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sldIdLst>
    <p:sldId id="256" r:id="rId5"/>
    <p:sldId id="257" r:id="rId6"/>
    <p:sldId id="258" r:id="rId7"/>
    <p:sldId id="283" r:id="rId8"/>
    <p:sldId id="259" r:id="rId9"/>
    <p:sldId id="260" r:id="rId10"/>
    <p:sldId id="261" r:id="rId11"/>
    <p:sldId id="284" r:id="rId12"/>
    <p:sldId id="262" r:id="rId13"/>
    <p:sldId id="270" r:id="rId14"/>
    <p:sldId id="263" r:id="rId15"/>
    <p:sldId id="286" r:id="rId16"/>
    <p:sldId id="264" r:id="rId17"/>
    <p:sldId id="268" r:id="rId18"/>
    <p:sldId id="287" r:id="rId19"/>
    <p:sldId id="288" r:id="rId20"/>
    <p:sldId id="290" r:id="rId21"/>
    <p:sldId id="289" r:id="rId22"/>
    <p:sldId id="291" r:id="rId23"/>
    <p:sldId id="265" r:id="rId24"/>
    <p:sldId id="267" r:id="rId25"/>
    <p:sldId id="269" r:id="rId26"/>
    <p:sldId id="271" r:id="rId27"/>
    <p:sldId id="285" r:id="rId28"/>
    <p:sldId id="272" r:id="rId29"/>
    <p:sldId id="273" r:id="rId30"/>
    <p:sldId id="274" r:id="rId31"/>
    <p:sldId id="275" r:id="rId32"/>
    <p:sldId id="276" r:id="rId33"/>
    <p:sldId id="277" r:id="rId34"/>
    <p:sldId id="278" r:id="rId35"/>
    <p:sldId id="279" r:id="rId36"/>
    <p:sldId id="282" r:id="rId37"/>
    <p:sldId id="280" r:id="rId38"/>
    <p:sldId id="28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634" autoAdjust="0"/>
  </p:normalViewPr>
  <p:slideViewPr>
    <p:cSldViewPr snapToGrid="0">
      <p:cViewPr varScale="1">
        <p:scale>
          <a:sx n="40" d="100"/>
          <a:sy n="40" d="100"/>
        </p:scale>
        <p:origin x="1684" y="2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le Gray" userId="8a93561b-660e-413d-9880-77ec98245900" providerId="ADAL" clId="{597EEAD8-A22D-4FAE-B0FD-23DFED9E0C29}"/>
    <pc:docChg chg="custSel modSld">
      <pc:chgData name="Danielle Gray" userId="8a93561b-660e-413d-9880-77ec98245900" providerId="ADAL" clId="{597EEAD8-A22D-4FAE-B0FD-23DFED9E0C29}" dt="2025-03-23T18:26:38.195" v="498" actId="20577"/>
      <pc:docMkLst>
        <pc:docMk/>
      </pc:docMkLst>
      <pc:sldChg chg="modSp mod">
        <pc:chgData name="Danielle Gray" userId="8a93561b-660e-413d-9880-77ec98245900" providerId="ADAL" clId="{597EEAD8-A22D-4FAE-B0FD-23DFED9E0C29}" dt="2025-03-23T18:23:15.217" v="19" actId="20577"/>
        <pc:sldMkLst>
          <pc:docMk/>
          <pc:sldMk cId="1849715140" sldId="259"/>
        </pc:sldMkLst>
        <pc:spChg chg="mod">
          <ac:chgData name="Danielle Gray" userId="8a93561b-660e-413d-9880-77ec98245900" providerId="ADAL" clId="{597EEAD8-A22D-4FAE-B0FD-23DFED9E0C29}" dt="2025-03-23T18:23:15.217" v="19" actId="20577"/>
          <ac:spMkLst>
            <pc:docMk/>
            <pc:sldMk cId="1849715140" sldId="259"/>
            <ac:spMk id="3" creationId="{747BA9EA-1563-7450-125E-7D742DADC3B0}"/>
          </ac:spMkLst>
        </pc:spChg>
      </pc:sldChg>
      <pc:sldChg chg="modSp mod">
        <pc:chgData name="Danielle Gray" userId="8a93561b-660e-413d-9880-77ec98245900" providerId="ADAL" clId="{597EEAD8-A22D-4FAE-B0FD-23DFED9E0C29}" dt="2025-03-23T18:23:50.502" v="40" actId="20577"/>
        <pc:sldMkLst>
          <pc:docMk/>
          <pc:sldMk cId="2720309733" sldId="270"/>
        </pc:sldMkLst>
        <pc:spChg chg="mod">
          <ac:chgData name="Danielle Gray" userId="8a93561b-660e-413d-9880-77ec98245900" providerId="ADAL" clId="{597EEAD8-A22D-4FAE-B0FD-23DFED9E0C29}" dt="2025-03-23T18:23:50.502" v="40" actId="20577"/>
          <ac:spMkLst>
            <pc:docMk/>
            <pc:sldMk cId="2720309733" sldId="270"/>
            <ac:spMk id="3" creationId="{ABFA3682-5BBF-81CB-C26E-3BAB209A0AA1}"/>
          </ac:spMkLst>
        </pc:spChg>
      </pc:sldChg>
      <pc:sldChg chg="modSp mod">
        <pc:chgData name="Danielle Gray" userId="8a93561b-660e-413d-9880-77ec98245900" providerId="ADAL" clId="{597EEAD8-A22D-4FAE-B0FD-23DFED9E0C29}" dt="2025-03-23T18:26:38.195" v="498" actId="20577"/>
        <pc:sldMkLst>
          <pc:docMk/>
          <pc:sldMk cId="3898909661" sldId="288"/>
        </pc:sldMkLst>
        <pc:spChg chg="mod">
          <ac:chgData name="Danielle Gray" userId="8a93561b-660e-413d-9880-77ec98245900" providerId="ADAL" clId="{597EEAD8-A22D-4FAE-B0FD-23DFED9E0C29}" dt="2025-03-23T18:26:38.195" v="498" actId="20577"/>
          <ac:spMkLst>
            <pc:docMk/>
            <pc:sldMk cId="3898909661" sldId="288"/>
            <ac:spMk id="3" creationId="{9B9A997D-4413-F890-E18F-47DDF95ABFC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1D6972-1AEF-4F92-8CAD-122005FB2549}" type="datetimeFigureOut">
              <a:rPr lang="en-US" smtClean="0"/>
              <a:t>3/23/2025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3A615C-B459-4B94-BD95-01C5400045DA}" type="slidenum">
              <a:rPr lang="en-US" smtClean="0"/>
              <a:t>‹#›</a:t>
            </a:fld>
            <a:endParaRPr lang="en-US" dirty="0"/>
          </a:p>
        </p:txBody>
      </p:sp>
    </p:spTree>
    <p:extLst>
      <p:ext uri="{BB962C8B-B14F-4D97-AF65-F5344CB8AC3E}">
        <p14:creationId xmlns:p14="http://schemas.microsoft.com/office/powerpoint/2010/main" val="2762235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a:t>
            </a:r>
          </a:p>
          <a:p>
            <a:endParaRPr lang="en-US" dirty="0"/>
          </a:p>
          <a:p>
            <a:r>
              <a:rPr lang="en-US" dirty="0"/>
              <a:t>Before we start, please ask questions in the question box</a:t>
            </a:r>
          </a:p>
          <a:p>
            <a:endParaRPr lang="en-US" dirty="0"/>
          </a:p>
          <a:p>
            <a:r>
              <a:rPr lang="en-US" dirty="0"/>
              <a:t>Also, a copy of the slides is in the handouts section for you to download.  </a:t>
            </a:r>
          </a:p>
        </p:txBody>
      </p:sp>
      <p:sp>
        <p:nvSpPr>
          <p:cNvPr id="4" name="Slide Number Placeholder 3"/>
          <p:cNvSpPr>
            <a:spLocks noGrp="1"/>
          </p:cNvSpPr>
          <p:nvPr>
            <p:ph type="sldNum" sz="quarter" idx="5"/>
          </p:nvPr>
        </p:nvSpPr>
        <p:spPr/>
        <p:txBody>
          <a:bodyPr/>
          <a:lstStyle/>
          <a:p>
            <a:fld id="{B73A615C-B459-4B94-BD95-01C5400045DA}" type="slidenum">
              <a:rPr lang="en-US" smtClean="0"/>
              <a:t>1</a:t>
            </a:fld>
            <a:endParaRPr lang="en-US" dirty="0"/>
          </a:p>
        </p:txBody>
      </p:sp>
    </p:spTree>
    <p:extLst>
      <p:ext uri="{BB962C8B-B14F-4D97-AF65-F5344CB8AC3E}">
        <p14:creationId xmlns:p14="http://schemas.microsoft.com/office/powerpoint/2010/main" val="3483388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know according to the chart, Level I does not have staff, and that is true there is no staff within the home.  However, there must be someone who does these essential functions.  </a:t>
            </a:r>
          </a:p>
          <a:p>
            <a:endParaRPr lang="en-US" dirty="0"/>
          </a:p>
          <a:p>
            <a:r>
              <a:rPr lang="en-US" dirty="0"/>
              <a:t>So, residents themselves, oftentimes a senior resident, lead resident or a resident democratically elected does these activities.</a:t>
            </a:r>
          </a:p>
          <a:p>
            <a:endParaRPr lang="en-US" dirty="0"/>
          </a:p>
          <a:p>
            <a:r>
              <a:rPr lang="en-US" dirty="0"/>
              <a:t>There must also be an owner or operator who is available in case of an emergency.</a:t>
            </a:r>
          </a:p>
          <a:p>
            <a:endParaRPr lang="en-US" dirty="0"/>
          </a:p>
          <a:p>
            <a:r>
              <a:rPr lang="en-US" dirty="0"/>
              <a:t>The operator must also make sure that residents are doing what they are supposed to be doing.  So, the operator would collect the weekly house meeting agenda and attendance sheet, collect the monthly safety checklists, etc., so there is evidence that there is someone making sure that the house is being operated like it should be.</a:t>
            </a:r>
          </a:p>
        </p:txBody>
      </p:sp>
      <p:sp>
        <p:nvSpPr>
          <p:cNvPr id="4" name="Slide Number Placeholder 3"/>
          <p:cNvSpPr>
            <a:spLocks noGrp="1"/>
          </p:cNvSpPr>
          <p:nvPr>
            <p:ph type="sldNum" sz="quarter" idx="5"/>
          </p:nvPr>
        </p:nvSpPr>
        <p:spPr/>
        <p:txBody>
          <a:bodyPr/>
          <a:lstStyle/>
          <a:p>
            <a:fld id="{B73A615C-B459-4B94-BD95-01C5400045DA}" type="slidenum">
              <a:rPr lang="en-US" smtClean="0"/>
              <a:t>10</a:t>
            </a:fld>
            <a:endParaRPr lang="en-US" dirty="0"/>
          </a:p>
        </p:txBody>
      </p:sp>
    </p:spTree>
    <p:extLst>
      <p:ext uri="{BB962C8B-B14F-4D97-AF65-F5344CB8AC3E}">
        <p14:creationId xmlns:p14="http://schemas.microsoft.com/office/powerpoint/2010/main" val="2261191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for Level II homes, </a:t>
            </a:r>
          </a:p>
          <a:p>
            <a:endParaRPr lang="en-US" dirty="0"/>
          </a:p>
          <a:p>
            <a:r>
              <a:rPr lang="en-US" dirty="0"/>
              <a:t>They must do everything that was previously listed, but also have at least one compensated person who </a:t>
            </a:r>
          </a:p>
          <a:p>
            <a:endParaRPr lang="en-US" dirty="0"/>
          </a:p>
          <a:p>
            <a:r>
              <a:rPr lang="en-US" dirty="0"/>
              <a:t>Is available to residents if they need more support, reviews the resident grievances and incidents, and responds when residents are not following the code of conduct.  Compensation means that the person is paid a stipend, wage, salary or otherwise is compensated for their work.  </a:t>
            </a:r>
          </a:p>
          <a:p>
            <a:endParaRPr lang="en-US" dirty="0"/>
          </a:p>
          <a:p>
            <a:r>
              <a:rPr lang="en-US" dirty="0"/>
              <a:t>There also must be a compensated person who is physically present at least 4 days a week to ensure that the home is drug and alcohol free and the policies are upheld.  This person does not need to live at the home, but they must have this physical presence in the home at least 4 days a week.  </a:t>
            </a:r>
          </a:p>
        </p:txBody>
      </p:sp>
      <p:sp>
        <p:nvSpPr>
          <p:cNvPr id="4" name="Slide Number Placeholder 3"/>
          <p:cNvSpPr>
            <a:spLocks noGrp="1"/>
          </p:cNvSpPr>
          <p:nvPr>
            <p:ph type="sldNum" sz="quarter" idx="5"/>
          </p:nvPr>
        </p:nvSpPr>
        <p:spPr/>
        <p:txBody>
          <a:bodyPr/>
          <a:lstStyle/>
          <a:p>
            <a:fld id="{B73A615C-B459-4B94-BD95-01C5400045DA}" type="slidenum">
              <a:rPr lang="en-US" smtClean="0"/>
              <a:t>11</a:t>
            </a:fld>
            <a:endParaRPr lang="en-US" dirty="0"/>
          </a:p>
        </p:txBody>
      </p:sp>
    </p:spTree>
    <p:extLst>
      <p:ext uri="{BB962C8B-B14F-4D97-AF65-F5344CB8AC3E}">
        <p14:creationId xmlns:p14="http://schemas.microsoft.com/office/powerpoint/2010/main" val="1707397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Level II homes also require that there is a someone who checks in with residents daily, INCLUDING on the weekends and that there is someone who meets with residents weekly on their recovery plans and documents them.  </a:t>
            </a:r>
          </a:p>
          <a:p>
            <a:endParaRPr lang="en-US" dirty="0"/>
          </a:p>
          <a:p>
            <a:r>
              <a:rPr lang="en-US" dirty="0"/>
              <a:t>This person or persons do not need to be compensated, they can be volunteers.  </a:t>
            </a:r>
          </a:p>
        </p:txBody>
      </p:sp>
      <p:sp>
        <p:nvSpPr>
          <p:cNvPr id="4" name="Slide Number Placeholder 3"/>
          <p:cNvSpPr>
            <a:spLocks noGrp="1"/>
          </p:cNvSpPr>
          <p:nvPr>
            <p:ph type="sldNum" sz="quarter" idx="5"/>
          </p:nvPr>
        </p:nvSpPr>
        <p:spPr/>
        <p:txBody>
          <a:bodyPr/>
          <a:lstStyle/>
          <a:p>
            <a:fld id="{B73A615C-B459-4B94-BD95-01C5400045DA}" type="slidenum">
              <a:rPr lang="en-US" smtClean="0"/>
              <a:t>13</a:t>
            </a:fld>
            <a:endParaRPr lang="en-US" dirty="0"/>
          </a:p>
        </p:txBody>
      </p:sp>
    </p:spTree>
    <p:extLst>
      <p:ext uri="{BB962C8B-B14F-4D97-AF65-F5344CB8AC3E}">
        <p14:creationId xmlns:p14="http://schemas.microsoft.com/office/powerpoint/2010/main" val="1391039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stated previously, you can arrange this however you want.  This is just an example </a:t>
            </a:r>
          </a:p>
          <a:p>
            <a:endParaRPr lang="en-US" dirty="0"/>
          </a:p>
          <a:p>
            <a:r>
              <a:rPr lang="en-US" dirty="0"/>
              <a:t>You have a resident leader</a:t>
            </a:r>
          </a:p>
          <a:p>
            <a:endParaRPr lang="en-US" dirty="0"/>
          </a:p>
          <a:p>
            <a:r>
              <a:rPr lang="en-US" dirty="0"/>
              <a:t>You have a house manager who is paid who </a:t>
            </a:r>
          </a:p>
          <a:p>
            <a:endParaRPr lang="en-US" dirty="0"/>
          </a:p>
          <a:p>
            <a:r>
              <a:rPr lang="en-US" dirty="0"/>
              <a:t>You have a paid program director</a:t>
            </a:r>
          </a:p>
          <a:p>
            <a:endParaRPr lang="en-US" dirty="0"/>
          </a:p>
          <a:p>
            <a:r>
              <a:rPr lang="en-US" dirty="0"/>
              <a:t>And you have a contracted peer supporter </a:t>
            </a:r>
          </a:p>
          <a:p>
            <a:endParaRPr lang="en-US" dirty="0"/>
          </a:p>
          <a:p>
            <a:endParaRPr lang="en-US" dirty="0"/>
          </a:p>
        </p:txBody>
      </p:sp>
      <p:sp>
        <p:nvSpPr>
          <p:cNvPr id="4" name="Slide Number Placeholder 3"/>
          <p:cNvSpPr>
            <a:spLocks noGrp="1"/>
          </p:cNvSpPr>
          <p:nvPr>
            <p:ph type="sldNum" sz="quarter" idx="5"/>
          </p:nvPr>
        </p:nvSpPr>
        <p:spPr/>
        <p:txBody>
          <a:bodyPr/>
          <a:lstStyle/>
          <a:p>
            <a:fld id="{B73A615C-B459-4B94-BD95-01C5400045DA}" type="slidenum">
              <a:rPr lang="en-US" smtClean="0"/>
              <a:t>14</a:t>
            </a:fld>
            <a:endParaRPr lang="en-US" dirty="0"/>
          </a:p>
        </p:txBody>
      </p:sp>
    </p:spTree>
    <p:extLst>
      <p:ext uri="{BB962C8B-B14F-4D97-AF65-F5344CB8AC3E}">
        <p14:creationId xmlns:p14="http://schemas.microsoft.com/office/powerpoint/2010/main" val="1387602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level threes –</a:t>
            </a:r>
          </a:p>
          <a:p>
            <a:endParaRPr lang="en-US" dirty="0"/>
          </a:p>
          <a:p>
            <a:r>
              <a:rPr lang="en-US" dirty="0"/>
              <a:t>You must meet all of the requirements for ALL homes plus</a:t>
            </a:r>
          </a:p>
          <a:p>
            <a:endParaRPr lang="en-US" dirty="0"/>
          </a:p>
          <a:p>
            <a:r>
              <a:rPr lang="en-US" dirty="0"/>
              <a:t>A compensated individual must be physically present in the home whenever residents are present.  This person must be able to help supervise the environment, meaning they can monitor for warning signs and can get help if someone needs help.  A compensated individual must also be in charge of reviewing resident grievances and recording incidents as well as responding if someone is not following the code of conduct.  </a:t>
            </a:r>
          </a:p>
        </p:txBody>
      </p:sp>
      <p:sp>
        <p:nvSpPr>
          <p:cNvPr id="4" name="Slide Number Placeholder 3"/>
          <p:cNvSpPr>
            <a:spLocks noGrp="1"/>
          </p:cNvSpPr>
          <p:nvPr>
            <p:ph type="sldNum" sz="quarter" idx="5"/>
          </p:nvPr>
        </p:nvSpPr>
        <p:spPr/>
        <p:txBody>
          <a:bodyPr/>
          <a:lstStyle/>
          <a:p>
            <a:fld id="{B73A615C-B459-4B94-BD95-01C5400045DA}" type="slidenum">
              <a:rPr lang="en-US" smtClean="0"/>
              <a:t>20</a:t>
            </a:fld>
            <a:endParaRPr lang="en-US" dirty="0"/>
          </a:p>
        </p:txBody>
      </p:sp>
    </p:spTree>
    <p:extLst>
      <p:ext uri="{BB962C8B-B14F-4D97-AF65-F5344CB8AC3E}">
        <p14:creationId xmlns:p14="http://schemas.microsoft.com/office/powerpoint/2010/main" val="2566133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Level III homes must also have someone who checks in on residents every day.  </a:t>
            </a:r>
          </a:p>
          <a:p>
            <a:endParaRPr lang="en-US" dirty="0"/>
          </a:p>
          <a:p>
            <a:r>
              <a:rPr lang="en-US" dirty="0"/>
              <a:t>It has to be clear that the person who is physically present in the home knows that they are supposed to check on the residents.  This person should not just sit in the house and not ensure everyone is there and ok.  </a:t>
            </a:r>
          </a:p>
          <a:p>
            <a:endParaRPr lang="en-US" dirty="0"/>
          </a:p>
          <a:p>
            <a:r>
              <a:rPr lang="en-US" dirty="0"/>
              <a:t>There also needs to be a person who meets with residents weekly on their recovery plans and documents them.  </a:t>
            </a:r>
          </a:p>
        </p:txBody>
      </p:sp>
      <p:sp>
        <p:nvSpPr>
          <p:cNvPr id="4" name="Slide Number Placeholder 3"/>
          <p:cNvSpPr>
            <a:spLocks noGrp="1"/>
          </p:cNvSpPr>
          <p:nvPr>
            <p:ph type="sldNum" sz="quarter" idx="5"/>
          </p:nvPr>
        </p:nvSpPr>
        <p:spPr/>
        <p:txBody>
          <a:bodyPr/>
          <a:lstStyle/>
          <a:p>
            <a:fld id="{B73A615C-B459-4B94-BD95-01C5400045DA}" type="slidenum">
              <a:rPr lang="en-US" smtClean="0"/>
              <a:t>21</a:t>
            </a:fld>
            <a:endParaRPr lang="en-US" dirty="0"/>
          </a:p>
        </p:txBody>
      </p:sp>
    </p:spTree>
    <p:extLst>
      <p:ext uri="{BB962C8B-B14F-4D97-AF65-F5344CB8AC3E}">
        <p14:creationId xmlns:p14="http://schemas.microsoft.com/office/powerpoint/2010/main" val="1686070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is an example for a Level III</a:t>
            </a:r>
          </a:p>
          <a:p>
            <a:endParaRPr lang="en-US" dirty="0"/>
          </a:p>
          <a:p>
            <a:endParaRPr lang="en-US" dirty="0"/>
          </a:p>
        </p:txBody>
      </p:sp>
      <p:sp>
        <p:nvSpPr>
          <p:cNvPr id="4" name="Slide Number Placeholder 3"/>
          <p:cNvSpPr>
            <a:spLocks noGrp="1"/>
          </p:cNvSpPr>
          <p:nvPr>
            <p:ph type="sldNum" sz="quarter" idx="5"/>
          </p:nvPr>
        </p:nvSpPr>
        <p:spPr/>
        <p:txBody>
          <a:bodyPr/>
          <a:lstStyle/>
          <a:p>
            <a:fld id="{B73A615C-B459-4B94-BD95-01C5400045DA}" type="slidenum">
              <a:rPr lang="en-US" smtClean="0"/>
              <a:t>22</a:t>
            </a:fld>
            <a:endParaRPr lang="en-US" dirty="0"/>
          </a:p>
        </p:txBody>
      </p:sp>
    </p:spTree>
    <p:extLst>
      <p:ext uri="{BB962C8B-B14F-4D97-AF65-F5344CB8AC3E}">
        <p14:creationId xmlns:p14="http://schemas.microsoft.com/office/powerpoint/2010/main" val="1129423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because we have had situations where people didn’t know what their responsibilities are, and then something terrible happened.  </a:t>
            </a:r>
          </a:p>
        </p:txBody>
      </p:sp>
      <p:sp>
        <p:nvSpPr>
          <p:cNvPr id="4" name="Slide Number Placeholder 3"/>
          <p:cNvSpPr>
            <a:spLocks noGrp="1"/>
          </p:cNvSpPr>
          <p:nvPr>
            <p:ph type="sldNum" sz="quarter" idx="5"/>
          </p:nvPr>
        </p:nvSpPr>
        <p:spPr/>
        <p:txBody>
          <a:bodyPr/>
          <a:lstStyle/>
          <a:p>
            <a:fld id="{B73A615C-B459-4B94-BD95-01C5400045DA}" type="slidenum">
              <a:rPr lang="en-US" smtClean="0"/>
              <a:t>23</a:t>
            </a:fld>
            <a:endParaRPr lang="en-US" dirty="0"/>
          </a:p>
        </p:txBody>
      </p:sp>
    </p:spTree>
    <p:extLst>
      <p:ext uri="{BB962C8B-B14F-4D97-AF65-F5344CB8AC3E}">
        <p14:creationId xmlns:p14="http://schemas.microsoft.com/office/powerpoint/2010/main" val="2635187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don’t care what they are called, </a:t>
            </a:r>
          </a:p>
        </p:txBody>
      </p:sp>
      <p:sp>
        <p:nvSpPr>
          <p:cNvPr id="4" name="Slide Number Placeholder 3"/>
          <p:cNvSpPr>
            <a:spLocks noGrp="1"/>
          </p:cNvSpPr>
          <p:nvPr>
            <p:ph type="sldNum" sz="quarter" idx="5"/>
          </p:nvPr>
        </p:nvSpPr>
        <p:spPr/>
        <p:txBody>
          <a:bodyPr/>
          <a:lstStyle/>
          <a:p>
            <a:fld id="{B73A615C-B459-4B94-BD95-01C5400045DA}" type="slidenum">
              <a:rPr lang="en-US" smtClean="0"/>
              <a:t>26</a:t>
            </a:fld>
            <a:endParaRPr lang="en-US" dirty="0"/>
          </a:p>
        </p:txBody>
      </p:sp>
    </p:spTree>
    <p:extLst>
      <p:ext uri="{BB962C8B-B14F-4D97-AF65-F5344CB8AC3E}">
        <p14:creationId xmlns:p14="http://schemas.microsoft.com/office/powerpoint/2010/main" val="3751478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3A615C-B459-4B94-BD95-01C5400045DA}" type="slidenum">
              <a:rPr lang="en-US" smtClean="0"/>
              <a:t>27</a:t>
            </a:fld>
            <a:endParaRPr lang="en-US" dirty="0"/>
          </a:p>
        </p:txBody>
      </p:sp>
    </p:spTree>
    <p:extLst>
      <p:ext uri="{BB962C8B-B14F-4D97-AF65-F5344CB8AC3E}">
        <p14:creationId xmlns:p14="http://schemas.microsoft.com/office/powerpoint/2010/main" val="3609680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measures for ORH certification have changed.  We want you all to know and understand what requirements we are looking for, why we are looking for them, and what you need to do to appropriately demonstrate that you are meeting the measures.  </a:t>
            </a:r>
          </a:p>
          <a:p>
            <a:endParaRPr lang="en-US" dirty="0"/>
          </a:p>
          <a:p>
            <a:r>
              <a:rPr lang="en-US" dirty="0"/>
              <a:t>During this webinar I will first discuss the different roles and responsibilities that exist in recovery housing</a:t>
            </a:r>
          </a:p>
          <a:p>
            <a:endParaRPr lang="en-US" dirty="0"/>
          </a:p>
          <a:p>
            <a:r>
              <a:rPr lang="en-US" dirty="0"/>
              <a:t>We will then talk about what are the essential duties and functions of staff in recovery housing </a:t>
            </a:r>
          </a:p>
          <a:p>
            <a:endParaRPr lang="en-US" dirty="0"/>
          </a:p>
          <a:p>
            <a:r>
              <a:rPr lang="en-US" dirty="0"/>
              <a:t>Finally, we will let you know how you can appropriately document and demonstrate that you are meeting those staffing requirements.  </a:t>
            </a:r>
          </a:p>
        </p:txBody>
      </p:sp>
      <p:sp>
        <p:nvSpPr>
          <p:cNvPr id="4" name="Slide Number Placeholder 3"/>
          <p:cNvSpPr>
            <a:spLocks noGrp="1"/>
          </p:cNvSpPr>
          <p:nvPr>
            <p:ph type="sldNum" sz="quarter" idx="5"/>
          </p:nvPr>
        </p:nvSpPr>
        <p:spPr/>
        <p:txBody>
          <a:bodyPr/>
          <a:lstStyle/>
          <a:p>
            <a:fld id="{B73A615C-B459-4B94-BD95-01C5400045DA}" type="slidenum">
              <a:rPr lang="en-US" smtClean="0"/>
              <a:t>2</a:t>
            </a:fld>
            <a:endParaRPr lang="en-US" dirty="0"/>
          </a:p>
        </p:txBody>
      </p:sp>
    </p:spTree>
    <p:extLst>
      <p:ext uri="{BB962C8B-B14F-4D97-AF65-F5344CB8AC3E}">
        <p14:creationId xmlns:p14="http://schemas.microsoft.com/office/powerpoint/2010/main" val="2893813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first, to level set a bit.  I want to make sure that everyone on this call knows that we are talking about recovery housing.  Recovery housing is…</a:t>
            </a:r>
          </a:p>
          <a:p>
            <a:endParaRPr lang="en-US" dirty="0"/>
          </a:p>
          <a:p>
            <a:r>
              <a:rPr lang="en-US" dirty="0"/>
              <a:t>We are NOT talking about residential treatment, we are NOT talking about adult care facilities, we are talking about recovery homes, specifically recovery homes that are seeking to meet the National Alliance of Recovery Residences Standards.  </a:t>
            </a:r>
          </a:p>
        </p:txBody>
      </p:sp>
      <p:sp>
        <p:nvSpPr>
          <p:cNvPr id="4" name="Slide Number Placeholder 3"/>
          <p:cNvSpPr>
            <a:spLocks noGrp="1"/>
          </p:cNvSpPr>
          <p:nvPr>
            <p:ph type="sldNum" sz="quarter" idx="5"/>
          </p:nvPr>
        </p:nvSpPr>
        <p:spPr/>
        <p:txBody>
          <a:bodyPr/>
          <a:lstStyle/>
          <a:p>
            <a:fld id="{B73A615C-B459-4B94-BD95-01C5400045DA}" type="slidenum">
              <a:rPr lang="en-US" smtClean="0"/>
              <a:t>3</a:t>
            </a:fld>
            <a:endParaRPr lang="en-US" dirty="0"/>
          </a:p>
        </p:txBody>
      </p:sp>
    </p:spTree>
    <p:extLst>
      <p:ext uri="{BB962C8B-B14F-4D97-AF65-F5344CB8AC3E}">
        <p14:creationId xmlns:p14="http://schemas.microsoft.com/office/powerpoint/2010/main" val="3872046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Appropriately staffing your recovery home is just one element of the quality standards.  There are also elements related to recovery planning, peer support, the physical environment and others that you must meet.  Today, we are going to specifically talk about staffing, but I want you to be aware that there are more standards that need to be met besides just staffing.  </a:t>
            </a:r>
          </a:p>
        </p:txBody>
      </p:sp>
      <p:sp>
        <p:nvSpPr>
          <p:cNvPr id="4" name="Slide Number Placeholder 3"/>
          <p:cNvSpPr>
            <a:spLocks noGrp="1"/>
          </p:cNvSpPr>
          <p:nvPr>
            <p:ph type="sldNum" sz="quarter" idx="5"/>
          </p:nvPr>
        </p:nvSpPr>
        <p:spPr/>
        <p:txBody>
          <a:bodyPr/>
          <a:lstStyle/>
          <a:p>
            <a:fld id="{B73A615C-B459-4B94-BD95-01C5400045DA}" type="slidenum">
              <a:rPr lang="en-US" smtClean="0"/>
              <a:t>4</a:t>
            </a:fld>
            <a:endParaRPr lang="en-US" dirty="0"/>
          </a:p>
        </p:txBody>
      </p:sp>
    </p:spTree>
    <p:extLst>
      <p:ext uri="{BB962C8B-B14F-4D97-AF65-F5344CB8AC3E}">
        <p14:creationId xmlns:p14="http://schemas.microsoft.com/office/powerpoint/2010/main" val="3006573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so what types of roles can be held in recovery housing.  </a:t>
            </a:r>
          </a:p>
          <a:p>
            <a:endParaRPr lang="en-US" dirty="0"/>
          </a:p>
          <a:p>
            <a:r>
              <a:rPr lang="en-US" dirty="0"/>
              <a:t>Recovery homes can have </a:t>
            </a:r>
          </a:p>
          <a:p>
            <a:pPr marL="171450" indent="-171450">
              <a:buFontTx/>
              <a:buChar char="-"/>
            </a:pPr>
            <a:r>
              <a:rPr lang="en-US" dirty="0"/>
              <a:t>Paid staff</a:t>
            </a:r>
          </a:p>
          <a:p>
            <a:pPr marL="171450" indent="-171450">
              <a:buFontTx/>
              <a:buChar char="-"/>
            </a:pPr>
            <a:r>
              <a:rPr lang="en-US" dirty="0"/>
              <a:t>Contract workers</a:t>
            </a:r>
          </a:p>
          <a:p>
            <a:pPr marL="171450" indent="-171450">
              <a:buFontTx/>
              <a:buChar char="-"/>
            </a:pPr>
            <a:r>
              <a:rPr lang="en-US" dirty="0"/>
              <a:t>Volunteers </a:t>
            </a:r>
          </a:p>
          <a:p>
            <a:pPr marL="171450" indent="-171450">
              <a:buFontTx/>
              <a:buChar char="-"/>
            </a:pPr>
            <a:r>
              <a:rPr lang="en-US" dirty="0"/>
              <a:t>Or Resident Leaders </a:t>
            </a:r>
          </a:p>
          <a:p>
            <a:pPr marL="0" indent="0">
              <a:buFontTx/>
              <a:buNone/>
            </a:pPr>
            <a:endParaRPr lang="en-US" dirty="0"/>
          </a:p>
          <a:p>
            <a:pPr marL="0" indent="0">
              <a:buFontTx/>
              <a:buNone/>
            </a:pPr>
            <a:r>
              <a:rPr lang="en-US" dirty="0"/>
              <a:t>All of these individuals can and do work in recovery homes.  It is up to each program to determine its relationship with people who perform essential functions of the recovery home.  For the sake of simplicity, I am going to be using the term “staff” frequently.  I know that for many people “staff” means those who are paid a wage or a salary to perform a job, and others like volunteers, do not count as staff.  I will try to remember to be clear about this, but for the sake of simplicity, staff can mean anyone who is performing essential work in the recovery home.  </a:t>
            </a:r>
          </a:p>
        </p:txBody>
      </p:sp>
      <p:sp>
        <p:nvSpPr>
          <p:cNvPr id="4" name="Slide Number Placeholder 3"/>
          <p:cNvSpPr>
            <a:spLocks noGrp="1"/>
          </p:cNvSpPr>
          <p:nvPr>
            <p:ph type="sldNum" sz="quarter" idx="5"/>
          </p:nvPr>
        </p:nvSpPr>
        <p:spPr/>
        <p:txBody>
          <a:bodyPr/>
          <a:lstStyle/>
          <a:p>
            <a:fld id="{B73A615C-B459-4B94-BD95-01C5400045DA}" type="slidenum">
              <a:rPr lang="en-US" smtClean="0"/>
              <a:t>5</a:t>
            </a:fld>
            <a:endParaRPr lang="en-US" dirty="0"/>
          </a:p>
        </p:txBody>
      </p:sp>
    </p:spTree>
    <p:extLst>
      <p:ext uri="{BB962C8B-B14F-4D97-AF65-F5344CB8AC3E}">
        <p14:creationId xmlns:p14="http://schemas.microsoft.com/office/powerpoint/2010/main" val="3528001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clear, it is up to you, as the operator to determine which role is appropriate based on the essential function that needs to be done.  </a:t>
            </a:r>
          </a:p>
          <a:p>
            <a:endParaRPr lang="en-US" dirty="0"/>
          </a:p>
          <a:p>
            <a:r>
              <a:rPr lang="en-US" dirty="0"/>
              <a:t>This is an area where we highly advise getting expert advice from an attorney or HR expert.  There are many laws and policies you need to consider – include employment laws, wage and hour laws, overtime, and payroll tax law.  You must be in compliance with all of these laws.  If you use volunteers, you must be in compliance with Ohio charitable law as well.  </a:t>
            </a:r>
          </a:p>
          <a:p>
            <a:endParaRPr lang="en-US" dirty="0"/>
          </a:p>
          <a:p>
            <a:r>
              <a:rPr lang="en-US" dirty="0"/>
              <a:t>Finally, if you get grants or funds, you will also need to follow the contract or funding requirements of your funder.  </a:t>
            </a:r>
          </a:p>
        </p:txBody>
      </p:sp>
      <p:sp>
        <p:nvSpPr>
          <p:cNvPr id="4" name="Slide Number Placeholder 3"/>
          <p:cNvSpPr>
            <a:spLocks noGrp="1"/>
          </p:cNvSpPr>
          <p:nvPr>
            <p:ph type="sldNum" sz="quarter" idx="5"/>
          </p:nvPr>
        </p:nvSpPr>
        <p:spPr/>
        <p:txBody>
          <a:bodyPr/>
          <a:lstStyle/>
          <a:p>
            <a:fld id="{B73A615C-B459-4B94-BD95-01C5400045DA}" type="slidenum">
              <a:rPr lang="en-US" smtClean="0"/>
              <a:t>6</a:t>
            </a:fld>
            <a:endParaRPr lang="en-US" dirty="0"/>
          </a:p>
        </p:txBody>
      </p:sp>
    </p:spTree>
    <p:extLst>
      <p:ext uri="{BB962C8B-B14F-4D97-AF65-F5344CB8AC3E}">
        <p14:creationId xmlns:p14="http://schemas.microsoft.com/office/powerpoint/2010/main" val="1958443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going to pause here for questions </a:t>
            </a:r>
          </a:p>
        </p:txBody>
      </p:sp>
      <p:sp>
        <p:nvSpPr>
          <p:cNvPr id="4" name="Slide Number Placeholder 3"/>
          <p:cNvSpPr>
            <a:spLocks noGrp="1"/>
          </p:cNvSpPr>
          <p:nvPr>
            <p:ph type="sldNum" sz="quarter" idx="5"/>
          </p:nvPr>
        </p:nvSpPr>
        <p:spPr/>
        <p:txBody>
          <a:bodyPr/>
          <a:lstStyle/>
          <a:p>
            <a:fld id="{B73A615C-B459-4B94-BD95-01C5400045DA}" type="slidenum">
              <a:rPr lang="en-US" smtClean="0"/>
              <a:t>7</a:t>
            </a:fld>
            <a:endParaRPr lang="en-US" dirty="0"/>
          </a:p>
        </p:txBody>
      </p:sp>
    </p:spTree>
    <p:extLst>
      <p:ext uri="{BB962C8B-B14F-4D97-AF65-F5344CB8AC3E}">
        <p14:creationId xmlns:p14="http://schemas.microsoft.com/office/powerpoint/2010/main" val="2622885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before we jump into what is required, I want to remind everyone about the Levels of Support.</a:t>
            </a:r>
          </a:p>
          <a:p>
            <a:endParaRPr lang="en-US" dirty="0"/>
          </a:p>
          <a:p>
            <a:r>
              <a:rPr lang="en-US" dirty="0"/>
              <a:t>In Ohio, Level IV is considered residential treatment.</a:t>
            </a:r>
          </a:p>
          <a:p>
            <a:endParaRPr lang="en-US" dirty="0"/>
          </a:p>
          <a:p>
            <a:r>
              <a:rPr lang="en-US" dirty="0"/>
              <a:t>In Level III for residents early in recovery</a:t>
            </a:r>
          </a:p>
          <a:p>
            <a:r>
              <a:rPr lang="en-US" dirty="0"/>
              <a:t>Level II for residents with at least 28 days in recovery </a:t>
            </a:r>
          </a:p>
          <a:p>
            <a:r>
              <a:rPr lang="en-US" dirty="0"/>
              <a:t>Level I is for residents with six months or more in recovery </a:t>
            </a:r>
          </a:p>
        </p:txBody>
      </p:sp>
      <p:sp>
        <p:nvSpPr>
          <p:cNvPr id="4" name="Slide Number Placeholder 3"/>
          <p:cNvSpPr>
            <a:spLocks noGrp="1"/>
          </p:cNvSpPr>
          <p:nvPr>
            <p:ph type="sldNum" sz="quarter" idx="5"/>
          </p:nvPr>
        </p:nvSpPr>
        <p:spPr/>
        <p:txBody>
          <a:bodyPr/>
          <a:lstStyle/>
          <a:p>
            <a:fld id="{B73A615C-B459-4B94-BD95-01C5400045DA}" type="slidenum">
              <a:rPr lang="en-US" smtClean="0"/>
              <a:t>8</a:t>
            </a:fld>
            <a:endParaRPr lang="en-US" dirty="0"/>
          </a:p>
        </p:txBody>
      </p:sp>
    </p:spTree>
    <p:extLst>
      <p:ext uri="{BB962C8B-B14F-4D97-AF65-F5344CB8AC3E}">
        <p14:creationId xmlns:p14="http://schemas.microsoft.com/office/powerpoint/2010/main" val="2259311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matter the level, recovery homes are required to have someone do all of the following </a:t>
            </a:r>
          </a:p>
        </p:txBody>
      </p:sp>
      <p:sp>
        <p:nvSpPr>
          <p:cNvPr id="4" name="Slide Number Placeholder 3"/>
          <p:cNvSpPr>
            <a:spLocks noGrp="1"/>
          </p:cNvSpPr>
          <p:nvPr>
            <p:ph type="sldNum" sz="quarter" idx="5"/>
          </p:nvPr>
        </p:nvSpPr>
        <p:spPr/>
        <p:txBody>
          <a:bodyPr/>
          <a:lstStyle/>
          <a:p>
            <a:fld id="{B73A615C-B459-4B94-BD95-01C5400045DA}" type="slidenum">
              <a:rPr lang="en-US" smtClean="0"/>
              <a:t>9</a:t>
            </a:fld>
            <a:endParaRPr lang="en-US" dirty="0"/>
          </a:p>
        </p:txBody>
      </p:sp>
    </p:spTree>
    <p:extLst>
      <p:ext uri="{BB962C8B-B14F-4D97-AF65-F5344CB8AC3E}">
        <p14:creationId xmlns:p14="http://schemas.microsoft.com/office/powerpoint/2010/main" val="144733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8D5C4-A732-BE7B-761A-AA0B50470E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B508EA-884A-063F-6C16-5A8F20774F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29050F-E9F6-0EB5-DEEF-19EA3E6934ED}"/>
              </a:ext>
            </a:extLst>
          </p:cNvPr>
          <p:cNvSpPr>
            <a:spLocks noGrp="1"/>
          </p:cNvSpPr>
          <p:nvPr>
            <p:ph type="dt" sz="half" idx="10"/>
          </p:nvPr>
        </p:nvSpPr>
        <p:spPr/>
        <p:txBody>
          <a:bodyPr/>
          <a:lstStyle/>
          <a:p>
            <a:fld id="{196F6EA8-BF6A-4B89-832B-10AF49362AF1}" type="datetimeFigureOut">
              <a:rPr lang="en-US" smtClean="0"/>
              <a:t>3/23/2025</a:t>
            </a:fld>
            <a:endParaRPr lang="en-US" dirty="0"/>
          </a:p>
        </p:txBody>
      </p:sp>
      <p:sp>
        <p:nvSpPr>
          <p:cNvPr id="5" name="Footer Placeholder 4">
            <a:extLst>
              <a:ext uri="{FF2B5EF4-FFF2-40B4-BE49-F238E27FC236}">
                <a16:creationId xmlns:a16="http://schemas.microsoft.com/office/drawing/2014/main" id="{F260718B-6A09-2AC7-4FFE-88DF11EC30E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6D4EC2-B3C1-D8E2-5979-E87522436962}"/>
              </a:ext>
            </a:extLst>
          </p:cNvPr>
          <p:cNvSpPr>
            <a:spLocks noGrp="1"/>
          </p:cNvSpPr>
          <p:nvPr>
            <p:ph type="sldNum" sz="quarter" idx="12"/>
          </p:nvPr>
        </p:nvSpPr>
        <p:spPr/>
        <p:txBody>
          <a:bodyPr/>
          <a:lstStyle/>
          <a:p>
            <a:fld id="{C736E8C4-07B7-46F0-9F56-5D3E4BEB5AD1}" type="slidenum">
              <a:rPr lang="en-US" smtClean="0"/>
              <a:t>‹#›</a:t>
            </a:fld>
            <a:endParaRPr lang="en-US" dirty="0"/>
          </a:p>
        </p:txBody>
      </p:sp>
    </p:spTree>
    <p:extLst>
      <p:ext uri="{BB962C8B-B14F-4D97-AF65-F5344CB8AC3E}">
        <p14:creationId xmlns:p14="http://schemas.microsoft.com/office/powerpoint/2010/main" val="3799778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31CDF-2F8A-7F8D-7D3B-0C493A1163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44D16A-1B8F-EBC8-C126-60513CEFA5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8CE7D3-E529-7A10-2371-D40C0C44F27A}"/>
              </a:ext>
            </a:extLst>
          </p:cNvPr>
          <p:cNvSpPr>
            <a:spLocks noGrp="1"/>
          </p:cNvSpPr>
          <p:nvPr>
            <p:ph type="dt" sz="half" idx="10"/>
          </p:nvPr>
        </p:nvSpPr>
        <p:spPr/>
        <p:txBody>
          <a:bodyPr/>
          <a:lstStyle/>
          <a:p>
            <a:fld id="{196F6EA8-BF6A-4B89-832B-10AF49362AF1}" type="datetimeFigureOut">
              <a:rPr lang="en-US" smtClean="0"/>
              <a:t>3/23/2025</a:t>
            </a:fld>
            <a:endParaRPr lang="en-US" dirty="0"/>
          </a:p>
        </p:txBody>
      </p:sp>
      <p:sp>
        <p:nvSpPr>
          <p:cNvPr id="5" name="Footer Placeholder 4">
            <a:extLst>
              <a:ext uri="{FF2B5EF4-FFF2-40B4-BE49-F238E27FC236}">
                <a16:creationId xmlns:a16="http://schemas.microsoft.com/office/drawing/2014/main" id="{FBAF35B4-EB59-77C0-F28F-97490585E0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6A3070-278D-7C72-5419-812B31B32F39}"/>
              </a:ext>
            </a:extLst>
          </p:cNvPr>
          <p:cNvSpPr>
            <a:spLocks noGrp="1"/>
          </p:cNvSpPr>
          <p:nvPr>
            <p:ph type="sldNum" sz="quarter" idx="12"/>
          </p:nvPr>
        </p:nvSpPr>
        <p:spPr/>
        <p:txBody>
          <a:bodyPr/>
          <a:lstStyle/>
          <a:p>
            <a:fld id="{C736E8C4-07B7-46F0-9F56-5D3E4BEB5AD1}" type="slidenum">
              <a:rPr lang="en-US" smtClean="0"/>
              <a:t>‹#›</a:t>
            </a:fld>
            <a:endParaRPr lang="en-US" dirty="0"/>
          </a:p>
        </p:txBody>
      </p:sp>
    </p:spTree>
    <p:extLst>
      <p:ext uri="{BB962C8B-B14F-4D97-AF65-F5344CB8AC3E}">
        <p14:creationId xmlns:p14="http://schemas.microsoft.com/office/powerpoint/2010/main" val="3970899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88C549-C15F-04FB-A97A-DB77AA26FD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A339D7-EE3E-A0FC-E49F-A99E0508D3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A90BFD-9355-FA8B-BEDB-D759BB152D44}"/>
              </a:ext>
            </a:extLst>
          </p:cNvPr>
          <p:cNvSpPr>
            <a:spLocks noGrp="1"/>
          </p:cNvSpPr>
          <p:nvPr>
            <p:ph type="dt" sz="half" idx="10"/>
          </p:nvPr>
        </p:nvSpPr>
        <p:spPr/>
        <p:txBody>
          <a:bodyPr/>
          <a:lstStyle/>
          <a:p>
            <a:fld id="{196F6EA8-BF6A-4B89-832B-10AF49362AF1}" type="datetimeFigureOut">
              <a:rPr lang="en-US" smtClean="0"/>
              <a:t>3/23/2025</a:t>
            </a:fld>
            <a:endParaRPr lang="en-US" dirty="0"/>
          </a:p>
        </p:txBody>
      </p:sp>
      <p:sp>
        <p:nvSpPr>
          <p:cNvPr id="5" name="Footer Placeholder 4">
            <a:extLst>
              <a:ext uri="{FF2B5EF4-FFF2-40B4-BE49-F238E27FC236}">
                <a16:creationId xmlns:a16="http://schemas.microsoft.com/office/drawing/2014/main" id="{785353DE-A97E-62DF-282F-0BC11D48FD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B35C55-D926-AC13-935A-D490B4677905}"/>
              </a:ext>
            </a:extLst>
          </p:cNvPr>
          <p:cNvSpPr>
            <a:spLocks noGrp="1"/>
          </p:cNvSpPr>
          <p:nvPr>
            <p:ph type="sldNum" sz="quarter" idx="12"/>
          </p:nvPr>
        </p:nvSpPr>
        <p:spPr/>
        <p:txBody>
          <a:bodyPr/>
          <a:lstStyle/>
          <a:p>
            <a:fld id="{C736E8C4-07B7-46F0-9F56-5D3E4BEB5AD1}" type="slidenum">
              <a:rPr lang="en-US" smtClean="0"/>
              <a:t>‹#›</a:t>
            </a:fld>
            <a:endParaRPr lang="en-US" dirty="0"/>
          </a:p>
        </p:txBody>
      </p:sp>
    </p:spTree>
    <p:extLst>
      <p:ext uri="{BB962C8B-B14F-4D97-AF65-F5344CB8AC3E}">
        <p14:creationId xmlns:p14="http://schemas.microsoft.com/office/powerpoint/2010/main" val="2332905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9C565-9165-91E6-9C14-FFC6B40876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F3BDF8-CBC0-4522-A172-0F18FF11C4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33BC41-CC6E-5C65-1C0B-4A837AC9DDE1}"/>
              </a:ext>
            </a:extLst>
          </p:cNvPr>
          <p:cNvSpPr>
            <a:spLocks noGrp="1"/>
          </p:cNvSpPr>
          <p:nvPr>
            <p:ph type="dt" sz="half" idx="10"/>
          </p:nvPr>
        </p:nvSpPr>
        <p:spPr/>
        <p:txBody>
          <a:bodyPr/>
          <a:lstStyle/>
          <a:p>
            <a:fld id="{196F6EA8-BF6A-4B89-832B-10AF49362AF1}" type="datetimeFigureOut">
              <a:rPr lang="en-US" smtClean="0"/>
              <a:t>3/23/2025</a:t>
            </a:fld>
            <a:endParaRPr lang="en-US" dirty="0"/>
          </a:p>
        </p:txBody>
      </p:sp>
      <p:sp>
        <p:nvSpPr>
          <p:cNvPr id="5" name="Footer Placeholder 4">
            <a:extLst>
              <a:ext uri="{FF2B5EF4-FFF2-40B4-BE49-F238E27FC236}">
                <a16:creationId xmlns:a16="http://schemas.microsoft.com/office/drawing/2014/main" id="{50B19BF5-8F49-BD97-9ECA-566C3160AC6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F8F9E3-DFBB-EBCA-19B6-27FF6FE85DEF}"/>
              </a:ext>
            </a:extLst>
          </p:cNvPr>
          <p:cNvSpPr>
            <a:spLocks noGrp="1"/>
          </p:cNvSpPr>
          <p:nvPr>
            <p:ph type="sldNum" sz="quarter" idx="12"/>
          </p:nvPr>
        </p:nvSpPr>
        <p:spPr/>
        <p:txBody>
          <a:bodyPr/>
          <a:lstStyle/>
          <a:p>
            <a:fld id="{C736E8C4-07B7-46F0-9F56-5D3E4BEB5AD1}" type="slidenum">
              <a:rPr lang="en-US" smtClean="0"/>
              <a:t>‹#›</a:t>
            </a:fld>
            <a:endParaRPr lang="en-US" dirty="0"/>
          </a:p>
        </p:txBody>
      </p:sp>
    </p:spTree>
    <p:extLst>
      <p:ext uri="{BB962C8B-B14F-4D97-AF65-F5344CB8AC3E}">
        <p14:creationId xmlns:p14="http://schemas.microsoft.com/office/powerpoint/2010/main" val="2969963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30254-BBD7-0451-2AD7-9322CD2963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C861BA-1080-8E19-378F-FD00DBA5A05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76AE6-1502-52BC-EE0E-940C7C9AE841}"/>
              </a:ext>
            </a:extLst>
          </p:cNvPr>
          <p:cNvSpPr>
            <a:spLocks noGrp="1"/>
          </p:cNvSpPr>
          <p:nvPr>
            <p:ph type="dt" sz="half" idx="10"/>
          </p:nvPr>
        </p:nvSpPr>
        <p:spPr/>
        <p:txBody>
          <a:bodyPr/>
          <a:lstStyle/>
          <a:p>
            <a:fld id="{196F6EA8-BF6A-4B89-832B-10AF49362AF1}" type="datetimeFigureOut">
              <a:rPr lang="en-US" smtClean="0"/>
              <a:t>3/23/2025</a:t>
            </a:fld>
            <a:endParaRPr lang="en-US" dirty="0"/>
          </a:p>
        </p:txBody>
      </p:sp>
      <p:sp>
        <p:nvSpPr>
          <p:cNvPr id="5" name="Footer Placeholder 4">
            <a:extLst>
              <a:ext uri="{FF2B5EF4-FFF2-40B4-BE49-F238E27FC236}">
                <a16:creationId xmlns:a16="http://schemas.microsoft.com/office/drawing/2014/main" id="{D58645B0-AA8D-A50D-6A0D-2BC20FC251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8B586AB-863C-80C2-D42B-3F72EDE6D13F}"/>
              </a:ext>
            </a:extLst>
          </p:cNvPr>
          <p:cNvSpPr>
            <a:spLocks noGrp="1"/>
          </p:cNvSpPr>
          <p:nvPr>
            <p:ph type="sldNum" sz="quarter" idx="12"/>
          </p:nvPr>
        </p:nvSpPr>
        <p:spPr/>
        <p:txBody>
          <a:bodyPr/>
          <a:lstStyle/>
          <a:p>
            <a:fld id="{C736E8C4-07B7-46F0-9F56-5D3E4BEB5AD1}" type="slidenum">
              <a:rPr lang="en-US" smtClean="0"/>
              <a:t>‹#›</a:t>
            </a:fld>
            <a:endParaRPr lang="en-US" dirty="0"/>
          </a:p>
        </p:txBody>
      </p:sp>
    </p:spTree>
    <p:extLst>
      <p:ext uri="{BB962C8B-B14F-4D97-AF65-F5344CB8AC3E}">
        <p14:creationId xmlns:p14="http://schemas.microsoft.com/office/powerpoint/2010/main" val="2032163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79D8F-8FA2-6D11-B610-64857264ED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9F1CAC-AA20-2DB2-F4B5-3A9BCB62AD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987FED-48FF-3E02-C344-90EDCE0B6C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7E1379-2B01-097B-9783-B57454DF0C48}"/>
              </a:ext>
            </a:extLst>
          </p:cNvPr>
          <p:cNvSpPr>
            <a:spLocks noGrp="1"/>
          </p:cNvSpPr>
          <p:nvPr>
            <p:ph type="dt" sz="half" idx="10"/>
          </p:nvPr>
        </p:nvSpPr>
        <p:spPr/>
        <p:txBody>
          <a:bodyPr/>
          <a:lstStyle/>
          <a:p>
            <a:fld id="{196F6EA8-BF6A-4B89-832B-10AF49362AF1}" type="datetimeFigureOut">
              <a:rPr lang="en-US" smtClean="0"/>
              <a:t>3/23/2025</a:t>
            </a:fld>
            <a:endParaRPr lang="en-US" dirty="0"/>
          </a:p>
        </p:txBody>
      </p:sp>
      <p:sp>
        <p:nvSpPr>
          <p:cNvPr id="6" name="Footer Placeholder 5">
            <a:extLst>
              <a:ext uri="{FF2B5EF4-FFF2-40B4-BE49-F238E27FC236}">
                <a16:creationId xmlns:a16="http://schemas.microsoft.com/office/drawing/2014/main" id="{302111A9-E041-8B03-08C9-DC13EB8B8CB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C25E3ED-7040-27D8-4611-AC0956C2A220}"/>
              </a:ext>
            </a:extLst>
          </p:cNvPr>
          <p:cNvSpPr>
            <a:spLocks noGrp="1"/>
          </p:cNvSpPr>
          <p:nvPr>
            <p:ph type="sldNum" sz="quarter" idx="12"/>
          </p:nvPr>
        </p:nvSpPr>
        <p:spPr/>
        <p:txBody>
          <a:bodyPr/>
          <a:lstStyle/>
          <a:p>
            <a:fld id="{C736E8C4-07B7-46F0-9F56-5D3E4BEB5AD1}" type="slidenum">
              <a:rPr lang="en-US" smtClean="0"/>
              <a:t>‹#›</a:t>
            </a:fld>
            <a:endParaRPr lang="en-US" dirty="0"/>
          </a:p>
        </p:txBody>
      </p:sp>
    </p:spTree>
    <p:extLst>
      <p:ext uri="{BB962C8B-B14F-4D97-AF65-F5344CB8AC3E}">
        <p14:creationId xmlns:p14="http://schemas.microsoft.com/office/powerpoint/2010/main" val="2529429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F5F35-93CA-469D-45AA-43C3C36A66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B5C608-6402-F33D-79DB-BA82B0B43A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8BE861-38CA-E107-E59B-B45B211E91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9F372B-3B14-6A65-2541-227DA3CF86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CEF382-CB2A-FD27-CFF8-EB220C0933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FC2D15-2EDA-E829-4DD5-2FBBF2577586}"/>
              </a:ext>
            </a:extLst>
          </p:cNvPr>
          <p:cNvSpPr>
            <a:spLocks noGrp="1"/>
          </p:cNvSpPr>
          <p:nvPr>
            <p:ph type="dt" sz="half" idx="10"/>
          </p:nvPr>
        </p:nvSpPr>
        <p:spPr/>
        <p:txBody>
          <a:bodyPr/>
          <a:lstStyle/>
          <a:p>
            <a:fld id="{196F6EA8-BF6A-4B89-832B-10AF49362AF1}" type="datetimeFigureOut">
              <a:rPr lang="en-US" smtClean="0"/>
              <a:t>3/23/2025</a:t>
            </a:fld>
            <a:endParaRPr lang="en-US" dirty="0"/>
          </a:p>
        </p:txBody>
      </p:sp>
      <p:sp>
        <p:nvSpPr>
          <p:cNvPr id="8" name="Footer Placeholder 7">
            <a:extLst>
              <a:ext uri="{FF2B5EF4-FFF2-40B4-BE49-F238E27FC236}">
                <a16:creationId xmlns:a16="http://schemas.microsoft.com/office/drawing/2014/main" id="{BFCEADD4-B0F8-4A26-110F-7E5A12D5BB7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C81155C-D0F9-1F83-0EA1-EA028593A0EE}"/>
              </a:ext>
            </a:extLst>
          </p:cNvPr>
          <p:cNvSpPr>
            <a:spLocks noGrp="1"/>
          </p:cNvSpPr>
          <p:nvPr>
            <p:ph type="sldNum" sz="quarter" idx="12"/>
          </p:nvPr>
        </p:nvSpPr>
        <p:spPr/>
        <p:txBody>
          <a:bodyPr/>
          <a:lstStyle/>
          <a:p>
            <a:fld id="{C736E8C4-07B7-46F0-9F56-5D3E4BEB5AD1}" type="slidenum">
              <a:rPr lang="en-US" smtClean="0"/>
              <a:t>‹#›</a:t>
            </a:fld>
            <a:endParaRPr lang="en-US" dirty="0"/>
          </a:p>
        </p:txBody>
      </p:sp>
    </p:spTree>
    <p:extLst>
      <p:ext uri="{BB962C8B-B14F-4D97-AF65-F5344CB8AC3E}">
        <p14:creationId xmlns:p14="http://schemas.microsoft.com/office/powerpoint/2010/main" val="1016504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632C3-BD11-E38C-BE41-98CA17FE97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00665F-20FB-C133-9CD0-A7F66D20C30C}"/>
              </a:ext>
            </a:extLst>
          </p:cNvPr>
          <p:cNvSpPr>
            <a:spLocks noGrp="1"/>
          </p:cNvSpPr>
          <p:nvPr>
            <p:ph type="dt" sz="half" idx="10"/>
          </p:nvPr>
        </p:nvSpPr>
        <p:spPr/>
        <p:txBody>
          <a:bodyPr/>
          <a:lstStyle/>
          <a:p>
            <a:fld id="{196F6EA8-BF6A-4B89-832B-10AF49362AF1}" type="datetimeFigureOut">
              <a:rPr lang="en-US" smtClean="0"/>
              <a:t>3/23/2025</a:t>
            </a:fld>
            <a:endParaRPr lang="en-US" dirty="0"/>
          </a:p>
        </p:txBody>
      </p:sp>
      <p:sp>
        <p:nvSpPr>
          <p:cNvPr id="4" name="Footer Placeholder 3">
            <a:extLst>
              <a:ext uri="{FF2B5EF4-FFF2-40B4-BE49-F238E27FC236}">
                <a16:creationId xmlns:a16="http://schemas.microsoft.com/office/drawing/2014/main" id="{8E3A91CB-7D31-E515-7720-FEA7DEB595E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FA9A747-2F16-3230-7ED9-030FFAA61DED}"/>
              </a:ext>
            </a:extLst>
          </p:cNvPr>
          <p:cNvSpPr>
            <a:spLocks noGrp="1"/>
          </p:cNvSpPr>
          <p:nvPr>
            <p:ph type="sldNum" sz="quarter" idx="12"/>
          </p:nvPr>
        </p:nvSpPr>
        <p:spPr/>
        <p:txBody>
          <a:bodyPr/>
          <a:lstStyle/>
          <a:p>
            <a:fld id="{C736E8C4-07B7-46F0-9F56-5D3E4BEB5AD1}" type="slidenum">
              <a:rPr lang="en-US" smtClean="0"/>
              <a:t>‹#›</a:t>
            </a:fld>
            <a:endParaRPr lang="en-US" dirty="0"/>
          </a:p>
        </p:txBody>
      </p:sp>
    </p:spTree>
    <p:extLst>
      <p:ext uri="{BB962C8B-B14F-4D97-AF65-F5344CB8AC3E}">
        <p14:creationId xmlns:p14="http://schemas.microsoft.com/office/powerpoint/2010/main" val="3052859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40C47A-2CA7-3166-7F82-D4986AE858E2}"/>
              </a:ext>
            </a:extLst>
          </p:cNvPr>
          <p:cNvSpPr>
            <a:spLocks noGrp="1"/>
          </p:cNvSpPr>
          <p:nvPr>
            <p:ph type="dt" sz="half" idx="10"/>
          </p:nvPr>
        </p:nvSpPr>
        <p:spPr/>
        <p:txBody>
          <a:bodyPr/>
          <a:lstStyle/>
          <a:p>
            <a:fld id="{196F6EA8-BF6A-4B89-832B-10AF49362AF1}" type="datetimeFigureOut">
              <a:rPr lang="en-US" smtClean="0"/>
              <a:t>3/23/2025</a:t>
            </a:fld>
            <a:endParaRPr lang="en-US" dirty="0"/>
          </a:p>
        </p:txBody>
      </p:sp>
      <p:sp>
        <p:nvSpPr>
          <p:cNvPr id="3" name="Footer Placeholder 2">
            <a:extLst>
              <a:ext uri="{FF2B5EF4-FFF2-40B4-BE49-F238E27FC236}">
                <a16:creationId xmlns:a16="http://schemas.microsoft.com/office/drawing/2014/main" id="{2A4B6A61-B5F3-3A0A-A87D-EF0B999F94D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36C1C10-F501-0FA4-5CC1-341F330FC359}"/>
              </a:ext>
            </a:extLst>
          </p:cNvPr>
          <p:cNvSpPr>
            <a:spLocks noGrp="1"/>
          </p:cNvSpPr>
          <p:nvPr>
            <p:ph type="sldNum" sz="quarter" idx="12"/>
          </p:nvPr>
        </p:nvSpPr>
        <p:spPr/>
        <p:txBody>
          <a:bodyPr/>
          <a:lstStyle/>
          <a:p>
            <a:fld id="{C736E8C4-07B7-46F0-9F56-5D3E4BEB5AD1}" type="slidenum">
              <a:rPr lang="en-US" smtClean="0"/>
              <a:t>‹#›</a:t>
            </a:fld>
            <a:endParaRPr lang="en-US" dirty="0"/>
          </a:p>
        </p:txBody>
      </p:sp>
    </p:spTree>
    <p:extLst>
      <p:ext uri="{BB962C8B-B14F-4D97-AF65-F5344CB8AC3E}">
        <p14:creationId xmlns:p14="http://schemas.microsoft.com/office/powerpoint/2010/main" val="1046463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75D00-E5AF-68DC-C481-3A36140EE2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F04A59-0F89-2864-21FE-141EA32DF6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4F3B90-28BD-97F2-08A1-B633DFC95C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CC2375-FD14-936D-ECDE-0CE6B60AEDA9}"/>
              </a:ext>
            </a:extLst>
          </p:cNvPr>
          <p:cNvSpPr>
            <a:spLocks noGrp="1"/>
          </p:cNvSpPr>
          <p:nvPr>
            <p:ph type="dt" sz="half" idx="10"/>
          </p:nvPr>
        </p:nvSpPr>
        <p:spPr/>
        <p:txBody>
          <a:bodyPr/>
          <a:lstStyle/>
          <a:p>
            <a:fld id="{196F6EA8-BF6A-4B89-832B-10AF49362AF1}" type="datetimeFigureOut">
              <a:rPr lang="en-US" smtClean="0"/>
              <a:t>3/23/2025</a:t>
            </a:fld>
            <a:endParaRPr lang="en-US" dirty="0"/>
          </a:p>
        </p:txBody>
      </p:sp>
      <p:sp>
        <p:nvSpPr>
          <p:cNvPr id="6" name="Footer Placeholder 5">
            <a:extLst>
              <a:ext uri="{FF2B5EF4-FFF2-40B4-BE49-F238E27FC236}">
                <a16:creationId xmlns:a16="http://schemas.microsoft.com/office/drawing/2014/main" id="{516EBFC5-684C-D966-0340-033E7C37D20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BE2C5FD-16E5-3E05-E50F-A957E20EFB32}"/>
              </a:ext>
            </a:extLst>
          </p:cNvPr>
          <p:cNvSpPr>
            <a:spLocks noGrp="1"/>
          </p:cNvSpPr>
          <p:nvPr>
            <p:ph type="sldNum" sz="quarter" idx="12"/>
          </p:nvPr>
        </p:nvSpPr>
        <p:spPr/>
        <p:txBody>
          <a:bodyPr/>
          <a:lstStyle/>
          <a:p>
            <a:fld id="{C736E8C4-07B7-46F0-9F56-5D3E4BEB5AD1}" type="slidenum">
              <a:rPr lang="en-US" smtClean="0"/>
              <a:t>‹#›</a:t>
            </a:fld>
            <a:endParaRPr lang="en-US" dirty="0"/>
          </a:p>
        </p:txBody>
      </p:sp>
    </p:spTree>
    <p:extLst>
      <p:ext uri="{BB962C8B-B14F-4D97-AF65-F5344CB8AC3E}">
        <p14:creationId xmlns:p14="http://schemas.microsoft.com/office/powerpoint/2010/main" val="2534034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097CC-29B1-1BC6-AE5C-E4858C3F2F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985032-73D2-31EE-A512-046E6F8038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F520426-3E8A-D5BC-F9BE-4B1CC7BE72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BB3052-F077-AB46-B8BF-416E0CE80C16}"/>
              </a:ext>
            </a:extLst>
          </p:cNvPr>
          <p:cNvSpPr>
            <a:spLocks noGrp="1"/>
          </p:cNvSpPr>
          <p:nvPr>
            <p:ph type="dt" sz="half" idx="10"/>
          </p:nvPr>
        </p:nvSpPr>
        <p:spPr/>
        <p:txBody>
          <a:bodyPr/>
          <a:lstStyle/>
          <a:p>
            <a:fld id="{196F6EA8-BF6A-4B89-832B-10AF49362AF1}" type="datetimeFigureOut">
              <a:rPr lang="en-US" smtClean="0"/>
              <a:t>3/23/2025</a:t>
            </a:fld>
            <a:endParaRPr lang="en-US" dirty="0"/>
          </a:p>
        </p:txBody>
      </p:sp>
      <p:sp>
        <p:nvSpPr>
          <p:cNvPr id="6" name="Footer Placeholder 5">
            <a:extLst>
              <a:ext uri="{FF2B5EF4-FFF2-40B4-BE49-F238E27FC236}">
                <a16:creationId xmlns:a16="http://schemas.microsoft.com/office/drawing/2014/main" id="{3541A959-FD64-2427-A993-9DB9522D3D8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2784BCE-58FD-3941-2A1B-6D4A6EF84920}"/>
              </a:ext>
            </a:extLst>
          </p:cNvPr>
          <p:cNvSpPr>
            <a:spLocks noGrp="1"/>
          </p:cNvSpPr>
          <p:nvPr>
            <p:ph type="sldNum" sz="quarter" idx="12"/>
          </p:nvPr>
        </p:nvSpPr>
        <p:spPr/>
        <p:txBody>
          <a:bodyPr/>
          <a:lstStyle/>
          <a:p>
            <a:fld id="{C736E8C4-07B7-46F0-9F56-5D3E4BEB5AD1}" type="slidenum">
              <a:rPr lang="en-US" smtClean="0"/>
              <a:t>‹#›</a:t>
            </a:fld>
            <a:endParaRPr lang="en-US" dirty="0"/>
          </a:p>
        </p:txBody>
      </p:sp>
    </p:spTree>
    <p:extLst>
      <p:ext uri="{BB962C8B-B14F-4D97-AF65-F5344CB8AC3E}">
        <p14:creationId xmlns:p14="http://schemas.microsoft.com/office/powerpoint/2010/main" val="4198092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375992-7D41-447D-26EA-AC840679D6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550CDB-4744-3370-0464-987B5EB065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982EEE-B6C5-23C8-1453-0CDEFD3BFB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96F6EA8-BF6A-4B89-832B-10AF49362AF1}" type="datetimeFigureOut">
              <a:rPr lang="en-US" smtClean="0"/>
              <a:t>3/23/2025</a:t>
            </a:fld>
            <a:endParaRPr lang="en-US" dirty="0"/>
          </a:p>
        </p:txBody>
      </p:sp>
      <p:sp>
        <p:nvSpPr>
          <p:cNvPr id="5" name="Footer Placeholder 4">
            <a:extLst>
              <a:ext uri="{FF2B5EF4-FFF2-40B4-BE49-F238E27FC236}">
                <a16:creationId xmlns:a16="http://schemas.microsoft.com/office/drawing/2014/main" id="{3DE64703-57BC-A50A-396E-A2589B0199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2872E063-C039-87DA-43B7-18A8F052F2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736E8C4-07B7-46F0-9F56-5D3E4BEB5AD1}" type="slidenum">
              <a:rPr lang="en-US" smtClean="0"/>
              <a:t>‹#›</a:t>
            </a:fld>
            <a:endParaRPr lang="en-US" dirty="0"/>
          </a:p>
        </p:txBody>
      </p:sp>
    </p:spTree>
    <p:extLst>
      <p:ext uri="{BB962C8B-B14F-4D97-AF65-F5344CB8AC3E}">
        <p14:creationId xmlns:p14="http://schemas.microsoft.com/office/powerpoint/2010/main" val="8774076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Video 4" descr="People Discussing">
            <a:extLst>
              <a:ext uri="{FF2B5EF4-FFF2-40B4-BE49-F238E27FC236}">
                <a16:creationId xmlns:a16="http://schemas.microsoft.com/office/drawing/2014/main" id="{EA5A55A8-3F6D-9CC7-BFA5-960B8A26E4D4}"/>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3686D54-34A7-ACC7-7B6B-86E84072F7F5}"/>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rPr>
              <a:t>Understanding Staffing Requirements in Recovery Housing</a:t>
            </a:r>
          </a:p>
        </p:txBody>
      </p:sp>
      <p:sp>
        <p:nvSpPr>
          <p:cNvPr id="3" name="Subtitle 2">
            <a:extLst>
              <a:ext uri="{FF2B5EF4-FFF2-40B4-BE49-F238E27FC236}">
                <a16:creationId xmlns:a16="http://schemas.microsoft.com/office/drawing/2014/main" id="{1CDEC052-5126-A422-8B80-96AC8997832F}"/>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en-US" dirty="0">
              <a:solidFill>
                <a:srgbClr val="FFFFFF"/>
              </a:solidFill>
            </a:endParaRPr>
          </a:p>
        </p:txBody>
      </p:sp>
    </p:spTree>
    <p:extLst>
      <p:ext uri="{BB962C8B-B14F-4D97-AF65-F5344CB8AC3E}">
        <p14:creationId xmlns:p14="http://schemas.microsoft.com/office/powerpoint/2010/main" val="9962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descr="Free Welcome to Our Home Print Brown Wooden Wall Decor Stock Photo">
            <a:extLst>
              <a:ext uri="{FF2B5EF4-FFF2-40B4-BE49-F238E27FC236}">
                <a16:creationId xmlns:a16="http://schemas.microsoft.com/office/drawing/2014/main" id="{A333C633-22AD-37D0-10C6-F16D8BC3C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236"/>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410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C373E0A-2CE4-69A2-D094-E9A711516750}"/>
              </a:ext>
            </a:extLst>
          </p:cNvPr>
          <p:cNvSpPr>
            <a:spLocks noGrp="1"/>
          </p:cNvSpPr>
          <p:nvPr>
            <p:ph type="title"/>
          </p:nvPr>
        </p:nvSpPr>
        <p:spPr>
          <a:xfrm>
            <a:off x="838200" y="365125"/>
            <a:ext cx="3822189" cy="1899912"/>
          </a:xfrm>
        </p:spPr>
        <p:txBody>
          <a:bodyPr>
            <a:normAutofit/>
          </a:bodyPr>
          <a:lstStyle/>
          <a:p>
            <a:r>
              <a:rPr lang="en-US" sz="4000" dirty="0"/>
              <a:t>What this could look like in a Level I</a:t>
            </a:r>
          </a:p>
        </p:txBody>
      </p:sp>
      <p:sp>
        <p:nvSpPr>
          <p:cNvPr id="3" name="Content Placeholder 2">
            <a:extLst>
              <a:ext uri="{FF2B5EF4-FFF2-40B4-BE49-F238E27FC236}">
                <a16:creationId xmlns:a16="http://schemas.microsoft.com/office/drawing/2014/main" id="{ABFA3682-5BBF-81CB-C26E-3BAB209A0AA1}"/>
              </a:ext>
            </a:extLst>
          </p:cNvPr>
          <p:cNvSpPr>
            <a:spLocks noGrp="1"/>
          </p:cNvSpPr>
          <p:nvPr>
            <p:ph idx="1"/>
          </p:nvPr>
        </p:nvSpPr>
        <p:spPr>
          <a:xfrm>
            <a:off x="838200" y="2434201"/>
            <a:ext cx="3822189" cy="3742762"/>
          </a:xfrm>
        </p:spPr>
        <p:txBody>
          <a:bodyPr>
            <a:normAutofit lnSpcReduction="10000"/>
          </a:bodyPr>
          <a:lstStyle/>
          <a:p>
            <a:r>
              <a:rPr lang="en-US" sz="1900" b="1" dirty="0"/>
              <a:t>Residents/ Resident Lead – </a:t>
            </a:r>
            <a:r>
              <a:rPr lang="en-US" sz="1900" dirty="0"/>
              <a:t>completes safety checklists, ensures house meetings happen and that residents attend, reports when residents are not following the code of conduct, reports any concerns to owner/operator, orients new residents, responds to initial neighbor concerns  </a:t>
            </a:r>
          </a:p>
          <a:p>
            <a:r>
              <a:rPr lang="en-US" sz="1900" b="1" dirty="0"/>
              <a:t>Owner/Operator –</a:t>
            </a:r>
            <a:r>
              <a:rPr lang="en-US" sz="1900" dirty="0"/>
              <a:t>responds to serious neighbor concerns, reviews incidents, reviews grievances, is available in case of an emergency </a:t>
            </a:r>
            <a:endParaRPr lang="en-US" sz="1900" b="1" dirty="0"/>
          </a:p>
        </p:txBody>
      </p:sp>
    </p:spTree>
    <p:extLst>
      <p:ext uri="{BB962C8B-B14F-4D97-AF65-F5344CB8AC3E}">
        <p14:creationId xmlns:p14="http://schemas.microsoft.com/office/powerpoint/2010/main" val="2720309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Figures of houses in different position and sizes">
            <a:extLst>
              <a:ext uri="{FF2B5EF4-FFF2-40B4-BE49-F238E27FC236}">
                <a16:creationId xmlns:a16="http://schemas.microsoft.com/office/drawing/2014/main" id="{9B477EB1-FB5A-EE99-287A-A8BB9B6D731E}"/>
              </a:ext>
            </a:extLst>
          </p:cNvPr>
          <p:cNvPicPr>
            <a:picLocks noChangeAspect="1"/>
          </p:cNvPicPr>
          <p:nvPr/>
        </p:nvPicPr>
        <p:blipFill>
          <a:blip r:embed="rId3"/>
          <a:srcRect l="1597" r="1909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04B69F-BD2E-096B-B13A-9E7DDA697D85}"/>
              </a:ext>
            </a:extLst>
          </p:cNvPr>
          <p:cNvSpPr>
            <a:spLocks noGrp="1"/>
          </p:cNvSpPr>
          <p:nvPr>
            <p:ph type="title"/>
          </p:nvPr>
        </p:nvSpPr>
        <p:spPr>
          <a:xfrm>
            <a:off x="838200" y="365125"/>
            <a:ext cx="3822189" cy="1899912"/>
          </a:xfrm>
        </p:spPr>
        <p:txBody>
          <a:bodyPr>
            <a:normAutofit/>
          </a:bodyPr>
          <a:lstStyle/>
          <a:p>
            <a:r>
              <a:rPr lang="en-US" sz="4000" dirty="0"/>
              <a:t>What are staff required to do at Level II homes</a:t>
            </a:r>
          </a:p>
        </p:txBody>
      </p:sp>
      <p:sp>
        <p:nvSpPr>
          <p:cNvPr id="3" name="Content Placeholder 2">
            <a:extLst>
              <a:ext uri="{FF2B5EF4-FFF2-40B4-BE49-F238E27FC236}">
                <a16:creationId xmlns:a16="http://schemas.microsoft.com/office/drawing/2014/main" id="{6ABD8251-2DDD-2BF2-3E32-30FE46B6846D}"/>
              </a:ext>
            </a:extLst>
          </p:cNvPr>
          <p:cNvSpPr>
            <a:spLocks noGrp="1"/>
          </p:cNvSpPr>
          <p:nvPr>
            <p:ph idx="1"/>
          </p:nvPr>
        </p:nvSpPr>
        <p:spPr>
          <a:xfrm>
            <a:off x="838200" y="2434201"/>
            <a:ext cx="3822189" cy="3742762"/>
          </a:xfrm>
        </p:spPr>
        <p:txBody>
          <a:bodyPr>
            <a:normAutofit fontScale="85000" lnSpcReduction="10000"/>
          </a:bodyPr>
          <a:lstStyle/>
          <a:p>
            <a:pPr marL="0" indent="0">
              <a:buNone/>
            </a:pPr>
            <a:r>
              <a:rPr lang="en-US" sz="1900" dirty="0"/>
              <a:t>In addition to items listed previously staff at level II homes</a:t>
            </a:r>
          </a:p>
          <a:p>
            <a:r>
              <a:rPr lang="en-US" sz="1900" dirty="0"/>
              <a:t>Must have a compensated person who</a:t>
            </a:r>
          </a:p>
          <a:p>
            <a:pPr lvl="1"/>
            <a:r>
              <a:rPr lang="en-US" sz="1900" dirty="0"/>
              <a:t>Is available to residents if the need more support</a:t>
            </a:r>
          </a:p>
          <a:p>
            <a:pPr lvl="1"/>
            <a:r>
              <a:rPr lang="en-US" sz="1900" dirty="0"/>
              <a:t>Reviews resident grievances </a:t>
            </a:r>
          </a:p>
          <a:p>
            <a:pPr lvl="1"/>
            <a:r>
              <a:rPr lang="en-US" sz="1900" dirty="0"/>
              <a:t>Records and reviews incidents</a:t>
            </a:r>
          </a:p>
          <a:p>
            <a:pPr lvl="1"/>
            <a:r>
              <a:rPr lang="en-US" sz="1900" dirty="0"/>
              <a:t>Responds when resident is not following the code of conduct</a:t>
            </a:r>
          </a:p>
          <a:p>
            <a:pPr lvl="1"/>
            <a:r>
              <a:rPr lang="en-US" sz="1900" dirty="0"/>
              <a:t>Is physically present in the home at least 4 days a week to ensure that home is drug and alcohol free and policies are upheld</a:t>
            </a:r>
          </a:p>
          <a:p>
            <a:pPr marL="0" indent="0">
              <a:buNone/>
            </a:pPr>
            <a:endParaRPr lang="en-US" sz="1900" dirty="0"/>
          </a:p>
          <a:p>
            <a:pPr lvl="1"/>
            <a:endParaRPr lang="en-US" sz="1900" dirty="0"/>
          </a:p>
          <a:p>
            <a:endParaRPr lang="en-US" sz="1900" dirty="0"/>
          </a:p>
          <a:p>
            <a:pPr marL="457200" lvl="1" indent="0">
              <a:buNone/>
            </a:pPr>
            <a:endParaRPr lang="en-US" sz="1900" dirty="0"/>
          </a:p>
        </p:txBody>
      </p:sp>
    </p:spTree>
    <p:extLst>
      <p:ext uri="{BB962C8B-B14F-4D97-AF65-F5344CB8AC3E}">
        <p14:creationId xmlns:p14="http://schemas.microsoft.com/office/powerpoint/2010/main" val="3102629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CAD20A5-B9BF-4C29-B1C0-882CF36B4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a green door with a sign on it">
            <a:extLst>
              <a:ext uri="{FF2B5EF4-FFF2-40B4-BE49-F238E27FC236}">
                <a16:creationId xmlns:a16="http://schemas.microsoft.com/office/drawing/2014/main" id="{0C8D5FBC-E76B-0E7C-6C09-B775AE4832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8" r="7330"/>
          <a:stretch/>
        </p:blipFill>
        <p:spPr bwMode="auto">
          <a:xfrm>
            <a:off x="20" y="1"/>
            <a:ext cx="4752733" cy="685800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7283847B-B7B4-4D47-875A-C45ADEF4C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8300" y="685800"/>
            <a:ext cx="6057900"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D80FDC-323C-04E9-DB4B-6B23FDF3AFDB}"/>
              </a:ext>
            </a:extLst>
          </p:cNvPr>
          <p:cNvSpPr>
            <a:spLocks noGrp="1"/>
          </p:cNvSpPr>
          <p:nvPr>
            <p:ph type="title"/>
          </p:nvPr>
        </p:nvSpPr>
        <p:spPr>
          <a:xfrm>
            <a:off x="6262578" y="1259958"/>
            <a:ext cx="4253022" cy="2466143"/>
          </a:xfrm>
        </p:spPr>
        <p:txBody>
          <a:bodyPr vert="horz" lIns="91440" tIns="45720" rIns="91440" bIns="45720" rtlCol="0" anchor="b">
            <a:normAutofit/>
          </a:bodyPr>
          <a:lstStyle/>
          <a:p>
            <a:pPr algn="ctr"/>
            <a:r>
              <a:rPr lang="en-US" sz="3200" dirty="0">
                <a:solidFill>
                  <a:srgbClr val="595959"/>
                </a:solidFill>
              </a:rPr>
              <a:t>The compensated person does not need to live in the house</a:t>
            </a:r>
          </a:p>
        </p:txBody>
      </p:sp>
    </p:spTree>
    <p:extLst>
      <p:ext uri="{BB962C8B-B14F-4D97-AF65-F5344CB8AC3E}">
        <p14:creationId xmlns:p14="http://schemas.microsoft.com/office/powerpoint/2010/main" val="3711231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9" name="Rectangle 5128">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1" name="Rectangle 5130">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062BED3-E80C-17E4-444C-569A45F767DB}"/>
              </a:ext>
            </a:extLst>
          </p:cNvPr>
          <p:cNvSpPr>
            <a:spLocks noGrp="1"/>
          </p:cNvSpPr>
          <p:nvPr>
            <p:ph type="title"/>
          </p:nvPr>
        </p:nvSpPr>
        <p:spPr>
          <a:xfrm>
            <a:off x="3970366" y="609600"/>
            <a:ext cx="4267200" cy="1351472"/>
          </a:xfrm>
        </p:spPr>
        <p:txBody>
          <a:bodyPr>
            <a:normAutofit/>
          </a:bodyPr>
          <a:lstStyle/>
          <a:p>
            <a:pPr algn="ctr"/>
            <a:r>
              <a:rPr lang="en-US" sz="3400" dirty="0">
                <a:solidFill>
                  <a:schemeClr val="tx1">
                    <a:lumMod val="85000"/>
                    <a:lumOff val="15000"/>
                  </a:schemeClr>
                </a:solidFill>
              </a:rPr>
              <a:t>What are staff required to do at Level II homes</a:t>
            </a:r>
          </a:p>
        </p:txBody>
      </p:sp>
      <p:pic>
        <p:nvPicPr>
          <p:cNvPr id="5124" name="Picture 4" descr="Free Photo of Closed Black Wooden Door Stock Photo">
            <a:extLst>
              <a:ext uri="{FF2B5EF4-FFF2-40B4-BE49-F238E27FC236}">
                <a16:creationId xmlns:a16="http://schemas.microsoft.com/office/drawing/2014/main" id="{030DA0CE-F86C-CA07-A3DF-CD001473AB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81" r="14387"/>
          <a:stretch/>
        </p:blipFill>
        <p:spPr bwMode="auto">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E3E5E10-76CC-A434-2EB5-918B68C1E5D9}"/>
              </a:ext>
            </a:extLst>
          </p:cNvPr>
          <p:cNvSpPr>
            <a:spLocks noGrp="1"/>
          </p:cNvSpPr>
          <p:nvPr>
            <p:ph idx="1"/>
          </p:nvPr>
        </p:nvSpPr>
        <p:spPr>
          <a:xfrm>
            <a:off x="4198966" y="2147357"/>
            <a:ext cx="3810000" cy="4101042"/>
          </a:xfrm>
        </p:spPr>
        <p:txBody>
          <a:bodyPr>
            <a:normAutofit/>
          </a:bodyPr>
          <a:lstStyle/>
          <a:p>
            <a:pPr marL="0" indent="0">
              <a:buNone/>
            </a:pPr>
            <a:r>
              <a:rPr lang="en-US" sz="1700" dirty="0">
                <a:solidFill>
                  <a:schemeClr val="tx1">
                    <a:lumMod val="85000"/>
                    <a:lumOff val="15000"/>
                  </a:schemeClr>
                </a:solidFill>
              </a:rPr>
              <a:t>In addition to previously listed items, Level II homes</a:t>
            </a:r>
          </a:p>
          <a:p>
            <a:r>
              <a:rPr lang="en-US" sz="1700" dirty="0">
                <a:solidFill>
                  <a:schemeClr val="tx1">
                    <a:lumMod val="85000"/>
                    <a:lumOff val="15000"/>
                  </a:schemeClr>
                </a:solidFill>
              </a:rPr>
              <a:t>A person who checks in with residents daily (even on weekends) </a:t>
            </a:r>
          </a:p>
          <a:p>
            <a:r>
              <a:rPr lang="en-US" sz="1700" dirty="0">
                <a:solidFill>
                  <a:schemeClr val="tx1">
                    <a:lumMod val="85000"/>
                    <a:lumOff val="15000"/>
                  </a:schemeClr>
                </a:solidFill>
              </a:rPr>
              <a:t>Someone meets with residents weekly on recovery plans and documents them</a:t>
            </a:r>
          </a:p>
        </p:txBody>
      </p:sp>
      <p:pic>
        <p:nvPicPr>
          <p:cNvPr id="5122" name="Picture 2" descr="Free Photo of Wooden Door Near Window Stock Photo">
            <a:extLst>
              <a:ext uri="{FF2B5EF4-FFF2-40B4-BE49-F238E27FC236}">
                <a16:creationId xmlns:a16="http://schemas.microsoft.com/office/drawing/2014/main" id="{4AA69235-8939-1047-2132-E45FFF60D3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042" r="52938"/>
          <a:stretch/>
        </p:blipFill>
        <p:spPr bwMode="auto">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13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A7B6CCA-0FCD-6C9C-6E6D-975509D5EF68}"/>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What could this look like in a Level II?</a:t>
            </a:r>
            <a:br>
              <a:rPr lang="en-US" dirty="0">
                <a:solidFill>
                  <a:srgbClr val="FFFFFF"/>
                </a:solidFill>
              </a:rPr>
            </a:br>
            <a:r>
              <a:rPr lang="en-US" dirty="0">
                <a:solidFill>
                  <a:srgbClr val="FFFFFF"/>
                </a:solidFill>
              </a:rPr>
              <a:t>An example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F9AF140-AB7A-050B-D098-A4EF4B3F503D}"/>
              </a:ext>
            </a:extLst>
          </p:cNvPr>
          <p:cNvSpPr>
            <a:spLocks noGrp="1"/>
          </p:cNvSpPr>
          <p:nvPr>
            <p:ph idx="1"/>
          </p:nvPr>
        </p:nvSpPr>
        <p:spPr>
          <a:xfrm>
            <a:off x="4447308" y="591344"/>
            <a:ext cx="6906491" cy="5585619"/>
          </a:xfrm>
        </p:spPr>
        <p:txBody>
          <a:bodyPr anchor="ctr">
            <a:normAutofit/>
          </a:bodyPr>
          <a:lstStyle/>
          <a:p>
            <a:pPr marL="342900" marR="0" lvl="0" indent="-342900">
              <a:spcBef>
                <a:spcPts val="0"/>
              </a:spcBef>
              <a:spcAft>
                <a:spcPts val="800"/>
              </a:spcAft>
              <a:buFont typeface="Arial" panose="020B0604020202020204" pitchFamily="34" charset="0"/>
              <a:buChar char="•"/>
              <a:tabLst>
                <a:tab pos="457200" algn="l"/>
              </a:tabLst>
            </a:pPr>
            <a:r>
              <a:rPr lang="en-US" sz="2000" dirty="0">
                <a:effectLst/>
                <a:latin typeface="Aptos" panose="020B0004020202020204" pitchFamily="34" charset="0"/>
                <a:ea typeface="Aptos" panose="020B0004020202020204" pitchFamily="34" charset="0"/>
                <a:cs typeface="Times New Roman" panose="02020603050405020304" pitchFamily="18" charset="0"/>
              </a:rPr>
              <a:t>A volunteer or paid </a:t>
            </a:r>
            <a:r>
              <a:rPr lang="en-US" sz="2000" b="1" dirty="0">
                <a:effectLst/>
                <a:latin typeface="Aptos" panose="020B0004020202020204" pitchFamily="34" charset="0"/>
                <a:ea typeface="Aptos" panose="020B0004020202020204" pitchFamily="34" charset="0"/>
                <a:cs typeface="Times New Roman" panose="02020603050405020304" pitchFamily="18" charset="0"/>
              </a:rPr>
              <a:t>Resident Leader </a:t>
            </a:r>
            <a:r>
              <a:rPr lang="en-US" sz="2000" dirty="0">
                <a:effectLst/>
                <a:latin typeface="Aptos" panose="020B0004020202020204" pitchFamily="34" charset="0"/>
                <a:ea typeface="Aptos" panose="020B0004020202020204" pitchFamily="34" charset="0"/>
                <a:cs typeface="Times New Roman" panose="02020603050405020304" pitchFamily="18" charset="0"/>
              </a:rPr>
              <a:t>who lives in the home to do weekly safety checklists, check-in with other residents every day to make sure they are ok and if there are any warning signs, and runs house meetings and keeps attendance lists to share with their supervisor</a:t>
            </a:r>
          </a:p>
          <a:p>
            <a:pPr marL="342900" marR="0" lvl="0" indent="-342900">
              <a:spcBef>
                <a:spcPts val="0"/>
              </a:spcBef>
              <a:spcAft>
                <a:spcPts val="800"/>
              </a:spcAft>
              <a:buFont typeface="Arial" panose="020B0604020202020204" pitchFamily="34" charset="0"/>
              <a:buChar char="•"/>
              <a:tabLst>
                <a:tab pos="457200" algn="l"/>
              </a:tabLst>
            </a:pPr>
            <a:r>
              <a:rPr lang="en-US" sz="2000" dirty="0">
                <a:effectLst/>
                <a:latin typeface="Aptos" panose="020B0004020202020204" pitchFamily="34" charset="0"/>
                <a:ea typeface="Aptos" panose="020B0004020202020204" pitchFamily="34" charset="0"/>
                <a:cs typeface="Times New Roman" panose="02020603050405020304" pitchFamily="18" charset="0"/>
              </a:rPr>
              <a:t>A paid </a:t>
            </a:r>
            <a:r>
              <a:rPr lang="en-US" sz="2000" b="1" dirty="0">
                <a:effectLst/>
                <a:latin typeface="Aptos" panose="020B0004020202020204" pitchFamily="34" charset="0"/>
                <a:ea typeface="Aptos" panose="020B0004020202020204" pitchFamily="34" charset="0"/>
                <a:cs typeface="Times New Roman" panose="02020603050405020304" pitchFamily="18" charset="0"/>
              </a:rPr>
              <a:t>house manager </a:t>
            </a:r>
            <a:r>
              <a:rPr lang="en-US" sz="2000" dirty="0">
                <a:effectLst/>
                <a:latin typeface="Aptos" panose="020B0004020202020204" pitchFamily="34" charset="0"/>
                <a:ea typeface="Aptos" panose="020B0004020202020204" pitchFamily="34" charset="0"/>
                <a:cs typeface="Times New Roman" panose="02020603050405020304" pitchFamily="18" charset="0"/>
              </a:rPr>
              <a:t>visits the home four days a week and ensures the property is free from alcohol and drugs, ensures residents have everything they need, responses when resident leader needs more support, is available in case of an emergency, orients new residents, and responds to and records incidents, and responds when residents are not following the code of conduct</a:t>
            </a:r>
          </a:p>
          <a:p>
            <a:pPr marL="342900" marR="0" lvl="0" indent="-342900">
              <a:spcBef>
                <a:spcPts val="0"/>
              </a:spcBef>
              <a:spcAft>
                <a:spcPts val="800"/>
              </a:spcAft>
              <a:buFont typeface="Arial" panose="020B0604020202020204" pitchFamily="34" charset="0"/>
              <a:buChar char="•"/>
              <a:tabLst>
                <a:tab pos="457200" algn="l"/>
              </a:tabLst>
            </a:pPr>
            <a:r>
              <a:rPr lang="en-US" sz="2000" dirty="0">
                <a:effectLst/>
                <a:latin typeface="Aptos" panose="020B0004020202020204" pitchFamily="34" charset="0"/>
                <a:ea typeface="Aptos" panose="020B0004020202020204" pitchFamily="34" charset="0"/>
                <a:cs typeface="Times New Roman" panose="02020603050405020304" pitchFamily="18" charset="0"/>
              </a:rPr>
              <a:t>A paid </a:t>
            </a:r>
            <a:r>
              <a:rPr lang="en-US" sz="2000" b="1" dirty="0">
                <a:effectLst/>
                <a:latin typeface="Aptos" panose="020B0004020202020204" pitchFamily="34" charset="0"/>
                <a:ea typeface="Aptos" panose="020B0004020202020204" pitchFamily="34" charset="0"/>
                <a:cs typeface="Times New Roman" panose="02020603050405020304" pitchFamily="18" charset="0"/>
              </a:rPr>
              <a:t>program director </a:t>
            </a:r>
            <a:r>
              <a:rPr lang="en-US" sz="2000" dirty="0">
                <a:effectLst/>
                <a:latin typeface="Aptos" panose="020B0004020202020204" pitchFamily="34" charset="0"/>
                <a:ea typeface="Aptos" panose="020B0004020202020204" pitchFamily="34" charset="0"/>
                <a:cs typeface="Times New Roman" panose="02020603050405020304" pitchFamily="18" charset="0"/>
              </a:rPr>
              <a:t>that responds to neighbor concerns, reviews resident grievances, and is available to support the house manager.</a:t>
            </a:r>
          </a:p>
          <a:p>
            <a:pPr marL="342900" marR="0" lvl="0" indent="-342900">
              <a:spcBef>
                <a:spcPts val="0"/>
              </a:spcBef>
              <a:spcAft>
                <a:spcPts val="800"/>
              </a:spcAft>
              <a:buFont typeface="Arial" panose="020B0604020202020204" pitchFamily="34" charset="0"/>
              <a:buChar char="•"/>
              <a:tabLst>
                <a:tab pos="457200" algn="l"/>
              </a:tabLst>
            </a:pPr>
            <a:r>
              <a:rPr lang="en-US" sz="2000" dirty="0">
                <a:effectLst/>
                <a:latin typeface="Aptos" panose="020B0004020202020204" pitchFamily="34" charset="0"/>
                <a:ea typeface="Aptos" panose="020B0004020202020204" pitchFamily="34" charset="0"/>
                <a:cs typeface="Times New Roman" panose="02020603050405020304" pitchFamily="18" charset="0"/>
              </a:rPr>
              <a:t>A contracted </a:t>
            </a:r>
            <a:r>
              <a:rPr lang="en-US" sz="2000" b="1" dirty="0">
                <a:effectLst/>
                <a:latin typeface="Aptos" panose="020B0004020202020204" pitchFamily="34" charset="0"/>
                <a:ea typeface="Aptos" panose="020B0004020202020204" pitchFamily="34" charset="0"/>
                <a:cs typeface="Times New Roman" panose="02020603050405020304" pitchFamily="18" charset="0"/>
              </a:rPr>
              <a:t>peer supporter </a:t>
            </a:r>
            <a:r>
              <a:rPr lang="en-US" sz="2000" dirty="0">
                <a:effectLst/>
                <a:latin typeface="Aptos" panose="020B0004020202020204" pitchFamily="34" charset="0"/>
                <a:ea typeface="Aptos" panose="020B0004020202020204" pitchFamily="34" charset="0"/>
                <a:cs typeface="Times New Roman" panose="02020603050405020304" pitchFamily="18" charset="0"/>
              </a:rPr>
              <a:t>who meets with residents weekly and supports them in their recovery plan </a:t>
            </a:r>
          </a:p>
          <a:p>
            <a:pPr marL="0" indent="0">
              <a:buNone/>
            </a:pPr>
            <a:endParaRPr lang="en-US" sz="2000" dirty="0"/>
          </a:p>
        </p:txBody>
      </p:sp>
    </p:spTree>
    <p:extLst>
      <p:ext uri="{BB962C8B-B14F-4D97-AF65-F5344CB8AC3E}">
        <p14:creationId xmlns:p14="http://schemas.microsoft.com/office/powerpoint/2010/main" val="334848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26AEADD-624B-33CD-67FA-714B0857EECE}"/>
              </a:ext>
            </a:extLst>
          </p:cNvPr>
          <p:cNvSpPr>
            <a:spLocks noGrp="1"/>
          </p:cNvSpPr>
          <p:nvPr>
            <p:ph type="title"/>
          </p:nvPr>
        </p:nvSpPr>
        <p:spPr>
          <a:xfrm>
            <a:off x="640080" y="325369"/>
            <a:ext cx="4368602" cy="1956841"/>
          </a:xfrm>
        </p:spPr>
        <p:txBody>
          <a:bodyPr anchor="b">
            <a:normAutofit/>
          </a:bodyPr>
          <a:lstStyle/>
          <a:p>
            <a:r>
              <a:rPr lang="en-US" sz="3400" dirty="0"/>
              <a:t>What if your level II welcomes people with 7-28 days in recovery?</a:t>
            </a:r>
          </a:p>
        </p:txBody>
      </p:sp>
      <p:sp>
        <p:nvSpPr>
          <p:cNvPr id="308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517C448-EC6F-D238-4C0F-8587DE8D5705}"/>
              </a:ext>
            </a:extLst>
          </p:cNvPr>
          <p:cNvSpPr>
            <a:spLocks noGrp="1"/>
          </p:cNvSpPr>
          <p:nvPr>
            <p:ph idx="1"/>
          </p:nvPr>
        </p:nvSpPr>
        <p:spPr>
          <a:xfrm>
            <a:off x="640080" y="2872899"/>
            <a:ext cx="4243589" cy="3320668"/>
          </a:xfrm>
        </p:spPr>
        <p:txBody>
          <a:bodyPr>
            <a:normAutofit/>
          </a:bodyPr>
          <a:lstStyle/>
          <a:p>
            <a:r>
              <a:rPr lang="en-US" sz="1700" dirty="0"/>
              <a:t>For our purposes, in recovery means continuous non-use of alcohol, non-medical cannabis and illicit drugs</a:t>
            </a:r>
          </a:p>
          <a:p>
            <a:r>
              <a:rPr lang="en-US" sz="1700" dirty="0"/>
              <a:t>If your level II home welcomes people at this point in their recovery you need to make sure that you are documenting additional support</a:t>
            </a:r>
          </a:p>
          <a:p>
            <a:pPr lvl="1"/>
            <a:r>
              <a:rPr lang="en-US" sz="1700" dirty="0"/>
              <a:t>They are not left in the house alone</a:t>
            </a:r>
          </a:p>
          <a:p>
            <a:pPr lvl="1"/>
            <a:r>
              <a:rPr lang="en-US" sz="1700" dirty="0"/>
              <a:t>Someone is in touch with them throughout the day</a:t>
            </a:r>
          </a:p>
          <a:p>
            <a:pPr lvl="1"/>
            <a:r>
              <a:rPr lang="en-US" sz="1700" dirty="0"/>
              <a:t>Someone helps them with their schedule is aware of their plans</a:t>
            </a:r>
          </a:p>
        </p:txBody>
      </p:sp>
      <p:pic>
        <p:nvPicPr>
          <p:cNvPr id="3074" name="Picture 2">
            <a:extLst>
              <a:ext uri="{FF2B5EF4-FFF2-40B4-BE49-F238E27FC236}">
                <a16:creationId xmlns:a16="http://schemas.microsoft.com/office/drawing/2014/main" id="{4E68618E-B7E9-51FB-3BEF-611D6D2772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524" r="22523"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62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A649B79-6BEC-5ADE-2D83-CBF87773040E}"/>
              </a:ext>
            </a:extLst>
          </p:cNvPr>
          <p:cNvSpPr>
            <a:spLocks noGrp="1"/>
          </p:cNvSpPr>
          <p:nvPr>
            <p:ph type="title"/>
          </p:nvPr>
        </p:nvSpPr>
        <p:spPr>
          <a:xfrm>
            <a:off x="838200" y="365125"/>
            <a:ext cx="10515600" cy="1325563"/>
          </a:xfrm>
        </p:spPr>
        <p:txBody>
          <a:bodyPr>
            <a:normAutofit/>
          </a:bodyPr>
          <a:lstStyle/>
          <a:p>
            <a:r>
              <a:rPr lang="en-US" sz="5400" dirty="0"/>
              <a:t>Example</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B9A997D-4413-F890-E18F-47DDF95ABFC7}"/>
              </a:ext>
            </a:extLst>
          </p:cNvPr>
          <p:cNvSpPr>
            <a:spLocks noGrp="1"/>
          </p:cNvSpPr>
          <p:nvPr>
            <p:ph idx="1"/>
          </p:nvPr>
        </p:nvSpPr>
        <p:spPr>
          <a:xfrm>
            <a:off x="838200" y="1929384"/>
            <a:ext cx="10515600" cy="4251960"/>
          </a:xfrm>
        </p:spPr>
        <p:txBody>
          <a:bodyPr>
            <a:normAutofit lnSpcReduction="10000"/>
          </a:bodyPr>
          <a:lstStyle/>
          <a:p>
            <a:r>
              <a:rPr lang="en-US" sz="1700" dirty="0"/>
              <a:t>“Sophie” moves into “Helping Hands” Level II recovery home.  Sophie has 10 days in recovery.</a:t>
            </a:r>
          </a:p>
          <a:p>
            <a:r>
              <a:rPr lang="en-US" sz="1700" dirty="0"/>
              <a:t>Upon moving in, Sophie creates a schedule with the house manager to ensure she is supported.  The house manager works with other residents to ensure that Sophie is supported throughout the schedule.  </a:t>
            </a:r>
          </a:p>
          <a:p>
            <a:pPr lvl="1"/>
            <a:r>
              <a:rPr lang="en-US" sz="1700" dirty="0"/>
              <a:t>Everyone else at the home is either working, in class or in treatment between 1-4 each day.</a:t>
            </a:r>
          </a:p>
          <a:p>
            <a:pPr lvl="1"/>
            <a:r>
              <a:rPr lang="en-US" sz="1700" dirty="0"/>
              <a:t>During this time, Sophie agrees to go to the local RCO.  She agrees to text the house manager or resident leader when she has arrived and when she departs and to return to the recovery home.  At all other times she is with others from the recovery home.  </a:t>
            </a:r>
          </a:p>
          <a:p>
            <a:pPr lvl="1"/>
            <a:r>
              <a:rPr lang="en-US" sz="1700" dirty="0"/>
              <a:t>One evening, all of the other residents are out but one of Sophie’s roommates, Tanya.  Tanya needs to go to the grocery store.  Because Tanya knows that Sophie is early in recovery and needs some extra support, Tanya asks Sophie to go with her to the store.  Sophie knows and respects Tanya’s need to do shopping, so they go together.  </a:t>
            </a:r>
          </a:p>
          <a:p>
            <a:pPr lvl="1"/>
            <a:r>
              <a:rPr lang="en-US" sz="1700" dirty="0"/>
              <a:t>One day, Sophie does not want to go to the RCO, but instead would like to visit with her sponsor during the time when others are busy.  She tells the house manager, and this is approved.  She once again agrees to text when she arrives and departs from the visit and return straight to the home.</a:t>
            </a:r>
          </a:p>
          <a:p>
            <a:r>
              <a:rPr lang="en-US" sz="1700" dirty="0"/>
              <a:t>Once Sophie reaches 28 days in recovery, she no longer needs to follow these strict requirements, but the home may choose to do so, depending on Sophie’s needs. </a:t>
            </a:r>
          </a:p>
        </p:txBody>
      </p:sp>
    </p:spTree>
    <p:extLst>
      <p:ext uri="{BB962C8B-B14F-4D97-AF65-F5344CB8AC3E}">
        <p14:creationId xmlns:p14="http://schemas.microsoft.com/office/powerpoint/2010/main" val="3898909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a:extLst>
              <a:ext uri="{FF2B5EF4-FFF2-40B4-BE49-F238E27FC236}">
                <a16:creationId xmlns:a16="http://schemas.microsoft.com/office/drawing/2014/main" id="{8A153591-46F5-45CE-F74D-D093BEDA3FB6}"/>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b="2597"/>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8D546F6-3C87-E896-FFCC-CD6624840340}"/>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5100" dirty="0">
                <a:solidFill>
                  <a:srgbClr val="FFFFFF"/>
                </a:solidFill>
              </a:rPr>
              <a:t>This applies for initial move-in.  Disruptions in recovery are addressed through the relapse planning policies</a:t>
            </a:r>
          </a:p>
        </p:txBody>
      </p:sp>
    </p:spTree>
    <p:extLst>
      <p:ext uri="{BB962C8B-B14F-4D97-AF65-F5344CB8AC3E}">
        <p14:creationId xmlns:p14="http://schemas.microsoft.com/office/powerpoint/2010/main" val="93642727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Houses in a subdivision">
            <a:extLst>
              <a:ext uri="{FF2B5EF4-FFF2-40B4-BE49-F238E27FC236}">
                <a16:creationId xmlns:a16="http://schemas.microsoft.com/office/drawing/2014/main" id="{66373AAE-6613-269D-78D3-1F4A0244ECCF}"/>
              </a:ext>
            </a:extLst>
          </p:cNvPr>
          <p:cNvPicPr>
            <a:picLocks noChangeAspect="1"/>
          </p:cNvPicPr>
          <p:nvPr/>
        </p:nvPicPr>
        <p:blipFill>
          <a:blip r:embed="rId2"/>
          <a:srcRect l="29569" r="17772" b="-2"/>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7510268-4477-3900-7637-71FD2963DD75}"/>
              </a:ext>
            </a:extLst>
          </p:cNvPr>
          <p:cNvSpPr>
            <a:spLocks noGrp="1"/>
          </p:cNvSpPr>
          <p:nvPr>
            <p:ph type="title"/>
          </p:nvPr>
        </p:nvSpPr>
        <p:spPr>
          <a:xfrm>
            <a:off x="6115317" y="405685"/>
            <a:ext cx="5464968" cy="1559301"/>
          </a:xfrm>
        </p:spPr>
        <p:txBody>
          <a:bodyPr>
            <a:normAutofit/>
          </a:bodyPr>
          <a:lstStyle/>
          <a:p>
            <a:r>
              <a:rPr lang="en-US" sz="4000" dirty="0"/>
              <a:t>Example</a:t>
            </a:r>
          </a:p>
        </p:txBody>
      </p:sp>
      <p:sp>
        <p:nvSpPr>
          <p:cNvPr id="3" name="Content Placeholder 2">
            <a:extLst>
              <a:ext uri="{FF2B5EF4-FFF2-40B4-BE49-F238E27FC236}">
                <a16:creationId xmlns:a16="http://schemas.microsoft.com/office/drawing/2014/main" id="{0DD6AB41-0D43-DA15-55E3-C18AFA011ACE}"/>
              </a:ext>
            </a:extLst>
          </p:cNvPr>
          <p:cNvSpPr>
            <a:spLocks noGrp="1"/>
          </p:cNvSpPr>
          <p:nvPr>
            <p:ph idx="1"/>
          </p:nvPr>
        </p:nvSpPr>
        <p:spPr>
          <a:xfrm>
            <a:off x="6115317" y="2743200"/>
            <a:ext cx="5247340" cy="3496878"/>
          </a:xfrm>
        </p:spPr>
        <p:txBody>
          <a:bodyPr anchor="ctr">
            <a:normAutofit lnSpcReduction="10000"/>
          </a:bodyPr>
          <a:lstStyle/>
          <a:p>
            <a:r>
              <a:rPr lang="en-US" sz="2000" dirty="0"/>
              <a:t>“Sam” has moved into “Maple Street Recovery” Level II recovery home.  </a:t>
            </a:r>
          </a:p>
          <a:p>
            <a:r>
              <a:rPr lang="en-US" sz="2000" dirty="0"/>
              <a:t>After six months in recovery, Sam experiences a disruption in his recovery.</a:t>
            </a:r>
          </a:p>
          <a:p>
            <a:r>
              <a:rPr lang="en-US" sz="2000" dirty="0"/>
              <a:t>The home follows their relapse plan  for Sam.</a:t>
            </a:r>
          </a:p>
          <a:p>
            <a:r>
              <a:rPr lang="en-US" sz="2000" dirty="0"/>
              <a:t>After implementing the plan and a review of Sam’s needs the home determines that it is appropriate for Sam to stay in the home and outlines the additional supports Sam needs</a:t>
            </a:r>
          </a:p>
          <a:p>
            <a:pPr marL="0" indent="0">
              <a:buNone/>
            </a:pPr>
            <a:r>
              <a:rPr lang="en-US" sz="2000" dirty="0"/>
              <a:t> </a:t>
            </a:r>
          </a:p>
        </p:txBody>
      </p:sp>
    </p:spTree>
    <p:extLst>
      <p:ext uri="{BB962C8B-B14F-4D97-AF65-F5344CB8AC3E}">
        <p14:creationId xmlns:p14="http://schemas.microsoft.com/office/powerpoint/2010/main" val="2316793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2" name="Picture 2" descr="Free Question Marks on Paper Crafts Stock Photo">
            <a:extLst>
              <a:ext uri="{FF2B5EF4-FFF2-40B4-BE49-F238E27FC236}">
                <a16:creationId xmlns:a16="http://schemas.microsoft.com/office/drawing/2014/main" id="{0B8629DB-08DF-2582-F251-6F26BCB803EB}"/>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t="34433" b="28020"/>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CBDAB1B-E313-05F0-4CA7-D8E855D46FAD}"/>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rPr>
              <a:t>Questions?</a:t>
            </a:r>
          </a:p>
        </p:txBody>
      </p:sp>
    </p:spTree>
    <p:extLst>
      <p:ext uri="{BB962C8B-B14F-4D97-AF65-F5344CB8AC3E}">
        <p14:creationId xmlns:p14="http://schemas.microsoft.com/office/powerpoint/2010/main" val="190747279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06FA9-2D4B-3FD3-94D7-B58FE9769B0C}"/>
              </a:ext>
            </a:extLst>
          </p:cNvPr>
          <p:cNvSpPr>
            <a:spLocks noGrp="1"/>
          </p:cNvSpPr>
          <p:nvPr>
            <p:ph type="title"/>
          </p:nvPr>
        </p:nvSpPr>
        <p:spPr>
          <a:xfrm>
            <a:off x="5868557" y="1138036"/>
            <a:ext cx="5444382" cy="1402470"/>
          </a:xfrm>
        </p:spPr>
        <p:txBody>
          <a:bodyPr anchor="t">
            <a:normAutofit/>
          </a:bodyPr>
          <a:lstStyle/>
          <a:p>
            <a:r>
              <a:rPr lang="en-US" sz="3200" dirty="0"/>
              <a:t>Objectives</a:t>
            </a:r>
          </a:p>
        </p:txBody>
      </p:sp>
      <p:pic>
        <p:nvPicPr>
          <p:cNvPr id="17" name="Picture 16" descr="Different coloured organisers">
            <a:extLst>
              <a:ext uri="{FF2B5EF4-FFF2-40B4-BE49-F238E27FC236}">
                <a16:creationId xmlns:a16="http://schemas.microsoft.com/office/drawing/2014/main" id="{AD2945AF-5792-A748-38EF-45FEE7FBDE1A}"/>
              </a:ext>
            </a:extLst>
          </p:cNvPr>
          <p:cNvPicPr>
            <a:picLocks noChangeAspect="1"/>
          </p:cNvPicPr>
          <p:nvPr/>
        </p:nvPicPr>
        <p:blipFill>
          <a:blip r:embed="rId3"/>
          <a:srcRect l="27332" r="27226" b="1"/>
          <a:stretch/>
        </p:blipFill>
        <p:spPr>
          <a:xfrm>
            <a:off x="-1" y="10"/>
            <a:ext cx="5151179" cy="6857990"/>
          </a:xfrm>
          <a:prstGeom prst="rect">
            <a:avLst/>
          </a:prstGeom>
        </p:spPr>
      </p:pic>
      <p:cxnSp>
        <p:nvCxnSpPr>
          <p:cNvPr id="18" name="Straight Connector 17">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F2A298D-2996-07EA-7D1F-B183DB2EBA2A}"/>
              </a:ext>
            </a:extLst>
          </p:cNvPr>
          <p:cNvSpPr>
            <a:spLocks noGrp="1"/>
          </p:cNvSpPr>
          <p:nvPr>
            <p:ph idx="1"/>
          </p:nvPr>
        </p:nvSpPr>
        <p:spPr>
          <a:xfrm>
            <a:off x="5868557" y="2551176"/>
            <a:ext cx="5444382" cy="3591207"/>
          </a:xfrm>
        </p:spPr>
        <p:txBody>
          <a:bodyPr>
            <a:normAutofit/>
          </a:bodyPr>
          <a:lstStyle/>
          <a:p>
            <a:r>
              <a:rPr lang="en-US" sz="2000" dirty="0"/>
              <a:t>Discuss different roles that exist in recovery housing</a:t>
            </a:r>
          </a:p>
          <a:p>
            <a:r>
              <a:rPr lang="en-US" sz="2000" dirty="0"/>
              <a:t>Gain knowledge of what duties staff in recovery housing are to be responsible for</a:t>
            </a:r>
          </a:p>
          <a:p>
            <a:r>
              <a:rPr lang="en-US" sz="2000" dirty="0"/>
              <a:t>Understand how to appropriately document and demonstrate staffing requirements are met</a:t>
            </a:r>
          </a:p>
        </p:txBody>
      </p:sp>
    </p:spTree>
    <p:extLst>
      <p:ext uri="{BB962C8B-B14F-4D97-AF65-F5344CB8AC3E}">
        <p14:creationId xmlns:p14="http://schemas.microsoft.com/office/powerpoint/2010/main" val="3485766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6" name="Picture 2" descr="Free Full length concentrated multiethnic coworkers in formal wear working on project together and gathering at desk in light loft workplace Stock Photo">
            <a:extLst>
              <a:ext uri="{FF2B5EF4-FFF2-40B4-BE49-F238E27FC236}">
                <a16:creationId xmlns:a16="http://schemas.microsoft.com/office/drawing/2014/main" id="{04A149BC-CA2C-8855-C4E2-B8476F123F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236"/>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3" name="Rectangle 615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EC13A84-8726-A88C-775B-C2C4CBA6B09B}"/>
              </a:ext>
            </a:extLst>
          </p:cNvPr>
          <p:cNvSpPr>
            <a:spLocks noGrp="1"/>
          </p:cNvSpPr>
          <p:nvPr>
            <p:ph type="title"/>
          </p:nvPr>
        </p:nvSpPr>
        <p:spPr>
          <a:xfrm>
            <a:off x="838200" y="365125"/>
            <a:ext cx="3822189" cy="1899912"/>
          </a:xfrm>
        </p:spPr>
        <p:txBody>
          <a:bodyPr>
            <a:normAutofit/>
          </a:bodyPr>
          <a:lstStyle/>
          <a:p>
            <a:r>
              <a:rPr lang="en-US" sz="4000" dirty="0"/>
              <a:t>What are required of staff in Level III</a:t>
            </a:r>
          </a:p>
        </p:txBody>
      </p:sp>
      <p:sp>
        <p:nvSpPr>
          <p:cNvPr id="3" name="Content Placeholder 2">
            <a:extLst>
              <a:ext uri="{FF2B5EF4-FFF2-40B4-BE49-F238E27FC236}">
                <a16:creationId xmlns:a16="http://schemas.microsoft.com/office/drawing/2014/main" id="{FA990BB8-69AB-2A33-9C82-5CFDC87F9D74}"/>
              </a:ext>
            </a:extLst>
          </p:cNvPr>
          <p:cNvSpPr>
            <a:spLocks noGrp="1"/>
          </p:cNvSpPr>
          <p:nvPr>
            <p:ph idx="1"/>
          </p:nvPr>
        </p:nvSpPr>
        <p:spPr>
          <a:xfrm>
            <a:off x="838200" y="2434201"/>
            <a:ext cx="3822189" cy="3742762"/>
          </a:xfrm>
        </p:spPr>
        <p:txBody>
          <a:bodyPr>
            <a:normAutofit/>
          </a:bodyPr>
          <a:lstStyle/>
          <a:p>
            <a:pPr marL="0" indent="0">
              <a:buNone/>
            </a:pPr>
            <a:r>
              <a:rPr lang="en-US" sz="1700" dirty="0"/>
              <a:t>All of the items that staff are required to do at ALL homes plus</a:t>
            </a:r>
          </a:p>
          <a:p>
            <a:r>
              <a:rPr lang="en-US" sz="1700" dirty="0"/>
              <a:t>A compensated person needs to be </a:t>
            </a:r>
          </a:p>
          <a:p>
            <a:pPr lvl="1"/>
            <a:r>
              <a:rPr lang="en-US" sz="1700" dirty="0"/>
              <a:t>Physically present in the home whenever residents are present – this is person must be able to supervise the environment – able to see warning signs and respond if a resident needs additional assistance</a:t>
            </a:r>
          </a:p>
          <a:p>
            <a:pPr lvl="1"/>
            <a:r>
              <a:rPr lang="en-US" sz="1700" dirty="0"/>
              <a:t>Review Resident Grievances </a:t>
            </a:r>
          </a:p>
          <a:p>
            <a:pPr lvl="1"/>
            <a:r>
              <a:rPr lang="en-US" sz="1700" dirty="0"/>
              <a:t>Review and record incidents</a:t>
            </a:r>
          </a:p>
          <a:p>
            <a:pPr lvl="1"/>
            <a:r>
              <a:rPr lang="en-US" sz="1700" dirty="0"/>
              <a:t>Respond when a resident is not following the code of conduct</a:t>
            </a:r>
          </a:p>
          <a:p>
            <a:pPr marL="457200" lvl="1" indent="0">
              <a:buNone/>
            </a:pPr>
            <a:endParaRPr lang="en-US" sz="1700" dirty="0"/>
          </a:p>
          <a:p>
            <a:pPr lvl="1"/>
            <a:endParaRPr lang="en-US" sz="1700" dirty="0"/>
          </a:p>
        </p:txBody>
      </p:sp>
    </p:spTree>
    <p:extLst>
      <p:ext uri="{BB962C8B-B14F-4D97-AF65-F5344CB8AC3E}">
        <p14:creationId xmlns:p14="http://schemas.microsoft.com/office/powerpoint/2010/main" val="3696900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062BED3-E80C-17E4-444C-569A45F767DB}"/>
              </a:ext>
            </a:extLst>
          </p:cNvPr>
          <p:cNvSpPr>
            <a:spLocks noGrp="1"/>
          </p:cNvSpPr>
          <p:nvPr>
            <p:ph type="title"/>
          </p:nvPr>
        </p:nvSpPr>
        <p:spPr>
          <a:xfrm>
            <a:off x="640080" y="325369"/>
            <a:ext cx="4368602" cy="1956841"/>
          </a:xfrm>
        </p:spPr>
        <p:txBody>
          <a:bodyPr anchor="b">
            <a:normAutofit/>
          </a:bodyPr>
          <a:lstStyle/>
          <a:p>
            <a:r>
              <a:rPr lang="en-US" sz="4200" dirty="0"/>
              <a:t>What are staff required to do at Level III homes</a:t>
            </a:r>
          </a:p>
        </p:txBody>
      </p:sp>
      <p:sp>
        <p:nvSpPr>
          <p:cNvPr id="717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E3E5E10-76CC-A434-2EB5-918B68C1E5D9}"/>
              </a:ext>
            </a:extLst>
          </p:cNvPr>
          <p:cNvSpPr>
            <a:spLocks noGrp="1"/>
          </p:cNvSpPr>
          <p:nvPr>
            <p:ph idx="1"/>
          </p:nvPr>
        </p:nvSpPr>
        <p:spPr>
          <a:xfrm>
            <a:off x="640080" y="2872899"/>
            <a:ext cx="4243589" cy="3320668"/>
          </a:xfrm>
        </p:spPr>
        <p:txBody>
          <a:bodyPr>
            <a:normAutofit/>
          </a:bodyPr>
          <a:lstStyle/>
          <a:p>
            <a:pPr marL="0" indent="0">
              <a:buNone/>
            </a:pPr>
            <a:r>
              <a:rPr lang="en-US" sz="2200" dirty="0"/>
              <a:t>In addition to previously listed items, Level III homes</a:t>
            </a:r>
          </a:p>
          <a:p>
            <a:r>
              <a:rPr lang="en-US" sz="2200" dirty="0"/>
              <a:t>A person who checks in with residents daily (even on weekends) </a:t>
            </a:r>
          </a:p>
          <a:p>
            <a:r>
              <a:rPr lang="en-US" sz="2200" dirty="0"/>
              <a:t>Someone meets with residents weekly on recovery plans and documents them</a:t>
            </a:r>
          </a:p>
        </p:txBody>
      </p:sp>
      <p:pic>
        <p:nvPicPr>
          <p:cNvPr id="7170" name="Picture 2" descr="Free Person Holding A Contract Stock Photo">
            <a:extLst>
              <a:ext uri="{FF2B5EF4-FFF2-40B4-BE49-F238E27FC236}">
                <a16:creationId xmlns:a16="http://schemas.microsoft.com/office/drawing/2014/main" id="{B9A8821F-396E-D969-637C-084DA2DA84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003" r="17044"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55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A7B6CCA-0FCD-6C9C-6E6D-975509D5EF68}"/>
              </a:ext>
            </a:extLst>
          </p:cNvPr>
          <p:cNvSpPr>
            <a:spLocks noGrp="1"/>
          </p:cNvSpPr>
          <p:nvPr>
            <p:ph type="title"/>
          </p:nvPr>
        </p:nvSpPr>
        <p:spPr>
          <a:xfrm>
            <a:off x="572493" y="238539"/>
            <a:ext cx="11018520" cy="1434415"/>
          </a:xfrm>
        </p:spPr>
        <p:txBody>
          <a:bodyPr anchor="b">
            <a:normAutofit fontScale="90000"/>
          </a:bodyPr>
          <a:lstStyle/>
          <a:p>
            <a:r>
              <a:rPr lang="en-US" sz="5400" dirty="0"/>
              <a:t>What could this look like in a Level III?  Example</a:t>
            </a:r>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F9AF140-AB7A-050B-D098-A4EF4B3F503D}"/>
              </a:ext>
            </a:extLst>
          </p:cNvPr>
          <p:cNvSpPr>
            <a:spLocks noGrp="1"/>
          </p:cNvSpPr>
          <p:nvPr>
            <p:ph idx="1"/>
          </p:nvPr>
        </p:nvSpPr>
        <p:spPr>
          <a:xfrm>
            <a:off x="572493" y="2071316"/>
            <a:ext cx="6713552" cy="4119172"/>
          </a:xfrm>
        </p:spPr>
        <p:txBody>
          <a:bodyPr anchor="t">
            <a:normAutofit/>
          </a:bodyPr>
          <a:lstStyle/>
          <a:p>
            <a:pPr marL="342900" marR="0" lvl="0" indent="-342900">
              <a:spcBef>
                <a:spcPts val="0"/>
              </a:spcBef>
              <a:spcAft>
                <a:spcPts val="800"/>
              </a:spcAft>
              <a:buFont typeface="Arial" panose="020B0604020202020204" pitchFamily="34" charset="0"/>
              <a:buChar char="•"/>
              <a:tabLst>
                <a:tab pos="457200" algn="l"/>
              </a:tabLst>
            </a:pPr>
            <a:r>
              <a:rPr lang="en-US" sz="1500" dirty="0">
                <a:effectLst/>
                <a:latin typeface="Aptos" panose="020B0004020202020204" pitchFamily="34" charset="0"/>
                <a:ea typeface="Aptos" panose="020B0004020202020204" pitchFamily="34" charset="0"/>
                <a:cs typeface="Times New Roman" panose="02020603050405020304" pitchFamily="18" charset="0"/>
              </a:rPr>
              <a:t>A </a:t>
            </a:r>
            <a:r>
              <a:rPr lang="en-US" sz="1500" b="1" dirty="0">
                <a:effectLst/>
                <a:latin typeface="Aptos" panose="020B0004020202020204" pitchFamily="34" charset="0"/>
                <a:ea typeface="Aptos" panose="020B0004020202020204" pitchFamily="34" charset="0"/>
                <a:cs typeface="Times New Roman" panose="02020603050405020304" pitchFamily="18" charset="0"/>
              </a:rPr>
              <a:t>Resident Leader </a:t>
            </a:r>
            <a:r>
              <a:rPr lang="en-US" sz="1500" dirty="0">
                <a:effectLst/>
                <a:latin typeface="Aptos" panose="020B0004020202020204" pitchFamily="34" charset="0"/>
                <a:ea typeface="Aptos" panose="020B0004020202020204" pitchFamily="34" charset="0"/>
                <a:cs typeface="Times New Roman" panose="02020603050405020304" pitchFamily="18" charset="0"/>
              </a:rPr>
              <a:t>who lives in the home to do weekly safety checklists, check-in with other residents every day to make sure they are ok and if there are any warning signs, and runs house meetings and keeps attendance lists to share with their supervisor</a:t>
            </a:r>
          </a:p>
          <a:p>
            <a:pPr marL="342900" marR="0" lvl="0" indent="-342900">
              <a:spcBef>
                <a:spcPts val="0"/>
              </a:spcBef>
              <a:spcAft>
                <a:spcPts val="800"/>
              </a:spcAft>
              <a:buFont typeface="Arial" panose="020B0604020202020204" pitchFamily="34" charset="0"/>
              <a:buChar char="•"/>
              <a:tabLst>
                <a:tab pos="457200" algn="l"/>
              </a:tabLst>
            </a:pPr>
            <a:r>
              <a:rPr lang="en-US" sz="1500" dirty="0">
                <a:latin typeface="Aptos" panose="020B0004020202020204" pitchFamily="34" charset="0"/>
                <a:ea typeface="Aptos" panose="020B0004020202020204" pitchFamily="34" charset="0"/>
                <a:cs typeface="Times New Roman" panose="02020603050405020304" pitchFamily="18" charset="0"/>
              </a:rPr>
              <a:t>P</a:t>
            </a:r>
            <a:r>
              <a:rPr lang="en-US" sz="1500" dirty="0">
                <a:effectLst/>
                <a:latin typeface="Aptos" panose="020B0004020202020204" pitchFamily="34" charset="0"/>
                <a:ea typeface="Aptos" panose="020B0004020202020204" pitchFamily="34" charset="0"/>
                <a:cs typeface="Times New Roman" panose="02020603050405020304" pitchFamily="18" charset="0"/>
              </a:rPr>
              <a:t>aid </a:t>
            </a:r>
            <a:r>
              <a:rPr lang="en-US" sz="1500" b="1" dirty="0">
                <a:effectLst/>
                <a:latin typeface="Aptos" panose="020B0004020202020204" pitchFamily="34" charset="0"/>
                <a:ea typeface="Aptos" panose="020B0004020202020204" pitchFamily="34" charset="0"/>
                <a:cs typeface="Times New Roman" panose="02020603050405020304" pitchFamily="18" charset="0"/>
              </a:rPr>
              <a:t>house assistants </a:t>
            </a:r>
            <a:r>
              <a:rPr lang="en-US" sz="1500" dirty="0">
                <a:effectLst/>
                <a:latin typeface="Aptos" panose="020B0004020202020204" pitchFamily="34" charset="0"/>
                <a:ea typeface="Aptos" panose="020B0004020202020204" pitchFamily="34" charset="0"/>
                <a:cs typeface="Times New Roman" panose="02020603050405020304" pitchFamily="18" charset="0"/>
              </a:rPr>
              <a:t>who are present at the home whenever residents are present to ensure the property is free from alcohol and drugs, ensures residents have everything they need, brings any issues to the house manager, meets with residents on their recovery plans </a:t>
            </a:r>
          </a:p>
          <a:p>
            <a:pPr marL="342900" marR="0" lvl="0" indent="-342900">
              <a:spcBef>
                <a:spcPts val="0"/>
              </a:spcBef>
              <a:spcAft>
                <a:spcPts val="800"/>
              </a:spcAft>
              <a:buFont typeface="Arial" panose="020B0604020202020204" pitchFamily="34" charset="0"/>
              <a:buChar char="•"/>
              <a:tabLst>
                <a:tab pos="457200" algn="l"/>
              </a:tabLst>
            </a:pPr>
            <a:r>
              <a:rPr lang="en-US" sz="1500" dirty="0">
                <a:effectLst/>
                <a:latin typeface="Aptos" panose="020B0004020202020204" pitchFamily="34" charset="0"/>
                <a:ea typeface="Aptos" panose="020B0004020202020204" pitchFamily="34" charset="0"/>
                <a:cs typeface="Times New Roman" panose="02020603050405020304" pitchFamily="18" charset="0"/>
              </a:rPr>
              <a:t>Paid </a:t>
            </a:r>
            <a:r>
              <a:rPr lang="en-US" sz="1500" b="1" dirty="0">
                <a:effectLst/>
                <a:latin typeface="Aptos" panose="020B0004020202020204" pitchFamily="34" charset="0"/>
                <a:ea typeface="Aptos" panose="020B0004020202020204" pitchFamily="34" charset="0"/>
                <a:cs typeface="Times New Roman" panose="02020603050405020304" pitchFamily="18" charset="0"/>
              </a:rPr>
              <a:t>house manager </a:t>
            </a:r>
            <a:r>
              <a:rPr lang="en-US" sz="1500" dirty="0">
                <a:effectLst/>
                <a:latin typeface="Aptos" panose="020B0004020202020204" pitchFamily="34" charset="0"/>
                <a:ea typeface="Aptos" panose="020B0004020202020204" pitchFamily="34" charset="0"/>
                <a:cs typeface="Times New Roman" panose="02020603050405020304" pitchFamily="18" charset="0"/>
              </a:rPr>
              <a:t>who responds to and records incidents, and responds when residents are not following the code of conduct, is available for any emergencies and supports house assistants, and orients new residents to the home</a:t>
            </a:r>
          </a:p>
          <a:p>
            <a:pPr marL="342900" marR="0" lvl="0" indent="-342900">
              <a:spcBef>
                <a:spcPts val="0"/>
              </a:spcBef>
              <a:spcAft>
                <a:spcPts val="800"/>
              </a:spcAft>
              <a:buFont typeface="Arial" panose="020B0604020202020204" pitchFamily="34" charset="0"/>
              <a:buChar char="•"/>
              <a:tabLst>
                <a:tab pos="457200" algn="l"/>
              </a:tabLst>
            </a:pPr>
            <a:r>
              <a:rPr lang="en-US" sz="1500" dirty="0">
                <a:effectLst/>
                <a:latin typeface="Aptos" panose="020B0004020202020204" pitchFamily="34" charset="0"/>
                <a:ea typeface="Aptos" panose="020B0004020202020204" pitchFamily="34" charset="0"/>
                <a:cs typeface="Times New Roman" panose="02020603050405020304" pitchFamily="18" charset="0"/>
              </a:rPr>
              <a:t>A paid </a:t>
            </a:r>
            <a:r>
              <a:rPr lang="en-US" sz="1500" b="1" dirty="0">
                <a:effectLst/>
                <a:latin typeface="Aptos" panose="020B0004020202020204" pitchFamily="34" charset="0"/>
                <a:ea typeface="Aptos" panose="020B0004020202020204" pitchFamily="34" charset="0"/>
                <a:cs typeface="Times New Roman" panose="02020603050405020304" pitchFamily="18" charset="0"/>
              </a:rPr>
              <a:t>program director </a:t>
            </a:r>
            <a:r>
              <a:rPr lang="en-US" sz="1500" dirty="0">
                <a:effectLst/>
                <a:latin typeface="Aptos" panose="020B0004020202020204" pitchFamily="34" charset="0"/>
                <a:ea typeface="Aptos" panose="020B0004020202020204" pitchFamily="34" charset="0"/>
                <a:cs typeface="Times New Roman" panose="02020603050405020304" pitchFamily="18" charset="0"/>
              </a:rPr>
              <a:t>that responds to neighbor concerns, reviews resident grievances, and is available to support the house manager.</a:t>
            </a:r>
            <a:endParaRPr lang="en-US" sz="1500" dirty="0"/>
          </a:p>
        </p:txBody>
      </p:sp>
      <p:pic>
        <p:nvPicPr>
          <p:cNvPr id="4" name="Picture 2" descr="Free Full length concentrated multiethnic coworkers in formal wear working on project together and gathering at desk in light loft workplace Stock Photo">
            <a:extLst>
              <a:ext uri="{FF2B5EF4-FFF2-40B4-BE49-F238E27FC236}">
                <a16:creationId xmlns:a16="http://schemas.microsoft.com/office/drawing/2014/main" id="{4C05809D-5112-41D5-8B7D-F23E357C51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193" r="8828" b="-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476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201" name="Rectangle 8200">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2037C27-5596-339F-F48C-B2F8DF12A60E}"/>
              </a:ext>
            </a:extLst>
          </p:cNvPr>
          <p:cNvSpPr>
            <a:spLocks noGrp="1"/>
          </p:cNvSpPr>
          <p:nvPr>
            <p:ph type="title"/>
          </p:nvPr>
        </p:nvSpPr>
        <p:spPr>
          <a:xfrm>
            <a:off x="6803409" y="762001"/>
            <a:ext cx="4156512" cy="1708244"/>
          </a:xfrm>
        </p:spPr>
        <p:txBody>
          <a:bodyPr anchor="ctr">
            <a:normAutofit/>
          </a:bodyPr>
          <a:lstStyle/>
          <a:p>
            <a:r>
              <a:rPr lang="en-US" sz="3700" dirty="0"/>
              <a:t>These are examples – you decide who performs what tasks</a:t>
            </a:r>
          </a:p>
        </p:txBody>
      </p:sp>
      <p:pic>
        <p:nvPicPr>
          <p:cNvPr id="8194" name="Picture 2">
            <a:extLst>
              <a:ext uri="{FF2B5EF4-FFF2-40B4-BE49-F238E27FC236}">
                <a16:creationId xmlns:a16="http://schemas.microsoft.com/office/drawing/2014/main" id="{323D24D0-D3B2-5135-FDFB-BC6419E83A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310" r="26356" b="-2"/>
          <a:stretch/>
        </p:blipFill>
        <p:spPr bwMode="auto">
          <a:xfrm>
            <a:off x="-1" y="-2"/>
            <a:ext cx="6096001" cy="685800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51D927A-3BE3-1E46-12DC-EFAA0AA8FE64}"/>
              </a:ext>
            </a:extLst>
          </p:cNvPr>
          <p:cNvSpPr>
            <a:spLocks noGrp="1"/>
          </p:cNvSpPr>
          <p:nvPr>
            <p:ph idx="1"/>
          </p:nvPr>
        </p:nvSpPr>
        <p:spPr>
          <a:xfrm>
            <a:off x="6803409" y="2470245"/>
            <a:ext cx="4156512" cy="3769835"/>
          </a:xfrm>
        </p:spPr>
        <p:txBody>
          <a:bodyPr anchor="ctr">
            <a:normAutofit/>
          </a:bodyPr>
          <a:lstStyle/>
          <a:p>
            <a:r>
              <a:rPr lang="en-US" sz="2000" dirty="0"/>
              <a:t>ORH needs to see that there is someone who is responsible for these tasks and they know that they are responsible</a:t>
            </a:r>
          </a:p>
        </p:txBody>
      </p:sp>
    </p:spTree>
    <p:extLst>
      <p:ext uri="{BB962C8B-B14F-4D97-AF65-F5344CB8AC3E}">
        <p14:creationId xmlns:p14="http://schemas.microsoft.com/office/powerpoint/2010/main" val="3918569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rrows pointing towards light">
            <a:extLst>
              <a:ext uri="{FF2B5EF4-FFF2-40B4-BE49-F238E27FC236}">
                <a16:creationId xmlns:a16="http://schemas.microsoft.com/office/drawing/2014/main" id="{073BCF0D-F69C-3A4B-EB86-ED28900ED370}"/>
              </a:ext>
            </a:extLst>
          </p:cNvPr>
          <p:cNvPicPr>
            <a:picLocks noChangeAspect="1"/>
          </p:cNvPicPr>
          <p:nvPr/>
        </p:nvPicPr>
        <p:blipFill>
          <a:blip r:embed="rId2"/>
          <a:srcRect b="15730"/>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45888C-2883-BEA1-CD18-A1573DA3A4CF}"/>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You can choose your role titles </a:t>
            </a:r>
          </a:p>
        </p:txBody>
      </p:sp>
    </p:spTree>
    <p:extLst>
      <p:ext uri="{BB962C8B-B14F-4D97-AF65-F5344CB8AC3E}">
        <p14:creationId xmlns:p14="http://schemas.microsoft.com/office/powerpoint/2010/main" val="303943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Question marks in a line and one question mark is lit">
            <a:extLst>
              <a:ext uri="{FF2B5EF4-FFF2-40B4-BE49-F238E27FC236}">
                <a16:creationId xmlns:a16="http://schemas.microsoft.com/office/drawing/2014/main" id="{8295E05F-61E3-BDA8-52E8-7042A0F396A7}"/>
              </a:ext>
            </a:extLst>
          </p:cNvPr>
          <p:cNvPicPr>
            <a:picLocks noChangeAspect="1"/>
          </p:cNvPicPr>
          <p:nvPr/>
        </p:nvPicPr>
        <p:blipFill>
          <a:blip r:embed="rId2"/>
          <a:srcRect t="2056" b="13674"/>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0A2DB5-8BC5-2DBB-9C9A-7D963CF62156}"/>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Questions?</a:t>
            </a:r>
          </a:p>
        </p:txBody>
      </p:sp>
    </p:spTree>
    <p:extLst>
      <p:ext uri="{BB962C8B-B14F-4D97-AF65-F5344CB8AC3E}">
        <p14:creationId xmlns:p14="http://schemas.microsoft.com/office/powerpoint/2010/main" val="325203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7"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42" name="Picture 2" descr="Free Pile of Folders Stock Photo">
            <a:extLst>
              <a:ext uri="{FF2B5EF4-FFF2-40B4-BE49-F238E27FC236}">
                <a16:creationId xmlns:a16="http://schemas.microsoft.com/office/drawing/2014/main" id="{31E9C01C-97DC-4256-5778-6FBA386519A8}"/>
              </a:ext>
            </a:extLst>
          </p:cNvPr>
          <p:cNvPicPr>
            <a:picLocks noChangeAspect="1" noChangeArrowheads="1"/>
          </p:cNvPicPr>
          <p:nvPr/>
        </p:nvPicPr>
        <p:blipFill>
          <a:blip r:embed="rId3">
            <a:alphaModFix amt="40000"/>
            <a:extLst>
              <a:ext uri="{28A0092B-C50C-407E-A947-70E740481C1C}">
                <a14:useLocalDpi xmlns:a14="http://schemas.microsoft.com/office/drawing/2010/main" val="0"/>
              </a:ext>
            </a:extLst>
          </a:blip>
          <a:srcRect t="15413"/>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5A0221C-E724-4438-8515-3DD3CB00E4DF}"/>
              </a:ext>
            </a:extLst>
          </p:cNvPr>
          <p:cNvSpPr>
            <a:spLocks noGrp="1"/>
          </p:cNvSpPr>
          <p:nvPr>
            <p:ph type="title"/>
          </p:nvPr>
        </p:nvSpPr>
        <p:spPr>
          <a:xfrm>
            <a:off x="841249" y="941832"/>
            <a:ext cx="10506456" cy="2057400"/>
          </a:xfrm>
        </p:spPr>
        <p:txBody>
          <a:bodyPr anchor="b">
            <a:normAutofit/>
          </a:bodyPr>
          <a:lstStyle/>
          <a:p>
            <a:r>
              <a:rPr lang="en-US" sz="5000" dirty="0">
                <a:solidFill>
                  <a:schemeClr val="bg1"/>
                </a:solidFill>
              </a:rPr>
              <a:t>Documentation for Certification</a:t>
            </a:r>
          </a:p>
        </p:txBody>
      </p:sp>
      <p:sp>
        <p:nvSpPr>
          <p:cNvPr id="10249" name="Rectangle 1024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251" name="Rectangle 1025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9D186E2-0D69-A97A-236E-E9955C9D4D64}"/>
              </a:ext>
            </a:extLst>
          </p:cNvPr>
          <p:cNvSpPr>
            <a:spLocks noGrp="1"/>
          </p:cNvSpPr>
          <p:nvPr>
            <p:ph idx="1"/>
          </p:nvPr>
        </p:nvSpPr>
        <p:spPr>
          <a:xfrm>
            <a:off x="841248" y="3502152"/>
            <a:ext cx="10506456" cy="2670048"/>
          </a:xfrm>
        </p:spPr>
        <p:txBody>
          <a:bodyPr>
            <a:normAutofit/>
          </a:bodyPr>
          <a:lstStyle/>
          <a:p>
            <a:r>
              <a:rPr lang="en-US" sz="1700" dirty="0">
                <a:solidFill>
                  <a:schemeClr val="bg1"/>
                </a:solidFill>
              </a:rPr>
              <a:t>Position Assignment Descriptions – a document that outlines a person’s essential responsibilities where that person formally agrees to perform those responsibilities </a:t>
            </a:r>
          </a:p>
          <a:p>
            <a:endParaRPr lang="en-US" sz="1700" dirty="0">
              <a:solidFill>
                <a:schemeClr val="bg1"/>
              </a:solidFill>
            </a:endParaRPr>
          </a:p>
          <a:p>
            <a:r>
              <a:rPr lang="en-US" sz="1700" dirty="0">
                <a:solidFill>
                  <a:schemeClr val="bg1"/>
                </a:solidFill>
              </a:rPr>
              <a:t>They can be called</a:t>
            </a:r>
          </a:p>
          <a:p>
            <a:pPr lvl="1"/>
            <a:r>
              <a:rPr lang="en-US" sz="1700" dirty="0">
                <a:solidFill>
                  <a:schemeClr val="bg1"/>
                </a:solidFill>
              </a:rPr>
              <a:t>Job Descriptions</a:t>
            </a:r>
          </a:p>
          <a:p>
            <a:pPr lvl="1"/>
            <a:r>
              <a:rPr lang="en-US" sz="1700" dirty="0">
                <a:solidFill>
                  <a:schemeClr val="bg1"/>
                </a:solidFill>
              </a:rPr>
              <a:t>Volunteer Descriptions</a:t>
            </a:r>
          </a:p>
          <a:p>
            <a:pPr lvl="1"/>
            <a:r>
              <a:rPr lang="en-US" sz="1700" dirty="0">
                <a:solidFill>
                  <a:schemeClr val="bg1"/>
                </a:solidFill>
              </a:rPr>
              <a:t>Contract Scope of Work</a:t>
            </a:r>
          </a:p>
          <a:p>
            <a:pPr lvl="1"/>
            <a:r>
              <a:rPr lang="en-US" sz="1700" dirty="0">
                <a:solidFill>
                  <a:schemeClr val="bg1"/>
                </a:solidFill>
              </a:rPr>
              <a:t>Other names </a:t>
            </a:r>
          </a:p>
          <a:p>
            <a:pPr lvl="1"/>
            <a:endParaRPr lang="en-US" sz="1700" dirty="0">
              <a:solidFill>
                <a:schemeClr val="bg1"/>
              </a:solidFill>
            </a:endParaRPr>
          </a:p>
        </p:txBody>
      </p:sp>
    </p:spTree>
    <p:extLst>
      <p:ext uri="{BB962C8B-B14F-4D97-AF65-F5344CB8AC3E}">
        <p14:creationId xmlns:p14="http://schemas.microsoft.com/office/powerpoint/2010/main" val="3370298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AD99-A2EB-9CF4-F5CD-5419B299976E}"/>
              </a:ext>
            </a:extLst>
          </p:cNvPr>
          <p:cNvSpPr>
            <a:spLocks noGrp="1"/>
          </p:cNvSpPr>
          <p:nvPr>
            <p:ph type="title"/>
          </p:nvPr>
        </p:nvSpPr>
        <p:spPr>
          <a:xfrm>
            <a:off x="5868557" y="1138036"/>
            <a:ext cx="5444382" cy="1402470"/>
          </a:xfrm>
        </p:spPr>
        <p:txBody>
          <a:bodyPr anchor="t">
            <a:normAutofit/>
          </a:bodyPr>
          <a:lstStyle/>
          <a:p>
            <a:r>
              <a:rPr lang="en-US" sz="3200" dirty="0"/>
              <a:t>What needs to be in the position assignment description</a:t>
            </a:r>
          </a:p>
        </p:txBody>
      </p:sp>
      <p:pic>
        <p:nvPicPr>
          <p:cNvPr id="5" name="Picture 4" descr="Glasses on top of a book">
            <a:extLst>
              <a:ext uri="{FF2B5EF4-FFF2-40B4-BE49-F238E27FC236}">
                <a16:creationId xmlns:a16="http://schemas.microsoft.com/office/drawing/2014/main" id="{715E8B8C-89D8-B60F-84F5-020B1B0FCFA5}"/>
              </a:ext>
            </a:extLst>
          </p:cNvPr>
          <p:cNvPicPr>
            <a:picLocks noChangeAspect="1"/>
          </p:cNvPicPr>
          <p:nvPr/>
        </p:nvPicPr>
        <p:blipFill>
          <a:blip r:embed="rId3"/>
          <a:srcRect l="12453" r="37785" b="-1"/>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04FC27D-3E60-1F1B-AEFC-9CDA54FD4477}"/>
              </a:ext>
            </a:extLst>
          </p:cNvPr>
          <p:cNvSpPr>
            <a:spLocks noGrp="1"/>
          </p:cNvSpPr>
          <p:nvPr>
            <p:ph idx="1"/>
          </p:nvPr>
        </p:nvSpPr>
        <p:spPr>
          <a:xfrm>
            <a:off x="5868557" y="2551176"/>
            <a:ext cx="5444382" cy="3591207"/>
          </a:xfrm>
        </p:spPr>
        <p:txBody>
          <a:bodyPr>
            <a:normAutofit/>
          </a:bodyPr>
          <a:lstStyle/>
          <a:p>
            <a:r>
              <a:rPr lang="en-US" sz="2000" dirty="0"/>
              <a:t>Who the person reports to (Unless it is the Executive Director or Owner/ Operator)</a:t>
            </a:r>
          </a:p>
          <a:p>
            <a:r>
              <a:rPr lang="en-US" sz="2000" dirty="0"/>
              <a:t>Job expectations </a:t>
            </a:r>
          </a:p>
          <a:p>
            <a:pPr lvl="1"/>
            <a:r>
              <a:rPr lang="en-US" sz="1600" dirty="0"/>
              <a:t>Must include that the person is expected to model recovery principles and prosocial behavior</a:t>
            </a:r>
          </a:p>
          <a:p>
            <a:r>
              <a:rPr lang="en-US" sz="2000" dirty="0"/>
              <a:t>What specific duties that person is agreeing to </a:t>
            </a:r>
          </a:p>
          <a:p>
            <a:r>
              <a:rPr lang="en-US" sz="2000" dirty="0"/>
              <a:t>Assignment descriptions are signed by the person </a:t>
            </a:r>
          </a:p>
          <a:p>
            <a:endParaRPr lang="en-US" sz="2000" dirty="0"/>
          </a:p>
        </p:txBody>
      </p:sp>
    </p:spTree>
    <p:extLst>
      <p:ext uri="{BB962C8B-B14F-4D97-AF65-F5344CB8AC3E}">
        <p14:creationId xmlns:p14="http://schemas.microsoft.com/office/powerpoint/2010/main" val="31422936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B3D0F0C-CB42-537B-D573-D7C1B0643CF6}"/>
              </a:ext>
            </a:extLst>
          </p:cNvPr>
          <p:cNvSpPr>
            <a:spLocks noGrp="1"/>
          </p:cNvSpPr>
          <p:nvPr>
            <p:ph type="title"/>
          </p:nvPr>
        </p:nvSpPr>
        <p:spPr>
          <a:xfrm>
            <a:off x="761800" y="762001"/>
            <a:ext cx="5334197" cy="1708242"/>
          </a:xfrm>
        </p:spPr>
        <p:txBody>
          <a:bodyPr anchor="ctr">
            <a:normAutofit/>
          </a:bodyPr>
          <a:lstStyle/>
          <a:p>
            <a:r>
              <a:rPr lang="en-US" sz="4000" dirty="0"/>
              <a:t>Include any other items you may need </a:t>
            </a:r>
          </a:p>
        </p:txBody>
      </p:sp>
      <p:sp>
        <p:nvSpPr>
          <p:cNvPr id="3" name="Content Placeholder 2">
            <a:extLst>
              <a:ext uri="{FF2B5EF4-FFF2-40B4-BE49-F238E27FC236}">
                <a16:creationId xmlns:a16="http://schemas.microsoft.com/office/drawing/2014/main" id="{71AF47CA-F49E-4F01-30F0-273F52E11ED9}"/>
              </a:ext>
            </a:extLst>
          </p:cNvPr>
          <p:cNvSpPr>
            <a:spLocks noGrp="1"/>
          </p:cNvSpPr>
          <p:nvPr>
            <p:ph idx="1"/>
          </p:nvPr>
        </p:nvSpPr>
        <p:spPr>
          <a:xfrm>
            <a:off x="761800" y="2470244"/>
            <a:ext cx="5334197" cy="3769835"/>
          </a:xfrm>
        </p:spPr>
        <p:txBody>
          <a:bodyPr anchor="ctr">
            <a:normAutofit/>
          </a:bodyPr>
          <a:lstStyle/>
          <a:p>
            <a:r>
              <a:rPr lang="en-US" sz="2000" dirty="0"/>
              <a:t>You can include any other information that your organization requires such as </a:t>
            </a:r>
          </a:p>
          <a:p>
            <a:pPr lvl="1"/>
            <a:r>
              <a:rPr lang="en-US" sz="2000" dirty="0"/>
              <a:t>Required Education/ Training</a:t>
            </a:r>
          </a:p>
          <a:p>
            <a:pPr lvl="1"/>
            <a:r>
              <a:rPr lang="en-US" sz="2000" dirty="0"/>
              <a:t>Exempt status</a:t>
            </a:r>
          </a:p>
          <a:p>
            <a:pPr lvl="1"/>
            <a:r>
              <a:rPr lang="en-US" sz="2000" dirty="0"/>
              <a:t>Required background checks </a:t>
            </a:r>
          </a:p>
          <a:p>
            <a:pPr lvl="1"/>
            <a:r>
              <a:rPr lang="en-US" sz="2000" dirty="0"/>
              <a:t>Other job duties not listed here</a:t>
            </a:r>
          </a:p>
          <a:p>
            <a:pPr lvl="1"/>
            <a:endParaRPr lang="en-US" sz="2000" dirty="0"/>
          </a:p>
          <a:p>
            <a:pPr marL="457200" lvl="1" indent="0">
              <a:buNone/>
            </a:pPr>
            <a:r>
              <a:rPr lang="en-US" sz="2000" dirty="0"/>
              <a:t> </a:t>
            </a:r>
          </a:p>
        </p:txBody>
      </p:sp>
      <p:pic>
        <p:nvPicPr>
          <p:cNvPr id="5" name="Picture 4" descr="Pen placed on top of a signature line">
            <a:extLst>
              <a:ext uri="{FF2B5EF4-FFF2-40B4-BE49-F238E27FC236}">
                <a16:creationId xmlns:a16="http://schemas.microsoft.com/office/drawing/2014/main" id="{348F360C-6939-F690-E9A3-FC81BD3E7E92}"/>
              </a:ext>
            </a:extLst>
          </p:cNvPr>
          <p:cNvPicPr>
            <a:picLocks noChangeAspect="1"/>
          </p:cNvPicPr>
          <p:nvPr/>
        </p:nvPicPr>
        <p:blipFill>
          <a:blip r:embed="rId2"/>
          <a:srcRect l="48164" r="-1"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8297979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1"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266" name="Picture 2" descr="Free Welcome Home Greeting Card  Stock Photo">
            <a:extLst>
              <a:ext uri="{FF2B5EF4-FFF2-40B4-BE49-F238E27FC236}">
                <a16:creationId xmlns:a16="http://schemas.microsoft.com/office/drawing/2014/main" id="{2D867849-454E-AC05-2349-65FC3BE314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b="3664"/>
          <a:stretch/>
        </p:blipFill>
        <p:spPr bwMode="auto">
          <a:xfrm>
            <a:off x="-1" y="-2"/>
            <a:ext cx="5410198" cy="6858002"/>
          </a:xfrm>
          <a:prstGeom prst="rect">
            <a:avLst/>
          </a:prstGeom>
          <a:noFill/>
          <a:extLst>
            <a:ext uri="{909E8E84-426E-40DD-AFC4-6F175D3DCCD1}">
              <a14:hiddenFill xmlns:a14="http://schemas.microsoft.com/office/drawing/2010/main">
                <a:solidFill>
                  <a:srgbClr val="FFFFFF"/>
                </a:solidFill>
              </a14:hiddenFill>
            </a:ext>
          </a:extLst>
        </p:spPr>
      </p:pic>
      <p:sp useBgFill="1">
        <p:nvSpPr>
          <p:cNvPr id="11273" name="Rectangle 11272">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4B875EB-9293-A109-5A2D-C13F4EF3AC9C}"/>
              </a:ext>
            </a:extLst>
          </p:cNvPr>
          <p:cNvSpPr>
            <a:spLocks noGrp="1"/>
          </p:cNvSpPr>
          <p:nvPr>
            <p:ph type="title"/>
          </p:nvPr>
        </p:nvSpPr>
        <p:spPr>
          <a:xfrm>
            <a:off x="6115317" y="405685"/>
            <a:ext cx="5464968" cy="1559301"/>
          </a:xfrm>
        </p:spPr>
        <p:txBody>
          <a:bodyPr>
            <a:normAutofit/>
          </a:bodyPr>
          <a:lstStyle/>
          <a:p>
            <a:r>
              <a:rPr lang="en-US" sz="3400" dirty="0"/>
              <a:t>How to ensure separation between treatment and recovery housing</a:t>
            </a:r>
          </a:p>
        </p:txBody>
      </p:sp>
      <p:sp>
        <p:nvSpPr>
          <p:cNvPr id="3" name="Content Placeholder 2">
            <a:extLst>
              <a:ext uri="{FF2B5EF4-FFF2-40B4-BE49-F238E27FC236}">
                <a16:creationId xmlns:a16="http://schemas.microsoft.com/office/drawing/2014/main" id="{ADE518B9-7FC8-3E24-6F2C-8D7629021418}"/>
              </a:ext>
            </a:extLst>
          </p:cNvPr>
          <p:cNvSpPr>
            <a:spLocks noGrp="1"/>
          </p:cNvSpPr>
          <p:nvPr>
            <p:ph idx="1"/>
          </p:nvPr>
        </p:nvSpPr>
        <p:spPr>
          <a:xfrm>
            <a:off x="6115317" y="2743200"/>
            <a:ext cx="5247340" cy="3496878"/>
          </a:xfrm>
        </p:spPr>
        <p:txBody>
          <a:bodyPr anchor="ctr">
            <a:normAutofit/>
          </a:bodyPr>
          <a:lstStyle/>
          <a:p>
            <a:r>
              <a:rPr lang="en-US" sz="2000" dirty="0"/>
              <a:t>Ensure that the position description is clear about the duties the person will be performing </a:t>
            </a:r>
            <a:r>
              <a:rPr lang="en-US" sz="2000" b="1" dirty="0"/>
              <a:t>at the recovery home </a:t>
            </a:r>
            <a:r>
              <a:rPr lang="en-US" sz="2000" dirty="0"/>
              <a:t>and what duties are performed elsewhere</a:t>
            </a:r>
          </a:p>
        </p:txBody>
      </p:sp>
    </p:spTree>
    <p:extLst>
      <p:ext uri="{BB962C8B-B14F-4D97-AF65-F5344CB8AC3E}">
        <p14:creationId xmlns:p14="http://schemas.microsoft.com/office/powerpoint/2010/main" val="4238856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9F1E6C36-F876-DF87-E262-F4C73D042834}"/>
              </a:ext>
            </a:extLst>
          </p:cNvPr>
          <p:cNvSpPr>
            <a:spLocks noGrp="1"/>
          </p:cNvSpPr>
          <p:nvPr>
            <p:ph type="title"/>
          </p:nvPr>
        </p:nvSpPr>
        <p:spPr>
          <a:xfrm>
            <a:off x="838200" y="448721"/>
            <a:ext cx="4707671" cy="1225650"/>
          </a:xfrm>
        </p:spPr>
        <p:txBody>
          <a:bodyPr anchor="b">
            <a:normAutofit/>
          </a:bodyPr>
          <a:lstStyle/>
          <a:p>
            <a:r>
              <a:rPr lang="en-US" sz="3800" dirty="0">
                <a:solidFill>
                  <a:schemeClr val="bg1"/>
                </a:solidFill>
              </a:rPr>
              <a:t>What is Recovery Housing</a:t>
            </a:r>
          </a:p>
        </p:txBody>
      </p:sp>
      <p:cxnSp>
        <p:nvCxnSpPr>
          <p:cNvPr id="1033" name="Straight Connector 103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127285B-C009-2AD8-A9BC-3508D075E0FD}"/>
              </a:ext>
            </a:extLst>
          </p:cNvPr>
          <p:cNvSpPr>
            <a:spLocks noGrp="1"/>
          </p:cNvSpPr>
          <p:nvPr>
            <p:ph idx="1"/>
          </p:nvPr>
        </p:nvSpPr>
        <p:spPr>
          <a:xfrm>
            <a:off x="897769" y="1909192"/>
            <a:ext cx="4586513" cy="3647710"/>
          </a:xfrm>
        </p:spPr>
        <p:txBody>
          <a:bodyPr>
            <a:normAutofit/>
          </a:bodyPr>
          <a:lstStyle/>
          <a:p>
            <a:pPr marL="0" indent="0">
              <a:buNone/>
            </a:pPr>
            <a:r>
              <a:rPr lang="en-US" sz="2000" dirty="0">
                <a:solidFill>
                  <a:schemeClr val="bg1"/>
                </a:solidFill>
              </a:rPr>
              <a:t>"Recovery housing residence" means a residence for individuals recovering from alcohol use disorder or drug addiction that provides an alcohol-free and drug-free living environment, peer support, assistance with obtaining alcohol and drug addiction services, and other recovery assistance for alcohol use disorder and drug addiction.” – ORC 5119.01(A)(17)</a:t>
            </a:r>
          </a:p>
        </p:txBody>
      </p:sp>
      <p:cxnSp>
        <p:nvCxnSpPr>
          <p:cNvPr id="1035" name="Straight Connector 103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26" name="Picture 2" descr="a house with a blue front door and a brown front door">
            <a:extLst>
              <a:ext uri="{FF2B5EF4-FFF2-40B4-BE49-F238E27FC236}">
                <a16:creationId xmlns:a16="http://schemas.microsoft.com/office/drawing/2014/main" id="{62AE9E49-75E2-58DA-D92C-D885D1DD58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93" b="17322"/>
          <a:stretch/>
        </p:blipFill>
        <p:spPr bwMode="auto">
          <a:xfrm>
            <a:off x="6525453" y="10"/>
            <a:ext cx="5666547"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5341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pic>
        <p:nvPicPr>
          <p:cNvPr id="4" name="Picture 3" descr="Yellow question mark">
            <a:extLst>
              <a:ext uri="{FF2B5EF4-FFF2-40B4-BE49-F238E27FC236}">
                <a16:creationId xmlns:a16="http://schemas.microsoft.com/office/drawing/2014/main" id="{34D908D8-2B0C-273B-8728-04363B0C05E3}"/>
              </a:ext>
            </a:extLst>
          </p:cNvPr>
          <p:cNvPicPr>
            <a:picLocks noChangeAspect="1"/>
          </p:cNvPicPr>
          <p:nvPr/>
        </p:nvPicPr>
        <p:blipFill>
          <a:blip r:embed="rId2">
            <a:alphaModFix amt="60000"/>
          </a:blip>
          <a:srcRect b="6250"/>
          <a:stretch/>
        </p:blipFill>
        <p:spPr>
          <a:xfrm>
            <a:off x="-1" y="10"/>
            <a:ext cx="12192001" cy="6857990"/>
          </a:xfrm>
          <a:prstGeom prst="rect">
            <a:avLst/>
          </a:prstGeom>
        </p:spPr>
      </p:pic>
      <p:sp>
        <p:nvSpPr>
          <p:cNvPr id="2" name="Title 1">
            <a:extLst>
              <a:ext uri="{FF2B5EF4-FFF2-40B4-BE49-F238E27FC236}">
                <a16:creationId xmlns:a16="http://schemas.microsoft.com/office/drawing/2014/main" id="{7F84E5F5-85B4-CF1D-8928-06103501F083}"/>
              </a:ext>
            </a:extLst>
          </p:cNvPr>
          <p:cNvSpPr>
            <a:spLocks noGrp="1"/>
          </p:cNvSpPr>
          <p:nvPr>
            <p:ph type="title"/>
          </p:nvPr>
        </p:nvSpPr>
        <p:spPr>
          <a:xfrm>
            <a:off x="1198181" y="1122363"/>
            <a:ext cx="9795637" cy="2220775"/>
          </a:xfrm>
        </p:spPr>
        <p:txBody>
          <a:bodyPr vert="horz" lIns="91440" tIns="45720" rIns="91440" bIns="45720" rtlCol="0" anchor="b">
            <a:normAutofit/>
          </a:bodyPr>
          <a:lstStyle/>
          <a:p>
            <a:pPr algn="ctr"/>
            <a:r>
              <a:rPr lang="en-US" sz="5200" dirty="0">
                <a:solidFill>
                  <a:srgbClr val="FFFFFF"/>
                </a:solidFill>
              </a:rPr>
              <a:t>Questions?</a:t>
            </a:r>
          </a:p>
        </p:txBody>
      </p:sp>
    </p:spTree>
    <p:extLst>
      <p:ext uri="{BB962C8B-B14F-4D97-AF65-F5344CB8AC3E}">
        <p14:creationId xmlns:p14="http://schemas.microsoft.com/office/powerpoint/2010/main" val="13736881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Piles of paper">
            <a:extLst>
              <a:ext uri="{FF2B5EF4-FFF2-40B4-BE49-F238E27FC236}">
                <a16:creationId xmlns:a16="http://schemas.microsoft.com/office/drawing/2014/main" id="{51CB455E-7584-E03B-6C86-9E74F8407119}"/>
              </a:ext>
            </a:extLst>
          </p:cNvPr>
          <p:cNvPicPr>
            <a:picLocks noChangeAspect="1"/>
          </p:cNvPicPr>
          <p:nvPr/>
        </p:nvPicPr>
        <p:blipFill>
          <a:blip r:embed="rId2"/>
          <a:srcRect l="29899" r="10835" b="-1"/>
          <a:stretch/>
        </p:blipFill>
        <p:spPr>
          <a:xfrm>
            <a:off x="6103027" y="10"/>
            <a:ext cx="6088971" cy="6857990"/>
          </a:xfrm>
          <a:prstGeom prst="rect">
            <a:avLst/>
          </a:prstGeom>
        </p:spPr>
      </p:pic>
      <p:sp useBgFill="1">
        <p:nvSpPr>
          <p:cNvPr id="11" name="Rectangle 10">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3" name="Rectangle 12">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63A408-DF51-F957-141E-AD34BE2B9833}"/>
              </a:ext>
            </a:extLst>
          </p:cNvPr>
          <p:cNvSpPr>
            <a:spLocks noGrp="1"/>
          </p:cNvSpPr>
          <p:nvPr>
            <p:ph type="title"/>
          </p:nvPr>
        </p:nvSpPr>
        <p:spPr>
          <a:xfrm>
            <a:off x="761801" y="328512"/>
            <a:ext cx="4778387" cy="1628970"/>
          </a:xfrm>
        </p:spPr>
        <p:txBody>
          <a:bodyPr anchor="ctr">
            <a:normAutofit/>
          </a:bodyPr>
          <a:lstStyle/>
          <a:p>
            <a:r>
              <a:rPr lang="en-US" sz="3700" dirty="0"/>
              <a:t>How to get this information into RHOADS</a:t>
            </a:r>
          </a:p>
        </p:txBody>
      </p:sp>
      <p:sp>
        <p:nvSpPr>
          <p:cNvPr id="3" name="Content Placeholder 2">
            <a:extLst>
              <a:ext uri="{FF2B5EF4-FFF2-40B4-BE49-F238E27FC236}">
                <a16:creationId xmlns:a16="http://schemas.microsoft.com/office/drawing/2014/main" id="{FB81B90E-4B48-8A0D-4ECF-7683A2C8AE6B}"/>
              </a:ext>
            </a:extLst>
          </p:cNvPr>
          <p:cNvSpPr>
            <a:spLocks noGrp="1"/>
          </p:cNvSpPr>
          <p:nvPr>
            <p:ph idx="1"/>
          </p:nvPr>
        </p:nvSpPr>
        <p:spPr>
          <a:xfrm>
            <a:off x="761801" y="2884929"/>
            <a:ext cx="4659756" cy="3374137"/>
          </a:xfrm>
        </p:spPr>
        <p:txBody>
          <a:bodyPr anchor="ctr">
            <a:normAutofit/>
          </a:bodyPr>
          <a:lstStyle/>
          <a:p>
            <a:endParaRPr lang="en-US" sz="1700" dirty="0"/>
          </a:p>
          <a:p>
            <a:r>
              <a:rPr lang="en-US" sz="1700" dirty="0"/>
              <a:t>Ensure that ALL of the required duties are listed in the position assignment descriptions.  </a:t>
            </a:r>
          </a:p>
          <a:p>
            <a:r>
              <a:rPr lang="en-US" sz="1700" dirty="0"/>
              <a:t>Stating this in RHOADS is not sufficient!</a:t>
            </a:r>
          </a:p>
          <a:p>
            <a:r>
              <a:rPr lang="en-US" sz="1700" dirty="0"/>
              <a:t>Combine all of your position descriptions into ONE Document</a:t>
            </a:r>
          </a:p>
          <a:p>
            <a:r>
              <a:rPr lang="en-US" sz="1700" dirty="0"/>
              <a:t>Upload the documents</a:t>
            </a:r>
          </a:p>
          <a:p>
            <a:r>
              <a:rPr lang="en-US" sz="1700" dirty="0"/>
              <a:t>Enter the appropriate roles</a:t>
            </a:r>
          </a:p>
          <a:p>
            <a:r>
              <a:rPr lang="en-US" sz="1700" dirty="0"/>
              <a:t>Click “Save Responses”</a:t>
            </a:r>
          </a:p>
        </p:txBody>
      </p:sp>
    </p:spTree>
    <p:extLst>
      <p:ext uri="{BB962C8B-B14F-4D97-AF65-F5344CB8AC3E}">
        <p14:creationId xmlns:p14="http://schemas.microsoft.com/office/powerpoint/2010/main" val="37344314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B7FF908-6AA2-49ED-CC5B-13006099504A}"/>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bg1">
                    <a:lumMod val="95000"/>
                    <a:lumOff val="5000"/>
                  </a:schemeClr>
                </a:solidFill>
              </a:rPr>
              <a:t>Do not upload blank documents</a:t>
            </a:r>
          </a:p>
        </p:txBody>
      </p:sp>
    </p:spTree>
    <p:extLst>
      <p:ext uri="{BB962C8B-B14F-4D97-AF65-F5344CB8AC3E}">
        <p14:creationId xmlns:p14="http://schemas.microsoft.com/office/powerpoint/2010/main" val="3541220215"/>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4757552-D88E-7D37-BC5D-A1C40B6FEF10}"/>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bg1">
                    <a:lumMod val="95000"/>
                    <a:lumOff val="5000"/>
                  </a:schemeClr>
                </a:solidFill>
              </a:rPr>
              <a:t>Make sure all staff have signed their new position assign descriptions and understand their role</a:t>
            </a:r>
          </a:p>
        </p:txBody>
      </p:sp>
    </p:spTree>
    <p:extLst>
      <p:ext uri="{BB962C8B-B14F-4D97-AF65-F5344CB8AC3E}">
        <p14:creationId xmlns:p14="http://schemas.microsoft.com/office/powerpoint/2010/main" val="885091987"/>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DFDB90-602B-A97A-A126-6065519E7869}"/>
              </a:ext>
            </a:extLst>
          </p:cNvPr>
          <p:cNvSpPr>
            <a:spLocks noGrp="1"/>
          </p:cNvSpPr>
          <p:nvPr>
            <p:ph type="title"/>
          </p:nvPr>
        </p:nvSpPr>
        <p:spPr>
          <a:xfrm>
            <a:off x="761800" y="762001"/>
            <a:ext cx="5334197" cy="1708242"/>
          </a:xfrm>
        </p:spPr>
        <p:txBody>
          <a:bodyPr anchor="ctr">
            <a:normAutofit/>
          </a:bodyPr>
          <a:lstStyle/>
          <a:p>
            <a:r>
              <a:rPr lang="en-US" sz="4000" dirty="0"/>
              <a:t>Do you need help?</a:t>
            </a:r>
          </a:p>
        </p:txBody>
      </p:sp>
      <p:sp>
        <p:nvSpPr>
          <p:cNvPr id="3" name="Content Placeholder 2">
            <a:extLst>
              <a:ext uri="{FF2B5EF4-FFF2-40B4-BE49-F238E27FC236}">
                <a16:creationId xmlns:a16="http://schemas.microsoft.com/office/drawing/2014/main" id="{A943977C-E47B-C8FF-C1CC-AEE7E563238A}"/>
              </a:ext>
            </a:extLst>
          </p:cNvPr>
          <p:cNvSpPr>
            <a:spLocks noGrp="1"/>
          </p:cNvSpPr>
          <p:nvPr>
            <p:ph idx="1"/>
          </p:nvPr>
        </p:nvSpPr>
        <p:spPr>
          <a:xfrm>
            <a:off x="761800" y="2470244"/>
            <a:ext cx="5334197" cy="3769835"/>
          </a:xfrm>
        </p:spPr>
        <p:txBody>
          <a:bodyPr anchor="ctr">
            <a:normAutofit/>
          </a:bodyPr>
          <a:lstStyle/>
          <a:p>
            <a:r>
              <a:rPr lang="en-US" sz="2000" dirty="0"/>
              <a:t>Let us know if you need assistance!  </a:t>
            </a:r>
          </a:p>
          <a:p>
            <a:r>
              <a:rPr lang="en-US" sz="2000" dirty="0"/>
              <a:t>We will be happy to review the position assignment descriptions, answer questions, and be available to you</a:t>
            </a:r>
          </a:p>
        </p:txBody>
      </p:sp>
      <p:pic>
        <p:nvPicPr>
          <p:cNvPr id="5" name="Picture 4" descr="Different coloured question marks">
            <a:extLst>
              <a:ext uri="{FF2B5EF4-FFF2-40B4-BE49-F238E27FC236}">
                <a16:creationId xmlns:a16="http://schemas.microsoft.com/office/drawing/2014/main" id="{908DE294-26B4-2947-D4E3-F16F0DED27C0}"/>
              </a:ext>
            </a:extLst>
          </p:cNvPr>
          <p:cNvPicPr>
            <a:picLocks noChangeAspect="1"/>
          </p:cNvPicPr>
          <p:nvPr/>
        </p:nvPicPr>
        <p:blipFill>
          <a:blip r:embed="rId2"/>
          <a:srcRect l="26466" r="29851"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0780842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pic>
        <p:nvPicPr>
          <p:cNvPr id="4" name="Picture 3" descr="Yellow question mark">
            <a:extLst>
              <a:ext uri="{FF2B5EF4-FFF2-40B4-BE49-F238E27FC236}">
                <a16:creationId xmlns:a16="http://schemas.microsoft.com/office/drawing/2014/main" id="{9F1DA825-C124-A8CC-1ADF-ECD56C28439D}"/>
              </a:ext>
            </a:extLst>
          </p:cNvPr>
          <p:cNvPicPr>
            <a:picLocks noChangeAspect="1"/>
          </p:cNvPicPr>
          <p:nvPr/>
        </p:nvPicPr>
        <p:blipFill>
          <a:blip r:embed="rId2">
            <a:alphaModFix amt="60000"/>
          </a:blip>
          <a:srcRect b="6250"/>
          <a:stretch/>
        </p:blipFill>
        <p:spPr>
          <a:xfrm>
            <a:off x="-1" y="10"/>
            <a:ext cx="12192001" cy="6857990"/>
          </a:xfrm>
          <a:prstGeom prst="rect">
            <a:avLst/>
          </a:prstGeom>
        </p:spPr>
      </p:pic>
      <p:sp>
        <p:nvSpPr>
          <p:cNvPr id="2" name="Title 1">
            <a:extLst>
              <a:ext uri="{FF2B5EF4-FFF2-40B4-BE49-F238E27FC236}">
                <a16:creationId xmlns:a16="http://schemas.microsoft.com/office/drawing/2014/main" id="{9149B8DF-F686-9872-4698-9FD506A0103D}"/>
              </a:ext>
            </a:extLst>
          </p:cNvPr>
          <p:cNvSpPr>
            <a:spLocks noGrp="1"/>
          </p:cNvSpPr>
          <p:nvPr>
            <p:ph type="title"/>
          </p:nvPr>
        </p:nvSpPr>
        <p:spPr>
          <a:xfrm>
            <a:off x="1198181" y="1122363"/>
            <a:ext cx="9795637" cy="2220775"/>
          </a:xfrm>
        </p:spPr>
        <p:txBody>
          <a:bodyPr vert="horz" lIns="91440" tIns="45720" rIns="91440" bIns="45720" rtlCol="0" anchor="b">
            <a:normAutofit/>
          </a:bodyPr>
          <a:lstStyle/>
          <a:p>
            <a:pPr algn="ctr"/>
            <a:r>
              <a:rPr lang="en-US" sz="5200" dirty="0">
                <a:solidFill>
                  <a:srgbClr val="FFFFFF"/>
                </a:solidFill>
              </a:rPr>
              <a:t>Questions?</a:t>
            </a:r>
          </a:p>
        </p:txBody>
      </p:sp>
    </p:spTree>
    <p:extLst>
      <p:ext uri="{BB962C8B-B14F-4D97-AF65-F5344CB8AC3E}">
        <p14:creationId xmlns:p14="http://schemas.microsoft.com/office/powerpoint/2010/main" val="191334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295" name="Rectangle 1229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290" name="Picture 2" descr="Free Spider Web Selective Focus Photography Stock Photo">
            <a:extLst>
              <a:ext uri="{FF2B5EF4-FFF2-40B4-BE49-F238E27FC236}">
                <a16:creationId xmlns:a16="http://schemas.microsoft.com/office/drawing/2014/main" id="{6A02445F-C528-13D5-BBAE-A1CEAB737AC0}"/>
              </a:ext>
            </a:extLst>
          </p:cNvPr>
          <p:cNvPicPr>
            <a:picLocks noGrp="1" noChangeAspect="1" noChangeArrowheads="1"/>
          </p:cNvPicPr>
          <p:nvPr>
            <p:ph idx="1"/>
          </p:nvPr>
        </p:nvPicPr>
        <p:blipFill>
          <a:blip r:embed="rId3">
            <a:alphaModFix amt="50000"/>
            <a:extLst>
              <a:ext uri="{28A0092B-C50C-407E-A947-70E740481C1C}">
                <a14:useLocalDpi xmlns:a14="http://schemas.microsoft.com/office/drawing/2010/main" val="0"/>
              </a:ext>
            </a:extLst>
          </a:blip>
          <a:srcRect t="7829" b="7584"/>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9C0B005-3FEE-C11F-E662-110C3B040138}"/>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rPr>
              <a:t>Staffing is just one element of the quality standards</a:t>
            </a:r>
          </a:p>
        </p:txBody>
      </p:sp>
    </p:spTree>
    <p:extLst>
      <p:ext uri="{BB962C8B-B14F-4D97-AF65-F5344CB8AC3E}">
        <p14:creationId xmlns:p14="http://schemas.microsoft.com/office/powerpoint/2010/main" val="3421286977"/>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Full length of young colleagues in smart casual wear discussing something while standing in office hallway">
            <a:extLst>
              <a:ext uri="{FF2B5EF4-FFF2-40B4-BE49-F238E27FC236}">
                <a16:creationId xmlns:a16="http://schemas.microsoft.com/office/drawing/2014/main" id="{B54602DA-3782-6C68-5649-892F0F376B48}"/>
              </a:ext>
            </a:extLst>
          </p:cNvPr>
          <p:cNvPicPr>
            <a:picLocks noChangeAspect="1" noChangeArrowheads="1"/>
          </p:cNvPicPr>
          <p:nvPr/>
        </p:nvPicPr>
        <p:blipFill>
          <a:blip r:embed="rId3">
            <a:alphaModFix amt="40000"/>
            <a:extLst>
              <a:ext uri="{28A0092B-C50C-407E-A947-70E740481C1C}">
                <a14:useLocalDpi xmlns:a14="http://schemas.microsoft.com/office/drawing/2010/main" val="0"/>
              </a:ext>
            </a:extLst>
          </a:blip>
          <a:srcRect b="15414"/>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750C48-C596-AF73-01C6-7DAF85D93FCB}"/>
              </a:ext>
            </a:extLst>
          </p:cNvPr>
          <p:cNvSpPr>
            <a:spLocks noGrp="1"/>
          </p:cNvSpPr>
          <p:nvPr>
            <p:ph type="title"/>
          </p:nvPr>
        </p:nvSpPr>
        <p:spPr>
          <a:xfrm>
            <a:off x="841249" y="941832"/>
            <a:ext cx="10506456" cy="2057400"/>
          </a:xfrm>
        </p:spPr>
        <p:txBody>
          <a:bodyPr anchor="b">
            <a:normAutofit/>
          </a:bodyPr>
          <a:lstStyle/>
          <a:p>
            <a:r>
              <a:rPr lang="en-US" sz="5000" dirty="0">
                <a:solidFill>
                  <a:schemeClr val="bg1"/>
                </a:solidFill>
              </a:rPr>
              <a:t>What types of roles do people have in recovery housing?</a:t>
            </a:r>
          </a:p>
        </p:txBody>
      </p:sp>
      <p:sp>
        <p:nvSpPr>
          <p:cNvPr id="2057" name="Rectangle 205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059" name="Rectangle 205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47BA9EA-1563-7450-125E-7D742DADC3B0}"/>
              </a:ext>
            </a:extLst>
          </p:cNvPr>
          <p:cNvSpPr>
            <a:spLocks noGrp="1"/>
          </p:cNvSpPr>
          <p:nvPr>
            <p:ph idx="1"/>
          </p:nvPr>
        </p:nvSpPr>
        <p:spPr>
          <a:xfrm>
            <a:off x="841248" y="3502152"/>
            <a:ext cx="10506456" cy="2670048"/>
          </a:xfrm>
        </p:spPr>
        <p:txBody>
          <a:bodyPr>
            <a:normAutofit/>
          </a:bodyPr>
          <a:lstStyle/>
          <a:p>
            <a:r>
              <a:rPr lang="en-US" sz="1700" dirty="0">
                <a:solidFill>
                  <a:schemeClr val="bg1"/>
                </a:solidFill>
              </a:rPr>
              <a:t>Paid staff </a:t>
            </a:r>
          </a:p>
          <a:p>
            <a:r>
              <a:rPr lang="en-US" sz="1700" dirty="0">
                <a:solidFill>
                  <a:schemeClr val="bg1"/>
                </a:solidFill>
              </a:rPr>
              <a:t>Contract workers</a:t>
            </a:r>
          </a:p>
          <a:p>
            <a:r>
              <a:rPr lang="en-US" sz="1700" dirty="0">
                <a:solidFill>
                  <a:schemeClr val="bg1"/>
                </a:solidFill>
              </a:rPr>
              <a:t>Volunteers</a:t>
            </a:r>
          </a:p>
          <a:p>
            <a:r>
              <a:rPr lang="en-US" sz="1700" dirty="0">
                <a:solidFill>
                  <a:schemeClr val="bg1"/>
                </a:solidFill>
              </a:rPr>
              <a:t>Resident Leaders</a:t>
            </a:r>
          </a:p>
          <a:p>
            <a:endParaRPr lang="en-US" sz="1700" dirty="0">
              <a:solidFill>
                <a:schemeClr val="bg1"/>
              </a:solidFill>
            </a:endParaRPr>
          </a:p>
          <a:p>
            <a:endParaRPr lang="en-US" sz="1700" dirty="0">
              <a:solidFill>
                <a:schemeClr val="bg1"/>
              </a:solidFill>
            </a:endParaRPr>
          </a:p>
          <a:p>
            <a:pPr marL="0" indent="0">
              <a:buNone/>
            </a:pPr>
            <a:r>
              <a:rPr lang="en-US" sz="1700" dirty="0">
                <a:solidFill>
                  <a:schemeClr val="bg1"/>
                </a:solidFill>
              </a:rPr>
              <a:t>Throughout the session, I will be referring to these positions as “staff” for the sake of simplicity.   </a:t>
            </a:r>
          </a:p>
        </p:txBody>
      </p:sp>
    </p:spTree>
    <p:extLst>
      <p:ext uri="{BB962C8B-B14F-4D97-AF65-F5344CB8AC3E}">
        <p14:creationId xmlns:p14="http://schemas.microsoft.com/office/powerpoint/2010/main" val="1849715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15F85-F2D9-9462-8855-C7E9AC63F504}"/>
              </a:ext>
            </a:extLst>
          </p:cNvPr>
          <p:cNvSpPr>
            <a:spLocks noGrp="1"/>
          </p:cNvSpPr>
          <p:nvPr>
            <p:ph type="title"/>
          </p:nvPr>
        </p:nvSpPr>
        <p:spPr>
          <a:xfrm>
            <a:off x="5868557" y="1138036"/>
            <a:ext cx="5444382" cy="1402470"/>
          </a:xfrm>
        </p:spPr>
        <p:txBody>
          <a:bodyPr anchor="t">
            <a:normAutofit/>
          </a:bodyPr>
          <a:lstStyle/>
          <a:p>
            <a:r>
              <a:rPr lang="en-US" sz="3000" dirty="0"/>
              <a:t>It is up to the operator to determine which role is appropriate</a:t>
            </a:r>
          </a:p>
        </p:txBody>
      </p:sp>
      <p:pic>
        <p:nvPicPr>
          <p:cNvPr id="5" name="Picture 4" descr="A midsection of a person holding a miniature house">
            <a:extLst>
              <a:ext uri="{FF2B5EF4-FFF2-40B4-BE49-F238E27FC236}">
                <a16:creationId xmlns:a16="http://schemas.microsoft.com/office/drawing/2014/main" id="{8E9D20E7-A9CB-6A7C-7FAD-848F4065ED00}"/>
              </a:ext>
            </a:extLst>
          </p:cNvPr>
          <p:cNvPicPr>
            <a:picLocks noChangeAspect="1"/>
          </p:cNvPicPr>
          <p:nvPr/>
        </p:nvPicPr>
        <p:blipFill>
          <a:blip r:embed="rId3"/>
          <a:srcRect l="27175" r="25504" b="-1"/>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E4635C3-76F6-69DA-52F6-B832960C275B}"/>
              </a:ext>
            </a:extLst>
          </p:cNvPr>
          <p:cNvSpPr>
            <a:spLocks noGrp="1"/>
          </p:cNvSpPr>
          <p:nvPr>
            <p:ph idx="1"/>
          </p:nvPr>
        </p:nvSpPr>
        <p:spPr>
          <a:xfrm>
            <a:off x="5868557" y="2551176"/>
            <a:ext cx="5444382" cy="3591207"/>
          </a:xfrm>
        </p:spPr>
        <p:txBody>
          <a:bodyPr>
            <a:normAutofit/>
          </a:bodyPr>
          <a:lstStyle/>
          <a:p>
            <a:r>
              <a:rPr lang="en-US" sz="2000" dirty="0"/>
              <a:t>You must ensure that you are following the law – including employment, overtime, tax law with regards to how you structure roles within your home</a:t>
            </a:r>
          </a:p>
          <a:p>
            <a:pPr marL="0" indent="0">
              <a:buNone/>
            </a:pPr>
            <a:endParaRPr lang="en-US" sz="2000" dirty="0"/>
          </a:p>
        </p:txBody>
      </p:sp>
    </p:spTree>
    <p:extLst>
      <p:ext uri="{BB962C8B-B14F-4D97-AF65-F5344CB8AC3E}">
        <p14:creationId xmlns:p14="http://schemas.microsoft.com/office/powerpoint/2010/main" val="562366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Many question marks on black background">
            <a:extLst>
              <a:ext uri="{FF2B5EF4-FFF2-40B4-BE49-F238E27FC236}">
                <a16:creationId xmlns:a16="http://schemas.microsoft.com/office/drawing/2014/main" id="{AE949281-47BB-E059-3297-89AD9D95B3AF}"/>
              </a:ext>
            </a:extLst>
          </p:cNvPr>
          <p:cNvPicPr>
            <a:picLocks noChangeAspect="1"/>
          </p:cNvPicPr>
          <p:nvPr/>
        </p:nvPicPr>
        <p:blipFill>
          <a:blip r:embed="rId3"/>
          <a:srcRect t="7787"/>
          <a:stretch/>
        </p:blipFill>
        <p:spPr>
          <a:xfrm>
            <a:off x="-3047" y="10"/>
            <a:ext cx="12191999" cy="6857990"/>
          </a:xfrm>
          <a:prstGeom prst="rect">
            <a:avLst/>
          </a:prstGeom>
        </p:spPr>
      </p:pic>
      <p:sp>
        <p:nvSpPr>
          <p:cNvPr id="18" name="Rectangle 1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8B7402-AEAC-C2ED-DF41-F98E249A537D}"/>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Questions?</a:t>
            </a:r>
          </a:p>
        </p:txBody>
      </p:sp>
    </p:spTree>
    <p:extLst>
      <p:ext uri="{BB962C8B-B14F-4D97-AF65-F5344CB8AC3E}">
        <p14:creationId xmlns:p14="http://schemas.microsoft.com/office/powerpoint/2010/main" val="414059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33B917-0471-05E2-F3CE-01DD1B3AD2D6}"/>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Levels of Support in Recovery Housing</a:t>
            </a:r>
          </a:p>
        </p:txBody>
      </p:sp>
      <p:pic>
        <p:nvPicPr>
          <p:cNvPr id="1028" name="Picture 4" descr="Recovery Residence Levels Of Support - INARR">
            <a:extLst>
              <a:ext uri="{FF2B5EF4-FFF2-40B4-BE49-F238E27FC236}">
                <a16:creationId xmlns:a16="http://schemas.microsoft.com/office/drawing/2014/main" id="{F1274F45-2951-35AA-4C53-7CCE77F2315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777316" y="1105446"/>
            <a:ext cx="6780700" cy="4644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613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8" name="Rectangle 3087">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8" name="Picture 6" descr="Free Yellow Concrete House Stock Photo">
            <a:extLst>
              <a:ext uri="{FF2B5EF4-FFF2-40B4-BE49-F238E27FC236}">
                <a16:creationId xmlns:a16="http://schemas.microsoft.com/office/drawing/2014/main" id="{85419F7F-89DC-7BA8-11F1-BCD33F2A5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300" r="1" b="14047"/>
          <a:stretch/>
        </p:blipFill>
        <p:spPr bwMode="auto">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a:extLst>
            <a:ext uri="{909E8E84-426E-40DD-AFC4-6F175D3DCCD1}">
              <a14:hiddenFill xmlns:a14="http://schemas.microsoft.com/office/drawing/2010/main">
                <a:solidFill>
                  <a:srgbClr val="FFFFFF"/>
                </a:solidFill>
              </a14:hiddenFill>
            </a:ext>
          </a:extLst>
        </p:spPr>
      </p:pic>
      <p:pic>
        <p:nvPicPr>
          <p:cNvPr id="3074" name="Picture 2" descr="Free Black Home Area Rug Stock Photo">
            <a:extLst>
              <a:ext uri="{FF2B5EF4-FFF2-40B4-BE49-F238E27FC236}">
                <a16:creationId xmlns:a16="http://schemas.microsoft.com/office/drawing/2014/main" id="{254F46F2-A4E3-3E9A-AE67-5B921BAEAC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924" r="10569" b="1"/>
          <a:stretch/>
        </p:blipFill>
        <p:spPr bwMode="auto">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3076" name="Picture 4" descr="Free Centerpiece on Coffee Table Beside Sofa With Three Pillows Stock Photo">
            <a:extLst>
              <a:ext uri="{FF2B5EF4-FFF2-40B4-BE49-F238E27FC236}">
                <a16:creationId xmlns:a16="http://schemas.microsoft.com/office/drawing/2014/main" id="{DC08ACE5-1268-C312-9DC9-FF33DB865B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7476" r="-1" b="19696"/>
          <a:stretch/>
        </p:blipFill>
        <p:spPr bwMode="auto">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3090" name="Freeform: Shape 3089">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3087" name="Freeform: Shape 3086">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8B74511-7FBC-E852-C901-192BDB7E6C9A}"/>
              </a:ext>
            </a:extLst>
          </p:cNvPr>
          <p:cNvSpPr>
            <a:spLocks noGrp="1"/>
          </p:cNvSpPr>
          <p:nvPr>
            <p:ph type="title"/>
          </p:nvPr>
        </p:nvSpPr>
        <p:spPr>
          <a:xfrm>
            <a:off x="448056" y="685800"/>
            <a:ext cx="4922338" cy="1325563"/>
          </a:xfrm>
        </p:spPr>
        <p:txBody>
          <a:bodyPr>
            <a:normAutofit/>
          </a:bodyPr>
          <a:lstStyle/>
          <a:p>
            <a:r>
              <a:rPr lang="en-US" sz="3400" dirty="0"/>
              <a:t>What are staff required to do at ALL Homes</a:t>
            </a:r>
          </a:p>
        </p:txBody>
      </p:sp>
      <p:sp>
        <p:nvSpPr>
          <p:cNvPr id="3089" name="Rectangle 3088">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91" name="Rectangle 3090">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15BBAB5-3500-D418-28AC-91343E5E227A}"/>
              </a:ext>
            </a:extLst>
          </p:cNvPr>
          <p:cNvSpPr>
            <a:spLocks noGrp="1"/>
          </p:cNvSpPr>
          <p:nvPr>
            <p:ph idx="1"/>
          </p:nvPr>
        </p:nvSpPr>
        <p:spPr>
          <a:xfrm>
            <a:off x="448056" y="2514600"/>
            <a:ext cx="4922338" cy="3666744"/>
          </a:xfrm>
        </p:spPr>
        <p:txBody>
          <a:bodyPr>
            <a:normAutofit/>
          </a:bodyPr>
          <a:lstStyle/>
          <a:p>
            <a:r>
              <a:rPr lang="en-US" sz="1300" dirty="0"/>
              <a:t>Make sure safety equipment is working</a:t>
            </a:r>
          </a:p>
          <a:p>
            <a:r>
              <a:rPr lang="en-US" sz="1300" dirty="0"/>
              <a:t>Check the home periodically for safety hazards</a:t>
            </a:r>
          </a:p>
          <a:p>
            <a:r>
              <a:rPr lang="en-US" sz="1300" dirty="0"/>
              <a:t>Be available in case of an emergency</a:t>
            </a:r>
          </a:p>
          <a:p>
            <a:r>
              <a:rPr lang="en-US" sz="1300" dirty="0"/>
              <a:t>Orient residents to the home, explain all policies and procedures</a:t>
            </a:r>
          </a:p>
          <a:p>
            <a:r>
              <a:rPr lang="en-US" sz="1300" dirty="0"/>
              <a:t>Ensure House meetings happen weekly and residents are attending</a:t>
            </a:r>
          </a:p>
          <a:p>
            <a:r>
              <a:rPr lang="en-US" sz="1300" dirty="0"/>
              <a:t>Respond to neighbor concerns</a:t>
            </a:r>
          </a:p>
          <a:p>
            <a:r>
              <a:rPr lang="en-US" sz="1300" dirty="0"/>
              <a:t>Review resident grievances</a:t>
            </a:r>
          </a:p>
          <a:p>
            <a:r>
              <a:rPr lang="en-US" sz="1300" dirty="0"/>
              <a:t>Respond to and record incidents</a:t>
            </a:r>
          </a:p>
          <a:p>
            <a:r>
              <a:rPr lang="en-US" sz="1300" dirty="0"/>
              <a:t>Responds when a resident is not following the code of conduct </a:t>
            </a:r>
          </a:p>
          <a:p>
            <a:r>
              <a:rPr lang="en-US" sz="1300" dirty="0"/>
              <a:t>Monitor residents for potential warning signs for recurrence of symptoms and connect to more support</a:t>
            </a:r>
          </a:p>
          <a:p>
            <a:endParaRPr lang="en-US" sz="1300" dirty="0"/>
          </a:p>
          <a:p>
            <a:endParaRPr lang="en-US" sz="1300" dirty="0"/>
          </a:p>
        </p:txBody>
      </p:sp>
    </p:spTree>
    <p:extLst>
      <p:ext uri="{BB962C8B-B14F-4D97-AF65-F5344CB8AC3E}">
        <p14:creationId xmlns:p14="http://schemas.microsoft.com/office/powerpoint/2010/main" val="23145613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848a53b-7821-40ed-8e43-a3f1d38d81f5" xsi:nil="true"/>
    <lcf76f155ced4ddcb4097134ff3c332f xmlns="331ed7e6-3127-4f14-963d-e156ae1447d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0CA24A353C5534B8E0DE01C901400D4" ma:contentTypeVersion="15" ma:contentTypeDescription="Create a new document." ma:contentTypeScope="" ma:versionID="f6abf2391618e5b6e4a5e619bf1ba4ed">
  <xsd:schema xmlns:xsd="http://www.w3.org/2001/XMLSchema" xmlns:xs="http://www.w3.org/2001/XMLSchema" xmlns:p="http://schemas.microsoft.com/office/2006/metadata/properties" xmlns:ns2="331ed7e6-3127-4f14-963d-e156ae1447d3" xmlns:ns3="1848a53b-7821-40ed-8e43-a3f1d38d81f5" targetNamespace="http://schemas.microsoft.com/office/2006/metadata/properties" ma:root="true" ma:fieldsID="cca0015ee627509a9f35732deaf79dd7" ns2:_="" ns3:_="">
    <xsd:import namespace="331ed7e6-3127-4f14-963d-e156ae1447d3"/>
    <xsd:import namespace="1848a53b-7821-40ed-8e43-a3f1d38d81f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DateTaken"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1ed7e6-3127-4f14-963d-e156ae1447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37f8784-f875-460d-a0aa-88acc3d1c16c"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848a53b-7821-40ed-8e43-a3f1d38d81f5"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86b0d929-e9f6-48fd-a24b-7621eac27fd6}" ma:internalName="TaxCatchAll" ma:showField="CatchAllData" ma:web="1848a53b-7821-40ed-8e43-a3f1d38d81f5">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C6BD24-F2BC-44F5-A941-F5644D6245CE}">
  <ds:schemaRefs>
    <ds:schemaRef ds:uri="http://schemas.microsoft.com/office/2006/metadata/properties"/>
    <ds:schemaRef ds:uri="http://schemas.microsoft.com/office/infopath/2007/PartnerControls"/>
    <ds:schemaRef ds:uri="1848a53b-7821-40ed-8e43-a3f1d38d81f5"/>
    <ds:schemaRef ds:uri="331ed7e6-3127-4f14-963d-e156ae1447d3"/>
  </ds:schemaRefs>
</ds:datastoreItem>
</file>

<file path=customXml/itemProps2.xml><?xml version="1.0" encoding="utf-8"?>
<ds:datastoreItem xmlns:ds="http://schemas.openxmlformats.org/officeDocument/2006/customXml" ds:itemID="{AE98EC02-C6AF-40CE-AAE9-779888FC57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1ed7e6-3127-4f14-963d-e156ae1447d3"/>
    <ds:schemaRef ds:uri="1848a53b-7821-40ed-8e43-a3f1d38d81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12E3DE2-DCC8-4AAE-94F3-E1052F75C3C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215</TotalTime>
  <Words>2954</Words>
  <Application>Microsoft Office PowerPoint</Application>
  <PresentationFormat>Widescreen</PresentationFormat>
  <Paragraphs>232</Paragraphs>
  <Slides>35</Slides>
  <Notes>19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Aptos</vt:lpstr>
      <vt:lpstr>Aptos Display</vt:lpstr>
      <vt:lpstr>Arial</vt:lpstr>
      <vt:lpstr>Calibri</vt:lpstr>
      <vt:lpstr>Office Theme</vt:lpstr>
      <vt:lpstr>Understanding Staffing Requirements in Recovery Housing</vt:lpstr>
      <vt:lpstr>Objectives</vt:lpstr>
      <vt:lpstr>What is Recovery Housing</vt:lpstr>
      <vt:lpstr>Staffing is just one element of the quality standards</vt:lpstr>
      <vt:lpstr>What types of roles do people have in recovery housing?</vt:lpstr>
      <vt:lpstr>It is up to the operator to determine which role is appropriate</vt:lpstr>
      <vt:lpstr>Questions?</vt:lpstr>
      <vt:lpstr>Levels of Support in Recovery Housing</vt:lpstr>
      <vt:lpstr>What are staff required to do at ALL Homes</vt:lpstr>
      <vt:lpstr>What this could look like in a Level I</vt:lpstr>
      <vt:lpstr>What are staff required to do at Level II homes</vt:lpstr>
      <vt:lpstr>The compensated person does not need to live in the house</vt:lpstr>
      <vt:lpstr>What are staff required to do at Level II homes</vt:lpstr>
      <vt:lpstr>What could this look like in a Level II? An example</vt:lpstr>
      <vt:lpstr>What if your level II welcomes people with 7-28 days in recovery?</vt:lpstr>
      <vt:lpstr>Example</vt:lpstr>
      <vt:lpstr>This applies for initial move-in.  Disruptions in recovery are addressed through the relapse planning policies</vt:lpstr>
      <vt:lpstr>Example</vt:lpstr>
      <vt:lpstr>Questions?</vt:lpstr>
      <vt:lpstr>What are required of staff in Level III</vt:lpstr>
      <vt:lpstr>What are staff required to do at Level III homes</vt:lpstr>
      <vt:lpstr>What could this look like in a Level III?  Example</vt:lpstr>
      <vt:lpstr>These are examples – you decide who performs what tasks</vt:lpstr>
      <vt:lpstr>You can choose your role titles </vt:lpstr>
      <vt:lpstr>Questions?</vt:lpstr>
      <vt:lpstr>Documentation for Certification</vt:lpstr>
      <vt:lpstr>What needs to be in the position assignment description</vt:lpstr>
      <vt:lpstr>Include any other items you may need </vt:lpstr>
      <vt:lpstr>How to ensure separation between treatment and recovery housing</vt:lpstr>
      <vt:lpstr>Questions?</vt:lpstr>
      <vt:lpstr>How to get this information into RHOADS</vt:lpstr>
      <vt:lpstr>Do not upload blank documents</vt:lpstr>
      <vt:lpstr>Make sure all staff have signed their new position assign descriptions and understand their role</vt:lpstr>
      <vt:lpstr>Do you need help?</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Danielle Gray</dc:creator>
  <cp:lastModifiedBy>Danielle Gray</cp:lastModifiedBy>
  <cp:revision>2</cp:revision>
  <dcterms:created xsi:type="dcterms:W3CDTF">2024-07-18T12:25:08Z</dcterms:created>
  <dcterms:modified xsi:type="dcterms:W3CDTF">2025-03-23T18:26:43Z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0x01010020CA24A353C5534B8E0DE01C901400D4</vt:lpwstr>
  </property>
  <property fmtid="{D5CDD505-2E9C-101B-9397-08002B2CF9AE}" pid="3" name="MediaServiceImageTags">
    <vt:lpwstr/>
  </property>
</Properties>
</file>