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808" r:id="rId5"/>
    <p:sldMasterId id="2147483795" r:id="rId6"/>
    <p:sldMasterId id="2147483821" r:id="rId7"/>
  </p:sldMasterIdLst>
  <p:notesMasterIdLst>
    <p:notesMasterId r:id="rId38"/>
  </p:notesMasterIdLst>
  <p:handoutMasterIdLst>
    <p:handoutMasterId r:id="rId39"/>
  </p:handoutMasterIdLst>
  <p:sldIdLst>
    <p:sldId id="268" r:id="rId8"/>
    <p:sldId id="294" r:id="rId9"/>
    <p:sldId id="274" r:id="rId10"/>
    <p:sldId id="303" r:id="rId11"/>
    <p:sldId id="279" r:id="rId12"/>
    <p:sldId id="280" r:id="rId13"/>
    <p:sldId id="281" r:id="rId14"/>
    <p:sldId id="282" r:id="rId15"/>
    <p:sldId id="283" r:id="rId16"/>
    <p:sldId id="284" r:id="rId17"/>
    <p:sldId id="285" r:id="rId18"/>
    <p:sldId id="286" r:id="rId19"/>
    <p:sldId id="288" r:id="rId20"/>
    <p:sldId id="287" r:id="rId21"/>
    <p:sldId id="289" r:id="rId22"/>
    <p:sldId id="291" r:id="rId23"/>
    <p:sldId id="292" r:id="rId24"/>
    <p:sldId id="293" r:id="rId25"/>
    <p:sldId id="295" r:id="rId26"/>
    <p:sldId id="296" r:id="rId27"/>
    <p:sldId id="297" r:id="rId28"/>
    <p:sldId id="298" r:id="rId29"/>
    <p:sldId id="273" r:id="rId30"/>
    <p:sldId id="299" r:id="rId31"/>
    <p:sldId id="300" r:id="rId32"/>
    <p:sldId id="264" r:id="rId33"/>
    <p:sldId id="265" r:id="rId34"/>
    <p:sldId id="301" r:id="rId35"/>
    <p:sldId id="302" r:id="rId36"/>
    <p:sldId id="275" r:id="rId37"/>
  </p:sldIdLst>
  <p:sldSz cx="12192000" cy="6858000"/>
  <p:notesSz cx="7010400" cy="9296400"/>
  <p:embeddedFontLst>
    <p:embeddedFont>
      <p:font typeface="Garamond" panose="020B0604020202020204" charset="0"/>
      <p:regular r:id="rId40"/>
      <p:bold r:id="rId41"/>
      <p:italic r:id="rId42"/>
    </p:embeddedFont>
    <p:embeddedFont>
      <p:font typeface="Impact" panose="020B0806030902050204" pitchFamily="34" charset="0"/>
      <p:regular r:id="rId43"/>
    </p:embeddedFont>
    <p:embeddedFont>
      <p:font typeface="Maiandra GD" panose="020B0604020202020204" charset="0"/>
      <p:regular r:id="rId44"/>
    </p:embeddedFont>
    <p:embeddedFont>
      <p:font typeface="Open Sans" panose="020B0604020202020204" charset="0"/>
      <p:regular r:id="rId45"/>
      <p:bold r:id="rId46"/>
      <p:italic r:id="rId47"/>
      <p:boldItalic r:id="rId48"/>
    </p:embeddedFont>
    <p:embeddedFont>
      <p:font typeface="Segoe UI" panose="020B0502040204020203" pitchFamily="34" charset="0"/>
      <p:regular r:id="rId49"/>
      <p:bold r:id="rId50"/>
      <p:italic r:id="rId51"/>
      <p:boldItalic r:id="rId52"/>
    </p:embeddedFont>
    <p:embeddedFont>
      <p:font typeface="Source Sans Pro" panose="020B0604020202020204" charset="0"/>
      <p:regular r:id="rId53"/>
      <p:bold r:id="rId54"/>
      <p:italic r:id="rId55"/>
      <p:boldItalic r:id="rId56"/>
    </p:embeddedFont>
    <p:embeddedFont>
      <p:font typeface="Source Sans Pro SemiBold" panose="020B0604020202020204" charset="0"/>
      <p:bold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161E4D"/>
    <a:srgbClr val="C12637"/>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280C2-EB26-4BC8-AC2E-429C9B352B6D}" v="1" dt="2025-03-24T13:19:21.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orient="horz" pos="144"/>
      </p:guideLst>
    </p:cSldViewPr>
  </p:slideViewPr>
  <p:notesViewPr>
    <p:cSldViewPr snapToGrid="0">
      <p:cViewPr>
        <p:scale>
          <a:sx n="1" d="2"/>
          <a:sy n="1" d="2"/>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s, Arthur" userId="b0ae92cf-8f75-484b-9eec-91c62822da51" providerId="ADAL" clId="{31B1DABE-77E6-4549-B25B-8316BD890AD3}"/>
    <pc:docChg chg="undo custSel addSld delSld modSld">
      <pc:chgData name="Wills, Arthur" userId="b0ae92cf-8f75-484b-9eec-91c62822da51" providerId="ADAL" clId="{31B1DABE-77E6-4549-B25B-8316BD890AD3}" dt="2025-03-18T17:39:55.753" v="1004" actId="3626"/>
      <pc:docMkLst>
        <pc:docMk/>
      </pc:docMkLst>
      <pc:sldChg chg="modSp mod">
        <pc:chgData name="Wills, Arthur" userId="b0ae92cf-8f75-484b-9eec-91c62822da51" providerId="ADAL" clId="{31B1DABE-77E6-4549-B25B-8316BD890AD3}" dt="2025-03-17T13:14:50.512" v="25" actId="20577"/>
        <pc:sldMkLst>
          <pc:docMk/>
          <pc:sldMk cId="304900938" sldId="274"/>
        </pc:sldMkLst>
        <pc:spChg chg="mod">
          <ac:chgData name="Wills, Arthur" userId="b0ae92cf-8f75-484b-9eec-91c62822da51" providerId="ADAL" clId="{31B1DABE-77E6-4549-B25B-8316BD890AD3}" dt="2025-03-17T13:14:50.512" v="25" actId="20577"/>
          <ac:spMkLst>
            <pc:docMk/>
            <pc:sldMk cId="304900938" sldId="274"/>
            <ac:spMk id="2" creationId="{C740C57D-E3C9-404D-9EF7-E238D0E9AABE}"/>
          </ac:spMkLst>
        </pc:spChg>
      </pc:sldChg>
      <pc:sldChg chg="del">
        <pc:chgData name="Wills, Arthur" userId="b0ae92cf-8f75-484b-9eec-91c62822da51" providerId="ADAL" clId="{31B1DABE-77E6-4549-B25B-8316BD890AD3}" dt="2025-03-17T13:07:36.840" v="0" actId="47"/>
        <pc:sldMkLst>
          <pc:docMk/>
          <pc:sldMk cId="618672839" sldId="277"/>
        </pc:sldMkLst>
      </pc:sldChg>
      <pc:sldChg chg="addSp delSp modSp del mod">
        <pc:chgData name="Wills, Arthur" userId="b0ae92cf-8f75-484b-9eec-91c62822da51" providerId="ADAL" clId="{31B1DABE-77E6-4549-B25B-8316BD890AD3}" dt="2025-03-18T17:20:58.415" v="914" actId="2696"/>
        <pc:sldMkLst>
          <pc:docMk/>
          <pc:sldMk cId="2769679769" sldId="278"/>
        </pc:sldMkLst>
        <pc:spChg chg="del mod">
          <ac:chgData name="Wills, Arthur" userId="b0ae92cf-8f75-484b-9eec-91c62822da51" providerId="ADAL" clId="{31B1DABE-77E6-4549-B25B-8316BD890AD3}" dt="2025-03-17T13:39:34.813" v="346" actId="478"/>
          <ac:spMkLst>
            <pc:docMk/>
            <pc:sldMk cId="2769679769" sldId="278"/>
            <ac:spMk id="2" creationId="{C740C57D-E3C9-404D-9EF7-E238D0E9AABE}"/>
          </ac:spMkLst>
        </pc:spChg>
        <pc:spChg chg="mod">
          <ac:chgData name="Wills, Arthur" userId="b0ae92cf-8f75-484b-9eec-91c62822da51" providerId="ADAL" clId="{31B1DABE-77E6-4549-B25B-8316BD890AD3}" dt="2025-03-17T13:16:20.306" v="47" actId="20577"/>
          <ac:spMkLst>
            <pc:docMk/>
            <pc:sldMk cId="2769679769" sldId="278"/>
            <ac:spMk id="3" creationId="{10B6D16B-E626-4885-ABBD-DD4CE21DA59E}"/>
          </ac:spMkLst>
        </pc:spChg>
        <pc:spChg chg="add mod">
          <ac:chgData name="Wills, Arthur" userId="b0ae92cf-8f75-484b-9eec-91c62822da51" providerId="ADAL" clId="{31B1DABE-77E6-4549-B25B-8316BD890AD3}" dt="2025-03-17T13:39:34.813" v="346" actId="478"/>
          <ac:spMkLst>
            <pc:docMk/>
            <pc:sldMk cId="2769679769" sldId="278"/>
            <ac:spMk id="5" creationId="{9079A785-1D5A-AAFC-16AB-901168A9EECD}"/>
          </ac:spMkLst>
        </pc:spChg>
      </pc:sldChg>
      <pc:sldChg chg="modSp mod">
        <pc:chgData name="Wills, Arthur" userId="b0ae92cf-8f75-484b-9eec-91c62822da51" providerId="ADAL" clId="{31B1DABE-77E6-4549-B25B-8316BD890AD3}" dt="2025-03-18T17:25:39.349" v="935" actId="20577"/>
        <pc:sldMkLst>
          <pc:docMk/>
          <pc:sldMk cId="452388817" sldId="291"/>
        </pc:sldMkLst>
        <pc:spChg chg="mod">
          <ac:chgData name="Wills, Arthur" userId="b0ae92cf-8f75-484b-9eec-91c62822da51" providerId="ADAL" clId="{31B1DABE-77E6-4549-B25B-8316BD890AD3}" dt="2025-03-18T17:25:39.349" v="935" actId="20577"/>
          <ac:spMkLst>
            <pc:docMk/>
            <pc:sldMk cId="452388817" sldId="291"/>
            <ac:spMk id="2" creationId="{C740C57D-E3C9-404D-9EF7-E238D0E9AABE}"/>
          </ac:spMkLst>
        </pc:spChg>
        <pc:spChg chg="mod">
          <ac:chgData name="Wills, Arthur" userId="b0ae92cf-8f75-484b-9eec-91c62822da51" providerId="ADAL" clId="{31B1DABE-77E6-4549-B25B-8316BD890AD3}" dt="2025-03-18T17:25:30.046" v="934" actId="20577"/>
          <ac:spMkLst>
            <pc:docMk/>
            <pc:sldMk cId="452388817" sldId="291"/>
            <ac:spMk id="5" creationId="{A2D4FB89-E5A6-7D4D-3304-A811CC08AC2D}"/>
          </ac:spMkLst>
        </pc:spChg>
      </pc:sldChg>
      <pc:sldChg chg="modSp mod">
        <pc:chgData name="Wills, Arthur" userId="b0ae92cf-8f75-484b-9eec-91c62822da51" providerId="ADAL" clId="{31B1DABE-77E6-4549-B25B-8316BD890AD3}" dt="2025-03-17T13:31:49.567" v="343" actId="20577"/>
        <pc:sldMkLst>
          <pc:docMk/>
          <pc:sldMk cId="1737593660" sldId="292"/>
        </pc:sldMkLst>
        <pc:spChg chg="mod">
          <ac:chgData name="Wills, Arthur" userId="b0ae92cf-8f75-484b-9eec-91c62822da51" providerId="ADAL" clId="{31B1DABE-77E6-4549-B25B-8316BD890AD3}" dt="2025-03-17T13:31:49.567" v="343" actId="20577"/>
          <ac:spMkLst>
            <pc:docMk/>
            <pc:sldMk cId="1737593660" sldId="292"/>
            <ac:spMk id="5" creationId="{A2D4FB89-E5A6-7D4D-3304-A811CC08AC2D}"/>
          </ac:spMkLst>
        </pc:spChg>
      </pc:sldChg>
      <pc:sldChg chg="modSp mod">
        <pc:chgData name="Wills, Arthur" userId="b0ae92cf-8f75-484b-9eec-91c62822da51" providerId="ADAL" clId="{31B1DABE-77E6-4549-B25B-8316BD890AD3}" dt="2025-03-17T13:32:13.413" v="345" actId="20577"/>
        <pc:sldMkLst>
          <pc:docMk/>
          <pc:sldMk cId="522680838" sldId="293"/>
        </pc:sldMkLst>
        <pc:spChg chg="mod">
          <ac:chgData name="Wills, Arthur" userId="b0ae92cf-8f75-484b-9eec-91c62822da51" providerId="ADAL" clId="{31B1DABE-77E6-4549-B25B-8316BD890AD3}" dt="2025-03-17T13:32:13.413" v="345" actId="20577"/>
          <ac:spMkLst>
            <pc:docMk/>
            <pc:sldMk cId="522680838" sldId="293"/>
            <ac:spMk id="5" creationId="{A2D4FB89-E5A6-7D4D-3304-A811CC08AC2D}"/>
          </ac:spMkLst>
        </pc:spChg>
      </pc:sldChg>
      <pc:sldChg chg="modSp mod">
        <pc:chgData name="Wills, Arthur" userId="b0ae92cf-8f75-484b-9eec-91c62822da51" providerId="ADAL" clId="{31B1DABE-77E6-4549-B25B-8316BD890AD3}" dt="2025-03-18T17:39:55.753" v="1004" actId="3626"/>
        <pc:sldMkLst>
          <pc:docMk/>
          <pc:sldMk cId="1860543249" sldId="302"/>
        </pc:sldMkLst>
        <pc:spChg chg="mod">
          <ac:chgData name="Wills, Arthur" userId="b0ae92cf-8f75-484b-9eec-91c62822da51" providerId="ADAL" clId="{31B1DABE-77E6-4549-B25B-8316BD890AD3}" dt="2025-03-18T17:39:55.753" v="1004" actId="3626"/>
          <ac:spMkLst>
            <pc:docMk/>
            <pc:sldMk cId="1860543249" sldId="302"/>
            <ac:spMk id="2" creationId="{B7DF9118-8A19-484F-B058-68B4A3253CB5}"/>
          </ac:spMkLst>
        </pc:spChg>
      </pc:sldChg>
      <pc:sldChg chg="new del">
        <pc:chgData name="Wills, Arthur" userId="b0ae92cf-8f75-484b-9eec-91c62822da51" providerId="ADAL" clId="{31B1DABE-77E6-4549-B25B-8316BD890AD3}" dt="2025-03-18T17:11:57.979" v="348" actId="2696"/>
        <pc:sldMkLst>
          <pc:docMk/>
          <pc:sldMk cId="1421810164" sldId="303"/>
        </pc:sldMkLst>
      </pc:sldChg>
      <pc:sldChg chg="modSp new mod">
        <pc:chgData name="Wills, Arthur" userId="b0ae92cf-8f75-484b-9eec-91c62822da51" providerId="ADAL" clId="{31B1DABE-77E6-4549-B25B-8316BD890AD3}" dt="2025-03-18T17:20:35.358" v="913" actId="20577"/>
        <pc:sldMkLst>
          <pc:docMk/>
          <pc:sldMk cId="3339371957" sldId="303"/>
        </pc:sldMkLst>
        <pc:spChg chg="mod">
          <ac:chgData name="Wills, Arthur" userId="b0ae92cf-8f75-484b-9eec-91c62822da51" providerId="ADAL" clId="{31B1DABE-77E6-4549-B25B-8316BD890AD3}" dt="2025-03-18T17:16:22.596" v="754" actId="20577"/>
          <ac:spMkLst>
            <pc:docMk/>
            <pc:sldMk cId="3339371957" sldId="303"/>
            <ac:spMk id="2" creationId="{A140911A-6D1F-4C02-FFE7-8FDD8CDD90F1}"/>
          </ac:spMkLst>
        </pc:spChg>
        <pc:spChg chg="mod">
          <ac:chgData name="Wills, Arthur" userId="b0ae92cf-8f75-484b-9eec-91c62822da51" providerId="ADAL" clId="{31B1DABE-77E6-4549-B25B-8316BD890AD3}" dt="2025-03-18T17:20:32.034" v="912" actId="20577"/>
          <ac:spMkLst>
            <pc:docMk/>
            <pc:sldMk cId="3339371957" sldId="303"/>
            <ac:spMk id="3" creationId="{2A539C60-24BF-FECA-8569-A8F2A32AE810}"/>
          </ac:spMkLst>
        </pc:spChg>
        <pc:spChg chg="mod">
          <ac:chgData name="Wills, Arthur" userId="b0ae92cf-8f75-484b-9eec-91c62822da51" providerId="ADAL" clId="{31B1DABE-77E6-4549-B25B-8316BD890AD3}" dt="2025-03-18T17:20:35.358" v="913" actId="20577"/>
          <ac:spMkLst>
            <pc:docMk/>
            <pc:sldMk cId="3339371957" sldId="303"/>
            <ac:spMk id="4" creationId="{B683DD60-603B-2C8B-11D6-C74B4706503F}"/>
          </ac:spMkLst>
        </pc:spChg>
      </pc:sldChg>
    </pc:docChg>
  </pc:docChgLst>
  <pc:docChgLst>
    <pc:chgData name="Wills, Arthur" userId="S::10004591@id.ohio.gov::b0ae92cf-8f75-484b-9eec-91c62822da51" providerId="AD" clId="Web-{7F7280C2-EB26-4BC8-AC2E-429C9B352B6D}"/>
    <pc:docChg chg="modSld">
      <pc:chgData name="Wills, Arthur" userId="S::10004591@id.ohio.gov::b0ae92cf-8f75-484b-9eec-91c62822da51" providerId="AD" clId="Web-{7F7280C2-EB26-4BC8-AC2E-429C9B352B6D}" dt="2025-03-24T13:19:17.519" v="1"/>
      <pc:docMkLst>
        <pc:docMk/>
      </pc:docMkLst>
      <pc:sldChg chg="modNotes">
        <pc:chgData name="Wills, Arthur" userId="S::10004591@id.ohio.gov::b0ae92cf-8f75-484b-9eec-91c62822da51" providerId="AD" clId="Web-{7F7280C2-EB26-4BC8-AC2E-429C9B352B6D}" dt="2025-03-24T13:19:17.519" v="1"/>
        <pc:sldMkLst>
          <pc:docMk/>
          <pc:sldMk cId="3339371957"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86B26-411A-40F0-BCFF-C0D4D74FAC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2FDE7DC-BBF9-4A30-A428-9EB6CAD03BB3}">
      <dgm:prSet custT="1"/>
      <dgm:spPr>
        <a:xfrm>
          <a:off x="2310" y="607739"/>
          <a:ext cx="1833041" cy="1099824"/>
        </a:xfrm>
        <a:prstGeom prst="rect">
          <a:avLst/>
        </a:prstGeom>
        <a:solidFill>
          <a:srgbClr val="C12637"/>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mn-cs"/>
            </a:rPr>
            <a:t>Prevention and treatment across the lifespan </a:t>
          </a:r>
        </a:p>
      </dgm:t>
    </dgm:pt>
    <dgm:pt modelId="{9FD4C782-7A96-4724-8E3A-8DB4B52888DE}" type="parTrans" cxnId="{30997D2C-ADE5-412B-9EDF-FBD7535DCE81}">
      <dgm:prSet/>
      <dgm:spPr/>
      <dgm:t>
        <a:bodyPr/>
        <a:lstStyle/>
        <a:p>
          <a:endParaRPr lang="en-US"/>
        </a:p>
      </dgm:t>
    </dgm:pt>
    <dgm:pt modelId="{0DA405DD-1823-416A-A89E-DDFDF7A27981}" type="sibTrans" cxnId="{30997D2C-ADE5-412B-9EDF-FBD7535DCE81}">
      <dgm:prSet/>
      <dgm:spPr/>
      <dgm:t>
        <a:bodyPr/>
        <a:lstStyle/>
        <a:p>
          <a:endParaRPr lang="en-US"/>
        </a:p>
      </dgm:t>
    </dgm:pt>
    <dgm:pt modelId="{0D2E82A4-BB93-4E1E-ACFA-72633964F107}">
      <dgm:prSet custT="1"/>
      <dgm:spPr>
        <a:xfrm>
          <a:off x="2019554" y="612645"/>
          <a:ext cx="1833041" cy="1089376"/>
        </a:xfrm>
        <a:prstGeom prst="rect">
          <a:avLst/>
        </a:prstGeom>
        <a:solidFill>
          <a:srgbClr val="0E3F75"/>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mn-cs"/>
            </a:rPr>
            <a:t>Children, youth, and families  </a:t>
          </a:r>
        </a:p>
      </dgm:t>
    </dgm:pt>
    <dgm:pt modelId="{D53290D4-C686-4BD4-9D94-BCF1AF86124D}" type="parTrans" cxnId="{4D1C3C46-26D1-4606-9B02-1BE001C0E763}">
      <dgm:prSet/>
      <dgm:spPr/>
      <dgm:t>
        <a:bodyPr/>
        <a:lstStyle/>
        <a:p>
          <a:endParaRPr lang="en-US"/>
        </a:p>
      </dgm:t>
    </dgm:pt>
    <dgm:pt modelId="{BE735DE9-319C-482B-8804-A156DB0374A8}" type="sibTrans" cxnId="{4D1C3C46-26D1-4606-9B02-1BE001C0E763}">
      <dgm:prSet/>
      <dgm:spPr/>
      <dgm:t>
        <a:bodyPr/>
        <a:lstStyle/>
        <a:p>
          <a:endParaRPr lang="en-US"/>
        </a:p>
      </dgm:t>
    </dgm:pt>
    <dgm:pt modelId="{88FEF7F6-ADB5-4839-935A-9AD86420A0D2}">
      <dgm:prSet custT="1"/>
      <dgm:spPr>
        <a:xfrm>
          <a:off x="4035002" y="607739"/>
          <a:ext cx="1833041" cy="1099824"/>
        </a:xfrm>
        <a:prstGeom prst="rect">
          <a:avLst/>
        </a:prstGeom>
        <a:solidFill>
          <a:srgbClr val="C12637"/>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Suicide prevention</a:t>
          </a:r>
        </a:p>
      </dgm:t>
    </dgm:pt>
    <dgm:pt modelId="{78054D5C-AD2E-433B-90BD-F85F6ADBCD8E}" type="parTrans" cxnId="{0B2C4996-DE0E-4689-9C4F-A5693A19FF59}">
      <dgm:prSet/>
      <dgm:spPr/>
      <dgm:t>
        <a:bodyPr/>
        <a:lstStyle/>
        <a:p>
          <a:endParaRPr lang="en-US"/>
        </a:p>
      </dgm:t>
    </dgm:pt>
    <dgm:pt modelId="{9A28D449-538C-4003-B1C8-E0C4B4F96E46}" type="sibTrans" cxnId="{0B2C4996-DE0E-4689-9C4F-A5693A19FF59}">
      <dgm:prSet/>
      <dgm:spPr/>
      <dgm:t>
        <a:bodyPr/>
        <a:lstStyle/>
        <a:p>
          <a:endParaRPr lang="en-US"/>
        </a:p>
      </dgm:t>
    </dgm:pt>
    <dgm:pt modelId="{0EA76A62-E38A-4DFC-88EF-8589AD3B5B4C}">
      <dgm:prSet custT="1"/>
      <dgm:spPr>
        <a:xfrm>
          <a:off x="6051347" y="607739"/>
          <a:ext cx="1833041" cy="1099824"/>
        </a:xfrm>
        <a:prstGeom prst="rect">
          <a:avLst/>
        </a:prstGeom>
        <a:solidFill>
          <a:srgbClr val="0E3F75"/>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Building Ohio’s behavioral health workforce</a:t>
          </a:r>
        </a:p>
      </dgm:t>
    </dgm:pt>
    <dgm:pt modelId="{60EA09A8-8643-4CA6-B6F6-23F934A77546}" type="parTrans" cxnId="{9B0D99D3-915C-46D2-91BC-AEA1F9E481AF}">
      <dgm:prSet/>
      <dgm:spPr/>
      <dgm:t>
        <a:bodyPr/>
        <a:lstStyle/>
        <a:p>
          <a:endParaRPr lang="en-US"/>
        </a:p>
      </dgm:t>
    </dgm:pt>
    <dgm:pt modelId="{6824F624-EC0D-4436-8EBF-8AADBDBE6D02}" type="sibTrans" cxnId="{9B0D99D3-915C-46D2-91BC-AEA1F9E481AF}">
      <dgm:prSet/>
      <dgm:spPr/>
      <dgm:t>
        <a:bodyPr/>
        <a:lstStyle/>
        <a:p>
          <a:endParaRPr lang="en-US"/>
        </a:p>
      </dgm:t>
    </dgm:pt>
    <dgm:pt modelId="{CE68AE1C-0B71-4B6F-89E1-8D4A35FEC3C8}">
      <dgm:prSet custT="1"/>
      <dgm:spPr>
        <a:xfrm>
          <a:off x="2310" y="1890869"/>
          <a:ext cx="1833041" cy="1099824"/>
        </a:xfrm>
        <a:prstGeom prst="rect">
          <a:avLst/>
        </a:prstGeom>
        <a:solidFill>
          <a:srgbClr val="0E3F75"/>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Quality care in integrated settings</a:t>
          </a:r>
        </a:p>
      </dgm:t>
    </dgm:pt>
    <dgm:pt modelId="{6720CE35-0C26-4BD8-B02F-2F6CDB60F872}" type="parTrans" cxnId="{5D23AA4E-D45F-42BD-BBBC-38CB59B70029}">
      <dgm:prSet/>
      <dgm:spPr/>
      <dgm:t>
        <a:bodyPr/>
        <a:lstStyle/>
        <a:p>
          <a:endParaRPr lang="en-US"/>
        </a:p>
      </dgm:t>
    </dgm:pt>
    <dgm:pt modelId="{EBAB66BF-EEC1-4CA6-9E5C-D5DC41FE8382}" type="sibTrans" cxnId="{5D23AA4E-D45F-42BD-BBBC-38CB59B70029}">
      <dgm:prSet/>
      <dgm:spPr/>
      <dgm:t>
        <a:bodyPr/>
        <a:lstStyle/>
        <a:p>
          <a:endParaRPr lang="en-US"/>
        </a:p>
      </dgm:t>
    </dgm:pt>
    <dgm:pt modelId="{24DD35C6-5833-4AC6-B9A7-C15B66E7C211}">
      <dgm:prSet custT="1"/>
      <dgm:spPr>
        <a:xfrm>
          <a:off x="2018656" y="1890869"/>
          <a:ext cx="1833041" cy="1099824"/>
        </a:xfrm>
        <a:prstGeom prst="rect">
          <a:avLst/>
        </a:prstGeom>
        <a:solidFill>
          <a:srgbClr val="C12637"/>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Helping adults with SPMI thrive in communities</a:t>
          </a:r>
        </a:p>
      </dgm:t>
    </dgm:pt>
    <dgm:pt modelId="{DDE64B46-A8F1-4513-9B3F-0060F6056ADF}" type="parTrans" cxnId="{4DC58413-6DD0-41B2-A975-118480C1A573}">
      <dgm:prSet/>
      <dgm:spPr/>
      <dgm:t>
        <a:bodyPr/>
        <a:lstStyle/>
        <a:p>
          <a:endParaRPr lang="en-US"/>
        </a:p>
      </dgm:t>
    </dgm:pt>
    <dgm:pt modelId="{B6271FEC-43FD-4665-ABB4-406DDB29D86C}" type="sibTrans" cxnId="{4DC58413-6DD0-41B2-A975-118480C1A573}">
      <dgm:prSet/>
      <dgm:spPr/>
      <dgm:t>
        <a:bodyPr/>
        <a:lstStyle/>
        <a:p>
          <a:endParaRPr lang="en-US"/>
        </a:p>
      </dgm:t>
    </dgm:pt>
    <dgm:pt modelId="{A898DD3D-9234-4D6E-AB78-58C58A9C8FDF}">
      <dgm:prSet custT="1"/>
      <dgm:spPr>
        <a:xfrm>
          <a:off x="4035002" y="1890869"/>
          <a:ext cx="1833041" cy="1099824"/>
        </a:xfrm>
        <a:prstGeom prst="rect">
          <a:avLst/>
        </a:prstGeom>
        <a:solidFill>
          <a:srgbClr val="0E3F75"/>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Preventing overdose deaths</a:t>
          </a:r>
        </a:p>
      </dgm:t>
    </dgm:pt>
    <dgm:pt modelId="{53D6464B-AC0E-4960-90C0-5595CCE0846F}" type="parTrans" cxnId="{C7B4D87C-535C-4538-ACA3-611F05DBF54A}">
      <dgm:prSet/>
      <dgm:spPr/>
      <dgm:t>
        <a:bodyPr/>
        <a:lstStyle/>
        <a:p>
          <a:endParaRPr lang="en-US"/>
        </a:p>
      </dgm:t>
    </dgm:pt>
    <dgm:pt modelId="{882904A8-F3E8-4286-8B58-85B08C313395}" type="sibTrans" cxnId="{C7B4D87C-535C-4538-ACA3-611F05DBF54A}">
      <dgm:prSet/>
      <dgm:spPr/>
      <dgm:t>
        <a:bodyPr/>
        <a:lstStyle/>
        <a:p>
          <a:endParaRPr lang="en-US"/>
        </a:p>
      </dgm:t>
    </dgm:pt>
    <dgm:pt modelId="{EFF8018E-80D4-43D3-84F2-C61DBBF60460}">
      <dgm:prSet custT="1"/>
      <dgm:spPr>
        <a:xfrm>
          <a:off x="6051347" y="1890869"/>
          <a:ext cx="1833041" cy="1099824"/>
        </a:xfrm>
        <a:prstGeom prst="rect">
          <a:avLst/>
        </a:prstGeom>
        <a:solidFill>
          <a:srgbClr val="C12637"/>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Long-term responses and support</a:t>
          </a:r>
        </a:p>
      </dgm:t>
    </dgm:pt>
    <dgm:pt modelId="{7AA8F099-571C-4ECE-B6EE-83AD7F803AA8}" type="parTrans" cxnId="{4BEE36BA-04C2-4405-B30B-8F91D4824903}">
      <dgm:prSet/>
      <dgm:spPr/>
      <dgm:t>
        <a:bodyPr/>
        <a:lstStyle/>
        <a:p>
          <a:endParaRPr lang="en-US"/>
        </a:p>
      </dgm:t>
    </dgm:pt>
    <dgm:pt modelId="{BA7C76C3-16FE-4973-94CF-712121F23997}" type="sibTrans" cxnId="{4BEE36BA-04C2-4405-B30B-8F91D4824903}">
      <dgm:prSet/>
      <dgm:spPr/>
      <dgm:t>
        <a:bodyPr/>
        <a:lstStyle/>
        <a:p>
          <a:endParaRPr lang="en-US"/>
        </a:p>
      </dgm:t>
    </dgm:pt>
    <dgm:pt modelId="{50909837-13E0-467A-A639-E4B2766C733D}">
      <dgm:prSet custT="1"/>
      <dgm:spPr>
        <a:xfrm>
          <a:off x="2310" y="3173998"/>
          <a:ext cx="1833041" cy="1099824"/>
        </a:xfrm>
        <a:prstGeom prst="rect">
          <a:avLst/>
        </a:prstGeom>
        <a:solidFill>
          <a:srgbClr val="C12637"/>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Delivering excellent care in our state psychiatric hospitals</a:t>
          </a:r>
        </a:p>
      </dgm:t>
    </dgm:pt>
    <dgm:pt modelId="{AB7C9291-27C6-4443-9C37-408D55EE3B41}" type="parTrans" cxnId="{84F40D2E-B474-4B9B-BC56-0C3BFF580694}">
      <dgm:prSet/>
      <dgm:spPr/>
      <dgm:t>
        <a:bodyPr/>
        <a:lstStyle/>
        <a:p>
          <a:endParaRPr lang="en-US"/>
        </a:p>
      </dgm:t>
    </dgm:pt>
    <dgm:pt modelId="{4E0BF634-D827-4724-8250-F274E1D79019}" type="sibTrans" cxnId="{84F40D2E-B474-4B9B-BC56-0C3BFF580694}">
      <dgm:prSet/>
      <dgm:spPr/>
      <dgm:t>
        <a:bodyPr/>
        <a:lstStyle/>
        <a:p>
          <a:endParaRPr lang="en-US"/>
        </a:p>
      </dgm:t>
    </dgm:pt>
    <dgm:pt modelId="{DAEA85DF-8EF6-48F0-9318-1D87BB8AF689}">
      <dgm:prSet custT="1"/>
      <dgm:spPr>
        <a:xfrm>
          <a:off x="2018656" y="3173998"/>
          <a:ext cx="1833041" cy="1099824"/>
        </a:xfrm>
        <a:prstGeom prst="rect">
          <a:avLst/>
        </a:prstGeom>
        <a:solidFill>
          <a:srgbClr val="0E3F75"/>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Transferring research into practice to support communities</a:t>
          </a:r>
        </a:p>
      </dgm:t>
    </dgm:pt>
    <dgm:pt modelId="{81853883-898B-4E77-955C-DC8FCFDAEBA6}" type="parTrans" cxnId="{09DA1EA5-6860-49EB-9CFB-A23E53AF4DD6}">
      <dgm:prSet/>
      <dgm:spPr/>
      <dgm:t>
        <a:bodyPr/>
        <a:lstStyle/>
        <a:p>
          <a:endParaRPr lang="en-US"/>
        </a:p>
      </dgm:t>
    </dgm:pt>
    <dgm:pt modelId="{B9366133-8F64-429E-9F7F-E0606F32DE53}" type="sibTrans" cxnId="{09DA1EA5-6860-49EB-9CFB-A23E53AF4DD6}">
      <dgm:prSet/>
      <dgm:spPr/>
      <dgm:t>
        <a:bodyPr/>
        <a:lstStyle/>
        <a:p>
          <a:endParaRPr lang="en-US"/>
        </a:p>
      </dgm:t>
    </dgm:pt>
    <dgm:pt modelId="{83718644-A81A-4417-B0C0-894DC118F8A7}">
      <dgm:prSet custT="1"/>
      <dgm:spPr>
        <a:xfrm>
          <a:off x="4035002" y="3173998"/>
          <a:ext cx="1833041" cy="1099824"/>
        </a:xfrm>
        <a:prstGeom prst="rect">
          <a:avLst/>
        </a:prstGeom>
        <a:solidFill>
          <a:srgbClr val="C12637"/>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Ensuring safe and quality care in Ohio’s behavioral health system</a:t>
          </a:r>
        </a:p>
      </dgm:t>
    </dgm:pt>
    <dgm:pt modelId="{9DA3573A-882D-4B1A-8F0A-57B9A24C2C03}" type="parTrans" cxnId="{D5C97E93-EFB5-4100-A1AD-EB5529D62387}">
      <dgm:prSet/>
      <dgm:spPr/>
      <dgm:t>
        <a:bodyPr/>
        <a:lstStyle/>
        <a:p>
          <a:endParaRPr lang="en-US"/>
        </a:p>
      </dgm:t>
    </dgm:pt>
    <dgm:pt modelId="{6E954C75-ED37-4275-833D-B58B57D3C96E}" type="sibTrans" cxnId="{D5C97E93-EFB5-4100-A1AD-EB5529D62387}">
      <dgm:prSet/>
      <dgm:spPr/>
      <dgm:t>
        <a:bodyPr/>
        <a:lstStyle/>
        <a:p>
          <a:endParaRPr lang="en-US"/>
        </a:p>
      </dgm:t>
    </dgm:pt>
    <dgm:pt modelId="{5A5B3280-F1CC-401E-9E70-61761B89B9F7}">
      <dgm:prSet custT="1"/>
      <dgm:spPr>
        <a:xfrm>
          <a:off x="6051347" y="3173998"/>
          <a:ext cx="1833041" cy="1099824"/>
        </a:xfrm>
        <a:prstGeom prst="rect">
          <a:avLst/>
        </a:prstGeom>
        <a:solidFill>
          <a:srgbClr val="0E3F75"/>
        </a:solidFill>
        <a:ln w="25400" cap="flat" cmpd="sng" algn="ctr">
          <a:solidFill>
            <a:sysClr val="window" lastClr="FFFFFF">
              <a:hueOff val="0"/>
              <a:satOff val="0"/>
              <a:lumOff val="0"/>
              <a:alphaOff val="0"/>
            </a:sysClr>
          </a:solidFill>
          <a:prstDash val="solid"/>
        </a:ln>
        <a:effectLst/>
      </dgm:spPr>
      <dgm:t>
        <a:bodyPr/>
        <a:lstStyle/>
        <a:p>
          <a:pPr>
            <a:buNone/>
          </a:pPr>
          <a:r>
            <a:rPr lang="en-US" sz="1600" b="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Better meeting the needs of Multisystem Youth</a:t>
          </a:r>
        </a:p>
      </dgm:t>
    </dgm:pt>
    <dgm:pt modelId="{563F955B-2070-4FF2-923C-5F58F01558D0}" type="parTrans" cxnId="{BAFD545E-012D-462A-99D7-019DA14E99DB}">
      <dgm:prSet/>
      <dgm:spPr/>
      <dgm:t>
        <a:bodyPr/>
        <a:lstStyle/>
        <a:p>
          <a:endParaRPr lang="en-US"/>
        </a:p>
      </dgm:t>
    </dgm:pt>
    <dgm:pt modelId="{97CE9141-CB58-44B3-A6E6-D7A32A874FE9}" type="sibTrans" cxnId="{BAFD545E-012D-462A-99D7-019DA14E99DB}">
      <dgm:prSet/>
      <dgm:spPr/>
      <dgm:t>
        <a:bodyPr/>
        <a:lstStyle/>
        <a:p>
          <a:endParaRPr lang="en-US"/>
        </a:p>
      </dgm:t>
    </dgm:pt>
    <dgm:pt modelId="{8C2281B2-AC58-4EB7-B415-FAFBD30AF68E}" type="pres">
      <dgm:prSet presAssocID="{B3D86B26-411A-40F0-BCFF-C0D4D74FAC0A}" presName="diagram" presStyleCnt="0">
        <dgm:presLayoutVars>
          <dgm:dir/>
          <dgm:resizeHandles val="exact"/>
        </dgm:presLayoutVars>
      </dgm:prSet>
      <dgm:spPr/>
    </dgm:pt>
    <dgm:pt modelId="{DE098F1F-2035-4B46-A198-FC6FDDCF4934}" type="pres">
      <dgm:prSet presAssocID="{22FDE7DC-BBF9-4A30-A428-9EB6CAD03BB3}" presName="node" presStyleLbl="node1" presStyleIdx="0" presStyleCnt="12">
        <dgm:presLayoutVars>
          <dgm:bulletEnabled val="1"/>
        </dgm:presLayoutVars>
      </dgm:prSet>
      <dgm:spPr/>
    </dgm:pt>
    <dgm:pt modelId="{FEB22228-B36B-4A71-AA06-A049ADBF757C}" type="pres">
      <dgm:prSet presAssocID="{0DA405DD-1823-416A-A89E-DDFDF7A27981}" presName="sibTrans" presStyleCnt="0"/>
      <dgm:spPr/>
    </dgm:pt>
    <dgm:pt modelId="{EA8ABD67-C6F7-4127-8FB5-4C019EE6B844}" type="pres">
      <dgm:prSet presAssocID="{0D2E82A4-BB93-4E1E-ACFA-72633964F107}" presName="node" presStyleLbl="node1" presStyleIdx="1" presStyleCnt="12" custScaleY="99050" custLinFactNeighborX="49" custLinFactNeighborY="-29">
        <dgm:presLayoutVars>
          <dgm:bulletEnabled val="1"/>
        </dgm:presLayoutVars>
      </dgm:prSet>
      <dgm:spPr/>
    </dgm:pt>
    <dgm:pt modelId="{1658B113-ED99-4046-BA8B-8F12D04DBC1A}" type="pres">
      <dgm:prSet presAssocID="{BE735DE9-319C-482B-8804-A156DB0374A8}" presName="sibTrans" presStyleCnt="0"/>
      <dgm:spPr/>
    </dgm:pt>
    <dgm:pt modelId="{641869E3-C34A-4C4A-BB6E-5E1DD9A57227}" type="pres">
      <dgm:prSet presAssocID="{88FEF7F6-ADB5-4839-935A-9AD86420A0D2}" presName="node" presStyleLbl="node1" presStyleIdx="2" presStyleCnt="12" custLinFactNeighborX="119" custLinFactNeighborY="-1089">
        <dgm:presLayoutVars>
          <dgm:bulletEnabled val="1"/>
        </dgm:presLayoutVars>
      </dgm:prSet>
      <dgm:spPr/>
    </dgm:pt>
    <dgm:pt modelId="{013C79F1-2DF4-4762-A850-7ACCEFB87A23}" type="pres">
      <dgm:prSet presAssocID="{9A28D449-538C-4003-B1C8-E0C4B4F96E46}" presName="sibTrans" presStyleCnt="0"/>
      <dgm:spPr/>
    </dgm:pt>
    <dgm:pt modelId="{03228A34-C691-4631-A885-4ABD2166EAE8}" type="pres">
      <dgm:prSet presAssocID="{0EA76A62-E38A-4DFC-88EF-8589AD3B5B4C}" presName="node" presStyleLbl="node1" presStyleIdx="3" presStyleCnt="12">
        <dgm:presLayoutVars>
          <dgm:bulletEnabled val="1"/>
        </dgm:presLayoutVars>
      </dgm:prSet>
      <dgm:spPr/>
    </dgm:pt>
    <dgm:pt modelId="{E0B734A9-28F3-4EB0-8551-FB1AD701A977}" type="pres">
      <dgm:prSet presAssocID="{6824F624-EC0D-4436-8EBF-8AADBDBE6D02}" presName="sibTrans" presStyleCnt="0"/>
      <dgm:spPr/>
    </dgm:pt>
    <dgm:pt modelId="{E76EC5E2-750C-4EC4-AA29-969C7A04D1A5}" type="pres">
      <dgm:prSet presAssocID="{CE68AE1C-0B71-4B6F-89E1-8D4A35FEC3C8}" presName="node" presStyleLbl="node1" presStyleIdx="4" presStyleCnt="12">
        <dgm:presLayoutVars>
          <dgm:bulletEnabled val="1"/>
        </dgm:presLayoutVars>
      </dgm:prSet>
      <dgm:spPr/>
    </dgm:pt>
    <dgm:pt modelId="{A6CBACEE-B6D1-4059-8CBD-731BD8BE80E1}" type="pres">
      <dgm:prSet presAssocID="{EBAB66BF-EEC1-4CA6-9E5C-D5DC41FE8382}" presName="sibTrans" presStyleCnt="0"/>
      <dgm:spPr/>
    </dgm:pt>
    <dgm:pt modelId="{386FE3D1-F628-4FED-AFC5-9B759D739005}" type="pres">
      <dgm:prSet presAssocID="{24DD35C6-5833-4AC6-B9A7-C15B66E7C211}" presName="node" presStyleLbl="node1" presStyleIdx="5" presStyleCnt="12">
        <dgm:presLayoutVars>
          <dgm:bulletEnabled val="1"/>
        </dgm:presLayoutVars>
      </dgm:prSet>
      <dgm:spPr/>
    </dgm:pt>
    <dgm:pt modelId="{F4DEB0EF-9224-4C1E-BB3A-82FB959C6D8C}" type="pres">
      <dgm:prSet presAssocID="{B6271FEC-43FD-4665-ABB4-406DDB29D86C}" presName="sibTrans" presStyleCnt="0"/>
      <dgm:spPr/>
    </dgm:pt>
    <dgm:pt modelId="{6C0D8AD4-B3D1-47C2-B2B9-26A75720EAE8}" type="pres">
      <dgm:prSet presAssocID="{A898DD3D-9234-4D6E-AB78-58C58A9C8FDF}" presName="node" presStyleLbl="node1" presStyleIdx="6" presStyleCnt="12">
        <dgm:presLayoutVars>
          <dgm:bulletEnabled val="1"/>
        </dgm:presLayoutVars>
      </dgm:prSet>
      <dgm:spPr/>
    </dgm:pt>
    <dgm:pt modelId="{C9C03473-FD54-4132-AE37-10042EB35A85}" type="pres">
      <dgm:prSet presAssocID="{882904A8-F3E8-4286-8B58-85B08C313395}" presName="sibTrans" presStyleCnt="0"/>
      <dgm:spPr/>
    </dgm:pt>
    <dgm:pt modelId="{B4AFA6AB-C75A-4009-9656-5F85EF94492A}" type="pres">
      <dgm:prSet presAssocID="{EFF8018E-80D4-43D3-84F2-C61DBBF60460}" presName="node" presStyleLbl="node1" presStyleIdx="7" presStyleCnt="12">
        <dgm:presLayoutVars>
          <dgm:bulletEnabled val="1"/>
        </dgm:presLayoutVars>
      </dgm:prSet>
      <dgm:spPr/>
    </dgm:pt>
    <dgm:pt modelId="{37EB06EF-3FEF-486C-B029-D4E776E18210}" type="pres">
      <dgm:prSet presAssocID="{BA7C76C3-16FE-4973-94CF-712121F23997}" presName="sibTrans" presStyleCnt="0"/>
      <dgm:spPr/>
    </dgm:pt>
    <dgm:pt modelId="{4E53FA7E-27DF-454A-92B1-A37EC85F1EDC}" type="pres">
      <dgm:prSet presAssocID="{50909837-13E0-467A-A639-E4B2766C733D}" presName="node" presStyleLbl="node1" presStyleIdx="8" presStyleCnt="12">
        <dgm:presLayoutVars>
          <dgm:bulletEnabled val="1"/>
        </dgm:presLayoutVars>
      </dgm:prSet>
      <dgm:spPr/>
    </dgm:pt>
    <dgm:pt modelId="{AA3DB86E-D2C4-46C3-8F77-C10A81E585F9}" type="pres">
      <dgm:prSet presAssocID="{4E0BF634-D827-4724-8250-F274E1D79019}" presName="sibTrans" presStyleCnt="0"/>
      <dgm:spPr/>
    </dgm:pt>
    <dgm:pt modelId="{2DE7B8EA-A719-4190-B89F-1670BDF6F499}" type="pres">
      <dgm:prSet presAssocID="{DAEA85DF-8EF6-48F0-9318-1D87BB8AF689}" presName="node" presStyleLbl="node1" presStyleIdx="9" presStyleCnt="12">
        <dgm:presLayoutVars>
          <dgm:bulletEnabled val="1"/>
        </dgm:presLayoutVars>
      </dgm:prSet>
      <dgm:spPr/>
    </dgm:pt>
    <dgm:pt modelId="{CA21C477-E6B4-4010-A1AD-7D799AD1F1D7}" type="pres">
      <dgm:prSet presAssocID="{B9366133-8F64-429E-9F7F-E0606F32DE53}" presName="sibTrans" presStyleCnt="0"/>
      <dgm:spPr/>
    </dgm:pt>
    <dgm:pt modelId="{E9483381-5417-44CA-B84F-F70D5D681BAD}" type="pres">
      <dgm:prSet presAssocID="{83718644-A81A-4417-B0C0-894DC118F8A7}" presName="node" presStyleLbl="node1" presStyleIdx="10" presStyleCnt="12">
        <dgm:presLayoutVars>
          <dgm:bulletEnabled val="1"/>
        </dgm:presLayoutVars>
      </dgm:prSet>
      <dgm:spPr/>
    </dgm:pt>
    <dgm:pt modelId="{5E5D1650-59E6-4D81-B390-E50DB53692A1}" type="pres">
      <dgm:prSet presAssocID="{6E954C75-ED37-4275-833D-B58B57D3C96E}" presName="sibTrans" presStyleCnt="0"/>
      <dgm:spPr/>
    </dgm:pt>
    <dgm:pt modelId="{C67361D2-0A60-43BE-9284-B7092102145C}" type="pres">
      <dgm:prSet presAssocID="{5A5B3280-F1CC-401E-9E70-61761B89B9F7}" presName="node" presStyleLbl="node1" presStyleIdx="11" presStyleCnt="12">
        <dgm:presLayoutVars>
          <dgm:bulletEnabled val="1"/>
        </dgm:presLayoutVars>
      </dgm:prSet>
      <dgm:spPr/>
    </dgm:pt>
  </dgm:ptLst>
  <dgm:cxnLst>
    <dgm:cxn modelId="{C1543110-7AAC-4041-86BA-1EA02C23DF32}" type="presOf" srcId="{CE68AE1C-0B71-4B6F-89E1-8D4A35FEC3C8}" destId="{E76EC5E2-750C-4EC4-AA29-969C7A04D1A5}" srcOrd="0" destOrd="0" presId="urn:microsoft.com/office/officeart/2005/8/layout/default"/>
    <dgm:cxn modelId="{4DC58413-6DD0-41B2-A975-118480C1A573}" srcId="{B3D86B26-411A-40F0-BCFF-C0D4D74FAC0A}" destId="{24DD35C6-5833-4AC6-B9A7-C15B66E7C211}" srcOrd="5" destOrd="0" parTransId="{DDE64B46-A8F1-4513-9B3F-0060F6056ADF}" sibTransId="{B6271FEC-43FD-4665-ABB4-406DDB29D86C}"/>
    <dgm:cxn modelId="{9ACD4C2B-A9BE-4AC1-BE3A-AB264A8A5017}" type="presOf" srcId="{24DD35C6-5833-4AC6-B9A7-C15B66E7C211}" destId="{386FE3D1-F628-4FED-AFC5-9B759D739005}" srcOrd="0" destOrd="0" presId="urn:microsoft.com/office/officeart/2005/8/layout/default"/>
    <dgm:cxn modelId="{30997D2C-ADE5-412B-9EDF-FBD7535DCE81}" srcId="{B3D86B26-411A-40F0-BCFF-C0D4D74FAC0A}" destId="{22FDE7DC-BBF9-4A30-A428-9EB6CAD03BB3}" srcOrd="0" destOrd="0" parTransId="{9FD4C782-7A96-4724-8E3A-8DB4B52888DE}" sibTransId="{0DA405DD-1823-416A-A89E-DDFDF7A27981}"/>
    <dgm:cxn modelId="{84F40D2E-B474-4B9B-BC56-0C3BFF580694}" srcId="{B3D86B26-411A-40F0-BCFF-C0D4D74FAC0A}" destId="{50909837-13E0-467A-A639-E4B2766C733D}" srcOrd="8" destOrd="0" parTransId="{AB7C9291-27C6-4443-9C37-408D55EE3B41}" sibTransId="{4E0BF634-D827-4724-8250-F274E1D79019}"/>
    <dgm:cxn modelId="{BAFD545E-012D-462A-99D7-019DA14E99DB}" srcId="{B3D86B26-411A-40F0-BCFF-C0D4D74FAC0A}" destId="{5A5B3280-F1CC-401E-9E70-61761B89B9F7}" srcOrd="11" destOrd="0" parTransId="{563F955B-2070-4FF2-923C-5F58F01558D0}" sibTransId="{97CE9141-CB58-44B3-A6E6-D7A32A874FE9}"/>
    <dgm:cxn modelId="{4D1C3C46-26D1-4606-9B02-1BE001C0E763}" srcId="{B3D86B26-411A-40F0-BCFF-C0D4D74FAC0A}" destId="{0D2E82A4-BB93-4E1E-ACFA-72633964F107}" srcOrd="1" destOrd="0" parTransId="{D53290D4-C686-4BD4-9D94-BCF1AF86124D}" sibTransId="{BE735DE9-319C-482B-8804-A156DB0374A8}"/>
    <dgm:cxn modelId="{5D23AA4E-D45F-42BD-BBBC-38CB59B70029}" srcId="{B3D86B26-411A-40F0-BCFF-C0D4D74FAC0A}" destId="{CE68AE1C-0B71-4B6F-89E1-8D4A35FEC3C8}" srcOrd="4" destOrd="0" parTransId="{6720CE35-0C26-4BD8-B02F-2F6CDB60F872}" sibTransId="{EBAB66BF-EEC1-4CA6-9E5C-D5DC41FE8382}"/>
    <dgm:cxn modelId="{9C111758-0FA3-486F-95E9-BAAA6F88056D}" type="presOf" srcId="{50909837-13E0-467A-A639-E4B2766C733D}" destId="{4E53FA7E-27DF-454A-92B1-A37EC85F1EDC}" srcOrd="0" destOrd="0" presId="urn:microsoft.com/office/officeart/2005/8/layout/default"/>
    <dgm:cxn modelId="{C7B4D87C-535C-4538-ACA3-611F05DBF54A}" srcId="{B3D86B26-411A-40F0-BCFF-C0D4D74FAC0A}" destId="{A898DD3D-9234-4D6E-AB78-58C58A9C8FDF}" srcOrd="6" destOrd="0" parTransId="{53D6464B-AC0E-4960-90C0-5595CCE0846F}" sibTransId="{882904A8-F3E8-4286-8B58-85B08C313395}"/>
    <dgm:cxn modelId="{E3396A86-FC2D-40F0-9BA1-E489AA9B2AF0}" type="presOf" srcId="{EFF8018E-80D4-43D3-84F2-C61DBBF60460}" destId="{B4AFA6AB-C75A-4009-9656-5F85EF94492A}" srcOrd="0" destOrd="0" presId="urn:microsoft.com/office/officeart/2005/8/layout/default"/>
    <dgm:cxn modelId="{081F278E-EFCD-48B4-A770-D1A44DDAB4C6}" type="presOf" srcId="{B3D86B26-411A-40F0-BCFF-C0D4D74FAC0A}" destId="{8C2281B2-AC58-4EB7-B415-FAFBD30AF68E}" srcOrd="0" destOrd="0" presId="urn:microsoft.com/office/officeart/2005/8/layout/default"/>
    <dgm:cxn modelId="{D5C97E93-EFB5-4100-A1AD-EB5529D62387}" srcId="{B3D86B26-411A-40F0-BCFF-C0D4D74FAC0A}" destId="{83718644-A81A-4417-B0C0-894DC118F8A7}" srcOrd="10" destOrd="0" parTransId="{9DA3573A-882D-4B1A-8F0A-57B9A24C2C03}" sibTransId="{6E954C75-ED37-4275-833D-B58B57D3C96E}"/>
    <dgm:cxn modelId="{0B2C4996-DE0E-4689-9C4F-A5693A19FF59}" srcId="{B3D86B26-411A-40F0-BCFF-C0D4D74FAC0A}" destId="{88FEF7F6-ADB5-4839-935A-9AD86420A0D2}" srcOrd="2" destOrd="0" parTransId="{78054D5C-AD2E-433B-90BD-F85F6ADBCD8E}" sibTransId="{9A28D449-538C-4003-B1C8-E0C4B4F96E46}"/>
    <dgm:cxn modelId="{7BC6929F-1B26-4BF5-94A5-F46F87B4D110}" type="presOf" srcId="{0EA76A62-E38A-4DFC-88EF-8589AD3B5B4C}" destId="{03228A34-C691-4631-A885-4ABD2166EAE8}" srcOrd="0" destOrd="0" presId="urn:microsoft.com/office/officeart/2005/8/layout/default"/>
    <dgm:cxn modelId="{09DA1EA5-6860-49EB-9CFB-A23E53AF4DD6}" srcId="{B3D86B26-411A-40F0-BCFF-C0D4D74FAC0A}" destId="{DAEA85DF-8EF6-48F0-9318-1D87BB8AF689}" srcOrd="9" destOrd="0" parTransId="{81853883-898B-4E77-955C-DC8FCFDAEBA6}" sibTransId="{B9366133-8F64-429E-9F7F-E0606F32DE53}"/>
    <dgm:cxn modelId="{FABC0EA8-72A2-494D-A72E-8B2E53CD5872}" type="presOf" srcId="{83718644-A81A-4417-B0C0-894DC118F8A7}" destId="{E9483381-5417-44CA-B84F-F70D5D681BAD}" srcOrd="0" destOrd="0" presId="urn:microsoft.com/office/officeart/2005/8/layout/default"/>
    <dgm:cxn modelId="{4BEE36BA-04C2-4405-B30B-8F91D4824903}" srcId="{B3D86B26-411A-40F0-BCFF-C0D4D74FAC0A}" destId="{EFF8018E-80D4-43D3-84F2-C61DBBF60460}" srcOrd="7" destOrd="0" parTransId="{7AA8F099-571C-4ECE-B6EE-83AD7F803AA8}" sibTransId="{BA7C76C3-16FE-4973-94CF-712121F23997}"/>
    <dgm:cxn modelId="{B3965FBC-9D7D-4D30-B1CB-16D600E42D30}" type="presOf" srcId="{88FEF7F6-ADB5-4839-935A-9AD86420A0D2}" destId="{641869E3-C34A-4C4A-BB6E-5E1DD9A57227}" srcOrd="0" destOrd="0" presId="urn:microsoft.com/office/officeart/2005/8/layout/default"/>
    <dgm:cxn modelId="{2CAC41C3-BB59-4A10-8505-3E968DB6F368}" type="presOf" srcId="{DAEA85DF-8EF6-48F0-9318-1D87BB8AF689}" destId="{2DE7B8EA-A719-4190-B89F-1670BDF6F499}" srcOrd="0" destOrd="0" presId="urn:microsoft.com/office/officeart/2005/8/layout/default"/>
    <dgm:cxn modelId="{14C142D2-86B2-440A-A84B-618B7F1CCBD7}" type="presOf" srcId="{5A5B3280-F1CC-401E-9E70-61761B89B9F7}" destId="{C67361D2-0A60-43BE-9284-B7092102145C}" srcOrd="0" destOrd="0" presId="urn:microsoft.com/office/officeart/2005/8/layout/default"/>
    <dgm:cxn modelId="{9B0D99D3-915C-46D2-91BC-AEA1F9E481AF}" srcId="{B3D86B26-411A-40F0-BCFF-C0D4D74FAC0A}" destId="{0EA76A62-E38A-4DFC-88EF-8589AD3B5B4C}" srcOrd="3" destOrd="0" parTransId="{60EA09A8-8643-4CA6-B6F6-23F934A77546}" sibTransId="{6824F624-EC0D-4436-8EBF-8AADBDBE6D02}"/>
    <dgm:cxn modelId="{9C0F08D5-E30E-4ED7-A309-0AC46C563A0C}" type="presOf" srcId="{22FDE7DC-BBF9-4A30-A428-9EB6CAD03BB3}" destId="{DE098F1F-2035-4B46-A198-FC6FDDCF4934}" srcOrd="0" destOrd="0" presId="urn:microsoft.com/office/officeart/2005/8/layout/default"/>
    <dgm:cxn modelId="{BD81E3E2-2E6D-46CC-8A59-AECD61B0F655}" type="presOf" srcId="{A898DD3D-9234-4D6E-AB78-58C58A9C8FDF}" destId="{6C0D8AD4-B3D1-47C2-B2B9-26A75720EAE8}" srcOrd="0" destOrd="0" presId="urn:microsoft.com/office/officeart/2005/8/layout/default"/>
    <dgm:cxn modelId="{8A656AFF-53C4-407C-B139-FF664DB62BB6}" type="presOf" srcId="{0D2E82A4-BB93-4E1E-ACFA-72633964F107}" destId="{EA8ABD67-C6F7-4127-8FB5-4C019EE6B844}" srcOrd="0" destOrd="0" presId="urn:microsoft.com/office/officeart/2005/8/layout/default"/>
    <dgm:cxn modelId="{BCD16EA8-AFC3-447C-8435-040AF1DE04B7}" type="presParOf" srcId="{8C2281B2-AC58-4EB7-B415-FAFBD30AF68E}" destId="{DE098F1F-2035-4B46-A198-FC6FDDCF4934}" srcOrd="0" destOrd="0" presId="urn:microsoft.com/office/officeart/2005/8/layout/default"/>
    <dgm:cxn modelId="{9CAC5DCA-093F-4402-B00F-B81A4EC27964}" type="presParOf" srcId="{8C2281B2-AC58-4EB7-B415-FAFBD30AF68E}" destId="{FEB22228-B36B-4A71-AA06-A049ADBF757C}" srcOrd="1" destOrd="0" presId="urn:microsoft.com/office/officeart/2005/8/layout/default"/>
    <dgm:cxn modelId="{20A8579E-B4A2-48FF-A347-9D2FD5AD9722}" type="presParOf" srcId="{8C2281B2-AC58-4EB7-B415-FAFBD30AF68E}" destId="{EA8ABD67-C6F7-4127-8FB5-4C019EE6B844}" srcOrd="2" destOrd="0" presId="urn:microsoft.com/office/officeart/2005/8/layout/default"/>
    <dgm:cxn modelId="{87E175A6-F275-45D9-BFE6-0C570BBC338F}" type="presParOf" srcId="{8C2281B2-AC58-4EB7-B415-FAFBD30AF68E}" destId="{1658B113-ED99-4046-BA8B-8F12D04DBC1A}" srcOrd="3" destOrd="0" presId="urn:microsoft.com/office/officeart/2005/8/layout/default"/>
    <dgm:cxn modelId="{5072C95F-855D-4D6B-B6CA-4B07BE2DB0D5}" type="presParOf" srcId="{8C2281B2-AC58-4EB7-B415-FAFBD30AF68E}" destId="{641869E3-C34A-4C4A-BB6E-5E1DD9A57227}" srcOrd="4" destOrd="0" presId="urn:microsoft.com/office/officeart/2005/8/layout/default"/>
    <dgm:cxn modelId="{8E1C8221-C281-4B34-892B-D9F88A237F93}" type="presParOf" srcId="{8C2281B2-AC58-4EB7-B415-FAFBD30AF68E}" destId="{013C79F1-2DF4-4762-A850-7ACCEFB87A23}" srcOrd="5" destOrd="0" presId="urn:microsoft.com/office/officeart/2005/8/layout/default"/>
    <dgm:cxn modelId="{C73D7AB3-A707-413D-ACF5-84FAED5AC789}" type="presParOf" srcId="{8C2281B2-AC58-4EB7-B415-FAFBD30AF68E}" destId="{03228A34-C691-4631-A885-4ABD2166EAE8}" srcOrd="6" destOrd="0" presId="urn:microsoft.com/office/officeart/2005/8/layout/default"/>
    <dgm:cxn modelId="{FDB61751-2F4F-445F-A43C-C7519A5529A2}" type="presParOf" srcId="{8C2281B2-AC58-4EB7-B415-FAFBD30AF68E}" destId="{E0B734A9-28F3-4EB0-8551-FB1AD701A977}" srcOrd="7" destOrd="0" presId="urn:microsoft.com/office/officeart/2005/8/layout/default"/>
    <dgm:cxn modelId="{953408C6-C304-43DC-AA3C-D6F405A33F1D}" type="presParOf" srcId="{8C2281B2-AC58-4EB7-B415-FAFBD30AF68E}" destId="{E76EC5E2-750C-4EC4-AA29-969C7A04D1A5}" srcOrd="8" destOrd="0" presId="urn:microsoft.com/office/officeart/2005/8/layout/default"/>
    <dgm:cxn modelId="{01459A70-95FD-4806-A259-77286568E0DF}" type="presParOf" srcId="{8C2281B2-AC58-4EB7-B415-FAFBD30AF68E}" destId="{A6CBACEE-B6D1-4059-8CBD-731BD8BE80E1}" srcOrd="9" destOrd="0" presId="urn:microsoft.com/office/officeart/2005/8/layout/default"/>
    <dgm:cxn modelId="{C93EDC7B-2DA8-46A3-BCE7-D09C5E3D2E50}" type="presParOf" srcId="{8C2281B2-AC58-4EB7-B415-FAFBD30AF68E}" destId="{386FE3D1-F628-4FED-AFC5-9B759D739005}" srcOrd="10" destOrd="0" presId="urn:microsoft.com/office/officeart/2005/8/layout/default"/>
    <dgm:cxn modelId="{2A816ED5-1D48-4B3D-AFC3-C6D8C77B43E9}" type="presParOf" srcId="{8C2281B2-AC58-4EB7-B415-FAFBD30AF68E}" destId="{F4DEB0EF-9224-4C1E-BB3A-82FB959C6D8C}" srcOrd="11" destOrd="0" presId="urn:microsoft.com/office/officeart/2005/8/layout/default"/>
    <dgm:cxn modelId="{F0761418-0633-404F-9397-C9409C6D00D3}" type="presParOf" srcId="{8C2281B2-AC58-4EB7-B415-FAFBD30AF68E}" destId="{6C0D8AD4-B3D1-47C2-B2B9-26A75720EAE8}" srcOrd="12" destOrd="0" presId="urn:microsoft.com/office/officeart/2005/8/layout/default"/>
    <dgm:cxn modelId="{B68F5DC4-35B4-41C1-B890-80CB8B3F8555}" type="presParOf" srcId="{8C2281B2-AC58-4EB7-B415-FAFBD30AF68E}" destId="{C9C03473-FD54-4132-AE37-10042EB35A85}" srcOrd="13" destOrd="0" presId="urn:microsoft.com/office/officeart/2005/8/layout/default"/>
    <dgm:cxn modelId="{702C10A5-D389-4B58-97F8-DDD30828346D}" type="presParOf" srcId="{8C2281B2-AC58-4EB7-B415-FAFBD30AF68E}" destId="{B4AFA6AB-C75A-4009-9656-5F85EF94492A}" srcOrd="14" destOrd="0" presId="urn:microsoft.com/office/officeart/2005/8/layout/default"/>
    <dgm:cxn modelId="{D0E18C65-3C32-4B18-9054-6C832629962C}" type="presParOf" srcId="{8C2281B2-AC58-4EB7-B415-FAFBD30AF68E}" destId="{37EB06EF-3FEF-486C-B029-D4E776E18210}" srcOrd="15" destOrd="0" presId="urn:microsoft.com/office/officeart/2005/8/layout/default"/>
    <dgm:cxn modelId="{2EC5D467-B734-48B9-BB31-D7D1EEFD8019}" type="presParOf" srcId="{8C2281B2-AC58-4EB7-B415-FAFBD30AF68E}" destId="{4E53FA7E-27DF-454A-92B1-A37EC85F1EDC}" srcOrd="16" destOrd="0" presId="urn:microsoft.com/office/officeart/2005/8/layout/default"/>
    <dgm:cxn modelId="{29B885ED-DEA6-4A5A-B461-3E2CBDB6EBB4}" type="presParOf" srcId="{8C2281B2-AC58-4EB7-B415-FAFBD30AF68E}" destId="{AA3DB86E-D2C4-46C3-8F77-C10A81E585F9}" srcOrd="17" destOrd="0" presId="urn:microsoft.com/office/officeart/2005/8/layout/default"/>
    <dgm:cxn modelId="{EEF629D1-6CC0-4442-9796-00BFE1C40CCD}" type="presParOf" srcId="{8C2281B2-AC58-4EB7-B415-FAFBD30AF68E}" destId="{2DE7B8EA-A719-4190-B89F-1670BDF6F499}" srcOrd="18" destOrd="0" presId="urn:microsoft.com/office/officeart/2005/8/layout/default"/>
    <dgm:cxn modelId="{8B0B76B4-C77A-4C95-9BF8-6967D3E73259}" type="presParOf" srcId="{8C2281B2-AC58-4EB7-B415-FAFBD30AF68E}" destId="{CA21C477-E6B4-4010-A1AD-7D799AD1F1D7}" srcOrd="19" destOrd="0" presId="urn:microsoft.com/office/officeart/2005/8/layout/default"/>
    <dgm:cxn modelId="{3112679A-161C-4980-9FE6-D1C1D2DE61BD}" type="presParOf" srcId="{8C2281B2-AC58-4EB7-B415-FAFBD30AF68E}" destId="{E9483381-5417-44CA-B84F-F70D5D681BAD}" srcOrd="20" destOrd="0" presId="urn:microsoft.com/office/officeart/2005/8/layout/default"/>
    <dgm:cxn modelId="{0F063B74-016A-4DFD-B7BD-2617BE1E22BD}" type="presParOf" srcId="{8C2281B2-AC58-4EB7-B415-FAFBD30AF68E}" destId="{5E5D1650-59E6-4D81-B390-E50DB53692A1}" srcOrd="21" destOrd="0" presId="urn:microsoft.com/office/officeart/2005/8/layout/default"/>
    <dgm:cxn modelId="{9A2088A6-7795-445E-BD9F-5CFABCADDE66}" type="presParOf" srcId="{8C2281B2-AC58-4EB7-B415-FAFBD30AF68E}" destId="{C67361D2-0A60-43BE-9284-B7092102145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98F1F-2035-4B46-A198-FC6FDDCF4934}">
      <dsp:nvSpPr>
        <dsp:cNvPr id="0" name=""/>
        <dsp:cNvSpPr/>
      </dsp:nvSpPr>
      <dsp:spPr>
        <a:xfrm>
          <a:off x="584564" y="1631"/>
          <a:ext cx="2029066" cy="1217440"/>
        </a:xfrm>
        <a:prstGeom prst="rect">
          <a:avLst/>
        </a:prstGeom>
        <a:solidFill>
          <a:srgbClr val="C1263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mn-cs"/>
            </a:rPr>
            <a:t>Prevention and treatment across the lifespan </a:t>
          </a:r>
        </a:p>
      </dsp:txBody>
      <dsp:txXfrm>
        <a:off x="584564" y="1631"/>
        <a:ext cx="2029066" cy="1217440"/>
      </dsp:txXfrm>
    </dsp:sp>
    <dsp:sp modelId="{EA8ABD67-C6F7-4127-8FB5-4C019EE6B844}">
      <dsp:nvSpPr>
        <dsp:cNvPr id="0" name=""/>
        <dsp:cNvSpPr/>
      </dsp:nvSpPr>
      <dsp:spPr>
        <a:xfrm>
          <a:off x="2817532" y="7061"/>
          <a:ext cx="2029066" cy="1205874"/>
        </a:xfrm>
        <a:prstGeom prst="rect">
          <a:avLst/>
        </a:prstGeom>
        <a:solidFill>
          <a:srgbClr val="0E3F7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mn-cs"/>
            </a:rPr>
            <a:t>Children, youth, and families  </a:t>
          </a:r>
        </a:p>
      </dsp:txBody>
      <dsp:txXfrm>
        <a:off x="2817532" y="7061"/>
        <a:ext cx="2029066" cy="1205874"/>
      </dsp:txXfrm>
    </dsp:sp>
    <dsp:sp modelId="{641869E3-C34A-4C4A-BB6E-5E1DD9A57227}">
      <dsp:nvSpPr>
        <dsp:cNvPr id="0" name=""/>
        <dsp:cNvSpPr/>
      </dsp:nvSpPr>
      <dsp:spPr>
        <a:xfrm>
          <a:off x="5050925" y="0"/>
          <a:ext cx="2029066" cy="1217440"/>
        </a:xfrm>
        <a:prstGeom prst="rect">
          <a:avLst/>
        </a:prstGeom>
        <a:solidFill>
          <a:srgbClr val="C1263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Suicide prevention</a:t>
          </a:r>
        </a:p>
      </dsp:txBody>
      <dsp:txXfrm>
        <a:off x="5050925" y="0"/>
        <a:ext cx="2029066" cy="1217440"/>
      </dsp:txXfrm>
    </dsp:sp>
    <dsp:sp modelId="{03228A34-C691-4631-A885-4ABD2166EAE8}">
      <dsp:nvSpPr>
        <dsp:cNvPr id="0" name=""/>
        <dsp:cNvSpPr/>
      </dsp:nvSpPr>
      <dsp:spPr>
        <a:xfrm>
          <a:off x="7280484" y="1631"/>
          <a:ext cx="2029066" cy="1217440"/>
        </a:xfrm>
        <a:prstGeom prst="rect">
          <a:avLst/>
        </a:prstGeom>
        <a:solidFill>
          <a:srgbClr val="0E3F7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Building Ohio’s behavioral health workforce</a:t>
          </a:r>
        </a:p>
      </dsp:txBody>
      <dsp:txXfrm>
        <a:off x="7280484" y="1631"/>
        <a:ext cx="2029066" cy="1217440"/>
      </dsp:txXfrm>
    </dsp:sp>
    <dsp:sp modelId="{E76EC5E2-750C-4EC4-AA29-969C7A04D1A5}">
      <dsp:nvSpPr>
        <dsp:cNvPr id="0" name=""/>
        <dsp:cNvSpPr/>
      </dsp:nvSpPr>
      <dsp:spPr>
        <a:xfrm>
          <a:off x="584564" y="1421977"/>
          <a:ext cx="2029066" cy="1217440"/>
        </a:xfrm>
        <a:prstGeom prst="rect">
          <a:avLst/>
        </a:prstGeom>
        <a:solidFill>
          <a:srgbClr val="0E3F7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Quality care in integrated settings</a:t>
          </a:r>
        </a:p>
      </dsp:txBody>
      <dsp:txXfrm>
        <a:off x="584564" y="1421977"/>
        <a:ext cx="2029066" cy="1217440"/>
      </dsp:txXfrm>
    </dsp:sp>
    <dsp:sp modelId="{386FE3D1-F628-4FED-AFC5-9B759D739005}">
      <dsp:nvSpPr>
        <dsp:cNvPr id="0" name=""/>
        <dsp:cNvSpPr/>
      </dsp:nvSpPr>
      <dsp:spPr>
        <a:xfrm>
          <a:off x="2816537" y="1421977"/>
          <a:ext cx="2029066" cy="1217440"/>
        </a:xfrm>
        <a:prstGeom prst="rect">
          <a:avLst/>
        </a:prstGeom>
        <a:solidFill>
          <a:srgbClr val="C1263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Helping adults with SPMI thrive in communities</a:t>
          </a:r>
        </a:p>
      </dsp:txBody>
      <dsp:txXfrm>
        <a:off x="2816537" y="1421977"/>
        <a:ext cx="2029066" cy="1217440"/>
      </dsp:txXfrm>
    </dsp:sp>
    <dsp:sp modelId="{6C0D8AD4-B3D1-47C2-B2B9-26A75720EAE8}">
      <dsp:nvSpPr>
        <dsp:cNvPr id="0" name=""/>
        <dsp:cNvSpPr/>
      </dsp:nvSpPr>
      <dsp:spPr>
        <a:xfrm>
          <a:off x="5048511" y="1421977"/>
          <a:ext cx="2029066" cy="1217440"/>
        </a:xfrm>
        <a:prstGeom prst="rect">
          <a:avLst/>
        </a:prstGeom>
        <a:solidFill>
          <a:srgbClr val="0E3F7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Preventing overdose deaths</a:t>
          </a:r>
        </a:p>
      </dsp:txBody>
      <dsp:txXfrm>
        <a:off x="5048511" y="1421977"/>
        <a:ext cx="2029066" cy="1217440"/>
      </dsp:txXfrm>
    </dsp:sp>
    <dsp:sp modelId="{B4AFA6AB-C75A-4009-9656-5F85EF94492A}">
      <dsp:nvSpPr>
        <dsp:cNvPr id="0" name=""/>
        <dsp:cNvSpPr/>
      </dsp:nvSpPr>
      <dsp:spPr>
        <a:xfrm>
          <a:off x="7280484" y="1421977"/>
          <a:ext cx="2029066" cy="1217440"/>
        </a:xfrm>
        <a:prstGeom prst="rect">
          <a:avLst/>
        </a:prstGeom>
        <a:solidFill>
          <a:srgbClr val="C1263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Long-term responses and support</a:t>
          </a:r>
        </a:p>
      </dsp:txBody>
      <dsp:txXfrm>
        <a:off x="7280484" y="1421977"/>
        <a:ext cx="2029066" cy="1217440"/>
      </dsp:txXfrm>
    </dsp:sp>
    <dsp:sp modelId="{4E53FA7E-27DF-454A-92B1-A37EC85F1EDC}">
      <dsp:nvSpPr>
        <dsp:cNvPr id="0" name=""/>
        <dsp:cNvSpPr/>
      </dsp:nvSpPr>
      <dsp:spPr>
        <a:xfrm>
          <a:off x="584564" y="2842324"/>
          <a:ext cx="2029066" cy="1217440"/>
        </a:xfrm>
        <a:prstGeom prst="rect">
          <a:avLst/>
        </a:prstGeom>
        <a:solidFill>
          <a:srgbClr val="C1263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Delivering excellent care in our state psychiatric hospitals</a:t>
          </a:r>
        </a:p>
      </dsp:txBody>
      <dsp:txXfrm>
        <a:off x="584564" y="2842324"/>
        <a:ext cx="2029066" cy="1217440"/>
      </dsp:txXfrm>
    </dsp:sp>
    <dsp:sp modelId="{2DE7B8EA-A719-4190-B89F-1670BDF6F499}">
      <dsp:nvSpPr>
        <dsp:cNvPr id="0" name=""/>
        <dsp:cNvSpPr/>
      </dsp:nvSpPr>
      <dsp:spPr>
        <a:xfrm>
          <a:off x="2816537" y="2842324"/>
          <a:ext cx="2029066" cy="1217440"/>
        </a:xfrm>
        <a:prstGeom prst="rect">
          <a:avLst/>
        </a:prstGeom>
        <a:solidFill>
          <a:srgbClr val="0E3F7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Transferring research into practice to support communities</a:t>
          </a:r>
        </a:p>
      </dsp:txBody>
      <dsp:txXfrm>
        <a:off x="2816537" y="2842324"/>
        <a:ext cx="2029066" cy="1217440"/>
      </dsp:txXfrm>
    </dsp:sp>
    <dsp:sp modelId="{E9483381-5417-44CA-B84F-F70D5D681BAD}">
      <dsp:nvSpPr>
        <dsp:cNvPr id="0" name=""/>
        <dsp:cNvSpPr/>
      </dsp:nvSpPr>
      <dsp:spPr>
        <a:xfrm>
          <a:off x="5048511" y="2842324"/>
          <a:ext cx="2029066" cy="1217440"/>
        </a:xfrm>
        <a:prstGeom prst="rect">
          <a:avLst/>
        </a:prstGeom>
        <a:solidFill>
          <a:srgbClr val="C1263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Ensuring safe and quality care in Ohio’s behavioral health system</a:t>
          </a:r>
        </a:p>
      </dsp:txBody>
      <dsp:txXfrm>
        <a:off x="5048511" y="2842324"/>
        <a:ext cx="2029066" cy="1217440"/>
      </dsp:txXfrm>
    </dsp:sp>
    <dsp:sp modelId="{C67361D2-0A60-43BE-9284-B7092102145C}">
      <dsp:nvSpPr>
        <dsp:cNvPr id="0" name=""/>
        <dsp:cNvSpPr/>
      </dsp:nvSpPr>
      <dsp:spPr>
        <a:xfrm>
          <a:off x="7280484" y="2842324"/>
          <a:ext cx="2029066" cy="1217440"/>
        </a:xfrm>
        <a:prstGeom prst="rect">
          <a:avLst/>
        </a:prstGeom>
        <a:solidFill>
          <a:srgbClr val="0E3F7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ysClr val="window" lastClr="FFFFFF"/>
              </a:solidFill>
              <a:latin typeface="Source Sans Pro" panose="020B0503030403020204" pitchFamily="34" charset="0"/>
              <a:ea typeface="Source Sans Pro" panose="020B0503030403020204" pitchFamily="34" charset="0"/>
              <a:cs typeface="Calibri" panose="020F0502020204030204" pitchFamily="34" charset="0"/>
            </a:rPr>
            <a:t>Better meeting the needs of Multisystem Youth</a:t>
          </a:r>
        </a:p>
      </dsp:txBody>
      <dsp:txXfrm>
        <a:off x="7280484" y="2842324"/>
        <a:ext cx="2029066" cy="12174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877ACA-8EE1-A1FE-7ACD-B05AC8C47A0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520D00-1D55-F180-802C-BA6750C5848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1AE78E3-E4AF-429E-B2C1-3F4491C33052}" type="datetimeFigureOut">
              <a:rPr lang="en-US" smtClean="0"/>
              <a:t>3/24/2025</a:t>
            </a:fld>
            <a:endParaRPr lang="en-US"/>
          </a:p>
        </p:txBody>
      </p:sp>
      <p:sp>
        <p:nvSpPr>
          <p:cNvPr id="4" name="Footer Placeholder 3">
            <a:extLst>
              <a:ext uri="{FF2B5EF4-FFF2-40B4-BE49-F238E27FC236}">
                <a16:creationId xmlns:a16="http://schemas.microsoft.com/office/drawing/2014/main" id="{D1D07A71-EE47-F5EF-858C-206DB5CFCF3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32984B-EE45-5A8D-43F3-4F585838B18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E799A53-3F66-4977-A241-E582A8E7C83D}" type="slidenum">
              <a:rPr lang="en-US" smtClean="0"/>
              <a:t>‹#›</a:t>
            </a:fld>
            <a:endParaRPr lang="en-US"/>
          </a:p>
        </p:txBody>
      </p:sp>
    </p:spTree>
    <p:extLst>
      <p:ext uri="{BB962C8B-B14F-4D97-AF65-F5344CB8AC3E}">
        <p14:creationId xmlns:p14="http://schemas.microsoft.com/office/powerpoint/2010/main" val="2921399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3/24/2025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Art (quick show of hands, who has worked with the Capital Office before?)</a:t>
            </a:r>
          </a:p>
          <a:p>
            <a:r>
              <a:rPr lang="en-US">
                <a:ea typeface="Calibri"/>
                <a:cs typeface="Calibri"/>
              </a:rPr>
              <a:t>3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507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 (2-3 minutes)</a:t>
            </a:r>
          </a:p>
        </p:txBody>
      </p:sp>
      <p:sp>
        <p:nvSpPr>
          <p:cNvPr id="4" name="Slide Number Placeholder 3"/>
          <p:cNvSpPr>
            <a:spLocks noGrp="1"/>
          </p:cNvSpPr>
          <p:nvPr>
            <p:ph type="sldNum" sz="quarter" idx="5"/>
          </p:nvPr>
        </p:nvSpPr>
        <p:spPr/>
        <p:txBody>
          <a:bodyPr/>
          <a:lstStyle/>
          <a:p>
            <a:fld id="{7A6E335F-6B58-4BAC-AAD9-EC2E6DC7157D}" type="slidenum">
              <a:rPr lang="en-US" smtClean="0"/>
              <a:t>11</a:t>
            </a:fld>
            <a:endParaRPr lang="en-US"/>
          </a:p>
        </p:txBody>
      </p:sp>
    </p:spTree>
    <p:extLst>
      <p:ext uri="{BB962C8B-B14F-4D97-AF65-F5344CB8AC3E}">
        <p14:creationId xmlns:p14="http://schemas.microsoft.com/office/powerpoint/2010/main" val="322399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Kelli (2 minutes)</a:t>
            </a:r>
          </a:p>
        </p:txBody>
      </p:sp>
      <p:sp>
        <p:nvSpPr>
          <p:cNvPr id="4" name="Slide Number Placeholder 3"/>
          <p:cNvSpPr>
            <a:spLocks noGrp="1"/>
          </p:cNvSpPr>
          <p:nvPr>
            <p:ph type="sldNum" sz="quarter" idx="5"/>
          </p:nvPr>
        </p:nvSpPr>
        <p:spPr/>
        <p:txBody>
          <a:bodyPr/>
          <a:lstStyle/>
          <a:p>
            <a:fld id="{7A6E335F-6B58-4BAC-AAD9-EC2E6DC7157D}" type="slidenum">
              <a:rPr lang="en-US" smtClean="0"/>
              <a:t>12</a:t>
            </a:fld>
            <a:endParaRPr lang="en-US"/>
          </a:p>
        </p:txBody>
      </p:sp>
    </p:spTree>
    <p:extLst>
      <p:ext uri="{BB962C8B-B14F-4D97-AF65-F5344CB8AC3E}">
        <p14:creationId xmlns:p14="http://schemas.microsoft.com/office/powerpoint/2010/main" val="279917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Kelli (2 minutes)</a:t>
            </a:r>
          </a:p>
        </p:txBody>
      </p:sp>
      <p:sp>
        <p:nvSpPr>
          <p:cNvPr id="4" name="Slide Number Placeholder 3"/>
          <p:cNvSpPr>
            <a:spLocks noGrp="1"/>
          </p:cNvSpPr>
          <p:nvPr>
            <p:ph type="sldNum" sz="quarter" idx="5"/>
          </p:nvPr>
        </p:nvSpPr>
        <p:spPr/>
        <p:txBody>
          <a:bodyPr/>
          <a:lstStyle/>
          <a:p>
            <a:fld id="{7A6E335F-6B58-4BAC-AAD9-EC2E6DC7157D}" type="slidenum">
              <a:rPr lang="en-US" smtClean="0"/>
              <a:t>13</a:t>
            </a:fld>
            <a:endParaRPr lang="en-US"/>
          </a:p>
        </p:txBody>
      </p:sp>
    </p:spTree>
    <p:extLst>
      <p:ext uri="{BB962C8B-B14F-4D97-AF65-F5344CB8AC3E}">
        <p14:creationId xmlns:p14="http://schemas.microsoft.com/office/powerpoint/2010/main" val="308265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Kelli (3-4 minutes)</a:t>
            </a:r>
          </a:p>
        </p:txBody>
      </p:sp>
      <p:sp>
        <p:nvSpPr>
          <p:cNvPr id="4" name="Slide Number Placeholder 3"/>
          <p:cNvSpPr>
            <a:spLocks noGrp="1"/>
          </p:cNvSpPr>
          <p:nvPr>
            <p:ph type="sldNum" sz="quarter" idx="5"/>
          </p:nvPr>
        </p:nvSpPr>
        <p:spPr/>
        <p:txBody>
          <a:bodyPr/>
          <a:lstStyle/>
          <a:p>
            <a:fld id="{7A6E335F-6B58-4BAC-AAD9-EC2E6DC7157D}" type="slidenum">
              <a:rPr lang="en-US" smtClean="0"/>
              <a:t>14</a:t>
            </a:fld>
            <a:endParaRPr lang="en-US"/>
          </a:p>
        </p:txBody>
      </p:sp>
    </p:spTree>
    <p:extLst>
      <p:ext uri="{BB962C8B-B14F-4D97-AF65-F5344CB8AC3E}">
        <p14:creationId xmlns:p14="http://schemas.microsoft.com/office/powerpoint/2010/main" val="26682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Kelli (2-3 minutes)</a:t>
            </a:r>
          </a:p>
        </p:txBody>
      </p:sp>
      <p:sp>
        <p:nvSpPr>
          <p:cNvPr id="4" name="Slide Number Placeholder 3"/>
          <p:cNvSpPr>
            <a:spLocks noGrp="1"/>
          </p:cNvSpPr>
          <p:nvPr>
            <p:ph type="sldNum" sz="quarter" idx="5"/>
          </p:nvPr>
        </p:nvSpPr>
        <p:spPr/>
        <p:txBody>
          <a:bodyPr/>
          <a:lstStyle/>
          <a:p>
            <a:fld id="{7A6E335F-6B58-4BAC-AAD9-EC2E6DC7157D}" type="slidenum">
              <a:rPr lang="en-US" smtClean="0"/>
              <a:t>15</a:t>
            </a:fld>
            <a:endParaRPr lang="en-US"/>
          </a:p>
        </p:txBody>
      </p:sp>
    </p:spTree>
    <p:extLst>
      <p:ext uri="{BB962C8B-B14F-4D97-AF65-F5344CB8AC3E}">
        <p14:creationId xmlns:p14="http://schemas.microsoft.com/office/powerpoint/2010/main" val="3624508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Desiree (2-3 minutes)</a:t>
            </a: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16</a:t>
            </a:fld>
            <a:endParaRPr lang="en-US"/>
          </a:p>
        </p:txBody>
      </p:sp>
    </p:spTree>
    <p:extLst>
      <p:ext uri="{BB962C8B-B14F-4D97-AF65-F5344CB8AC3E}">
        <p14:creationId xmlns:p14="http://schemas.microsoft.com/office/powerpoint/2010/main" val="254364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Desiree</a:t>
            </a: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17</a:t>
            </a:fld>
            <a:endParaRPr lang="en-US"/>
          </a:p>
        </p:txBody>
      </p:sp>
    </p:spTree>
    <p:extLst>
      <p:ext uri="{BB962C8B-B14F-4D97-AF65-F5344CB8AC3E}">
        <p14:creationId xmlns:p14="http://schemas.microsoft.com/office/powerpoint/2010/main" val="766453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Desiree </a:t>
            </a: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18</a:t>
            </a:fld>
            <a:endParaRPr lang="en-US"/>
          </a:p>
        </p:txBody>
      </p:sp>
    </p:spTree>
    <p:extLst>
      <p:ext uri="{BB962C8B-B14F-4D97-AF65-F5344CB8AC3E}">
        <p14:creationId xmlns:p14="http://schemas.microsoft.com/office/powerpoint/2010/main" val="1482268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Art (quick show of hands-who know what capital funds are, where they come from, how they are allocated?)</a:t>
            </a:r>
          </a:p>
          <a:p>
            <a:r>
              <a:rPr lang="en-US">
                <a:ea typeface="Calibri"/>
                <a:cs typeface="Calibri"/>
              </a:rPr>
              <a:t>3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19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Kelli (1 minute)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35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Art  (2-3)</a:t>
            </a:r>
          </a:p>
        </p:txBody>
      </p:sp>
      <p:sp>
        <p:nvSpPr>
          <p:cNvPr id="4" name="Slide Number Placeholder 3"/>
          <p:cNvSpPr>
            <a:spLocks noGrp="1"/>
          </p:cNvSpPr>
          <p:nvPr>
            <p:ph type="sldNum" sz="quarter" idx="5"/>
          </p:nvPr>
        </p:nvSpPr>
        <p:spPr/>
        <p:txBody>
          <a:bodyPr/>
          <a:lstStyle/>
          <a:p>
            <a:fld id="{7A6E335F-6B58-4BAC-AAD9-EC2E6DC7157D}" type="slidenum">
              <a:rPr lang="en-US" smtClean="0"/>
              <a:t>3</a:t>
            </a:fld>
            <a:endParaRPr lang="en-US"/>
          </a:p>
        </p:txBody>
      </p:sp>
    </p:spTree>
    <p:extLst>
      <p:ext uri="{BB962C8B-B14F-4D97-AF65-F5344CB8AC3E}">
        <p14:creationId xmlns:p14="http://schemas.microsoft.com/office/powerpoint/2010/main" val="187735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Kelli (1-2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851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Kelli (2 minutes)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BA01B-881A-4847-BBB1-7BE67C6C5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132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 4-5 minutes</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BA01B-881A-4847-BBB1-7BE67C6C5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176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 4-5 minutes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BA01B-881A-4847-BBB1-7BE67C6C5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643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 3-4 minutes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BA01B-881A-4847-BBB1-7BE67C6C5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039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Desiree (4 to 5 minutes)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BA01B-881A-4847-BBB1-7BE67C6C5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382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Desiree (4 to 5 minutes)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BA01B-881A-4847-BBB1-7BE67C6C5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580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t>Desiree (4 to 5 minutes)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BA01B-881A-4847-BBB1-7BE67C6C5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302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Desiree (2 to 3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88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Art</a:t>
            </a:r>
          </a:p>
        </p:txBody>
      </p:sp>
      <p:sp>
        <p:nvSpPr>
          <p:cNvPr id="4" name="Slide Number Placeholder 3"/>
          <p:cNvSpPr>
            <a:spLocks noGrp="1"/>
          </p:cNvSpPr>
          <p:nvPr>
            <p:ph type="sldNum" sz="quarter" idx="5"/>
          </p:nvPr>
        </p:nvSpPr>
        <p:spPr/>
        <p:txBody>
          <a:bodyPr/>
          <a:lstStyle/>
          <a:p>
            <a:fld id="{7A6E335F-6B58-4BAC-AAD9-EC2E6DC7157D}" type="slidenum">
              <a:rPr lang="en-US" smtClean="0"/>
              <a:t>4</a:t>
            </a:fld>
            <a:endParaRPr lang="en-US"/>
          </a:p>
        </p:txBody>
      </p:sp>
    </p:spTree>
    <p:extLst>
      <p:ext uri="{BB962C8B-B14F-4D97-AF65-F5344CB8AC3E}">
        <p14:creationId xmlns:p14="http://schemas.microsoft.com/office/powerpoint/2010/main" val="324867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 (2 minutes)</a:t>
            </a:r>
          </a:p>
        </p:txBody>
      </p:sp>
      <p:sp>
        <p:nvSpPr>
          <p:cNvPr id="4" name="Slide Number Placeholder 3"/>
          <p:cNvSpPr>
            <a:spLocks noGrp="1"/>
          </p:cNvSpPr>
          <p:nvPr>
            <p:ph type="sldNum" sz="quarter" idx="5"/>
          </p:nvPr>
        </p:nvSpPr>
        <p:spPr/>
        <p:txBody>
          <a:bodyPr/>
          <a:lstStyle/>
          <a:p>
            <a:fld id="{7A6E335F-6B58-4BAC-AAD9-EC2E6DC7157D}" type="slidenum">
              <a:rPr lang="en-US" smtClean="0"/>
              <a:t>5</a:t>
            </a:fld>
            <a:endParaRPr lang="en-US"/>
          </a:p>
        </p:txBody>
      </p:sp>
    </p:spTree>
    <p:extLst>
      <p:ext uri="{BB962C8B-B14F-4D97-AF65-F5344CB8AC3E}">
        <p14:creationId xmlns:p14="http://schemas.microsoft.com/office/powerpoint/2010/main" val="281417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 (4 minutes)</a:t>
            </a:r>
          </a:p>
        </p:txBody>
      </p:sp>
      <p:sp>
        <p:nvSpPr>
          <p:cNvPr id="4" name="Slide Number Placeholder 3"/>
          <p:cNvSpPr>
            <a:spLocks noGrp="1"/>
          </p:cNvSpPr>
          <p:nvPr>
            <p:ph type="sldNum" sz="quarter" idx="5"/>
          </p:nvPr>
        </p:nvSpPr>
        <p:spPr/>
        <p:txBody>
          <a:bodyPr/>
          <a:lstStyle/>
          <a:p>
            <a:fld id="{7A6E335F-6B58-4BAC-AAD9-EC2E6DC7157D}" type="slidenum">
              <a:rPr lang="en-US" smtClean="0"/>
              <a:t>6</a:t>
            </a:fld>
            <a:endParaRPr lang="en-US"/>
          </a:p>
        </p:txBody>
      </p:sp>
    </p:spTree>
    <p:extLst>
      <p:ext uri="{BB962C8B-B14F-4D97-AF65-F5344CB8AC3E}">
        <p14:creationId xmlns:p14="http://schemas.microsoft.com/office/powerpoint/2010/main" val="232501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Chris (3 minutes)</a:t>
            </a: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7</a:t>
            </a:fld>
            <a:endParaRPr lang="en-US"/>
          </a:p>
        </p:txBody>
      </p:sp>
    </p:spTree>
    <p:extLst>
      <p:ext uri="{BB962C8B-B14F-4D97-AF65-F5344CB8AC3E}">
        <p14:creationId xmlns:p14="http://schemas.microsoft.com/office/powerpoint/2010/main" val="95520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Chris (3-4 minutes)</a:t>
            </a:r>
          </a:p>
          <a:p>
            <a:r>
              <a:rPr lang="en-US"/>
              <a:t> If the building that you are interested in renovating has a historical landmark on the building, you will need to contact the local historical society to inquire about their guidelines and will also include a reviewing process. </a:t>
            </a:r>
            <a:endParaRPr lang="en-US">
              <a:ea typeface="Calibri"/>
              <a:cs typeface="Calibri"/>
            </a:endParaRPr>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140806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 (2-3 minutes)</a:t>
            </a:r>
          </a:p>
        </p:txBody>
      </p:sp>
      <p:sp>
        <p:nvSpPr>
          <p:cNvPr id="4" name="Slide Number Placeholder 3"/>
          <p:cNvSpPr>
            <a:spLocks noGrp="1"/>
          </p:cNvSpPr>
          <p:nvPr>
            <p:ph type="sldNum" sz="quarter" idx="5"/>
          </p:nvPr>
        </p:nvSpPr>
        <p:spPr/>
        <p:txBody>
          <a:bodyPr/>
          <a:lstStyle/>
          <a:p>
            <a:fld id="{7A6E335F-6B58-4BAC-AAD9-EC2E6DC7157D}" type="slidenum">
              <a:rPr lang="en-US" smtClean="0"/>
              <a:t>9</a:t>
            </a:fld>
            <a:endParaRPr lang="en-US"/>
          </a:p>
        </p:txBody>
      </p:sp>
    </p:spTree>
    <p:extLst>
      <p:ext uri="{BB962C8B-B14F-4D97-AF65-F5344CB8AC3E}">
        <p14:creationId xmlns:p14="http://schemas.microsoft.com/office/powerpoint/2010/main" val="292804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 (4-5 minutes)</a:t>
            </a:r>
          </a:p>
        </p:txBody>
      </p:sp>
      <p:sp>
        <p:nvSpPr>
          <p:cNvPr id="4" name="Slide Number Placeholder 3"/>
          <p:cNvSpPr>
            <a:spLocks noGrp="1"/>
          </p:cNvSpPr>
          <p:nvPr>
            <p:ph type="sldNum" sz="quarter" idx="5"/>
          </p:nvPr>
        </p:nvSpPr>
        <p:spPr/>
        <p:txBody>
          <a:bodyPr/>
          <a:lstStyle/>
          <a:p>
            <a:fld id="{7A6E335F-6B58-4BAC-AAD9-EC2E6DC7157D}" type="slidenum">
              <a:rPr lang="en-US" smtClean="0"/>
              <a:t>10</a:t>
            </a:fld>
            <a:endParaRPr lang="en-US"/>
          </a:p>
        </p:txBody>
      </p:sp>
    </p:spTree>
    <p:extLst>
      <p:ext uri="{BB962C8B-B14F-4D97-AF65-F5344CB8AC3E}">
        <p14:creationId xmlns:p14="http://schemas.microsoft.com/office/powerpoint/2010/main" val="1653877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
        <p:nvSpPr>
          <p:cNvPr id="4" name="Title 1">
            <a:extLst>
              <a:ext uri="{FF2B5EF4-FFF2-40B4-BE49-F238E27FC236}">
                <a16:creationId xmlns:a16="http://schemas.microsoft.com/office/drawing/2014/main" id="{404440EB-CA61-2B95-9FF2-E5DC400DD9BE}"/>
              </a:ext>
            </a:extLst>
          </p:cNvPr>
          <p:cNvSpPr>
            <a:spLocks noGrp="1"/>
          </p:cNvSpPr>
          <p:nvPr>
            <p:ph type="title" hasCustomPrompt="1"/>
          </p:nvPr>
        </p:nvSpPr>
        <p:spPr>
          <a:xfrm>
            <a:off x="2297456" y="926819"/>
            <a:ext cx="7597088" cy="889427"/>
          </a:xfrm>
          <a:prstGeom prst="rect">
            <a:avLst/>
          </a:prstGeom>
        </p:spPr>
        <p:txBody>
          <a:bodyPr anchor="t">
            <a:noAutofit/>
          </a:bodyPr>
          <a:lstStyle>
            <a:lvl1pPr algn="ctr">
              <a:lnSpc>
                <a:spcPts val="6200"/>
              </a:lnSpc>
              <a:defRPr sz="6600">
                <a:latin typeface="Source Sans Pro SemiBold" panose="020B0603030403020204" pitchFamily="34" charset="0"/>
              </a:defRPr>
            </a:lvl1pPr>
          </a:lstStyle>
          <a:p>
            <a:r>
              <a:rPr lang="en-US"/>
              <a:t>CLICK TO EDIT TITLE</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lvl1pPr>
              <a:defRPr>
                <a:latin typeface="+mj-lt"/>
              </a:defRPr>
            </a:lvl1p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OhioMH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Blue text on a black background&#10;&#10;Description automatically generated with medium confidence">
            <a:extLst>
              <a:ext uri="{FF2B5EF4-FFF2-40B4-BE49-F238E27FC236}">
                <a16:creationId xmlns:a16="http://schemas.microsoft.com/office/drawing/2014/main" id="{1E286B1F-2FCC-4910-8AD6-5EAFD6104A1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516582" y="5590465"/>
            <a:ext cx="3433477" cy="819508"/>
          </a:xfrm>
          <a:prstGeom prst="rect">
            <a:avLst/>
          </a:prstGeom>
        </p:spPr>
      </p:pic>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
        <p:nvSpPr>
          <p:cNvPr id="4" name="Title 1">
            <a:extLst>
              <a:ext uri="{FF2B5EF4-FFF2-40B4-BE49-F238E27FC236}">
                <a16:creationId xmlns:a16="http://schemas.microsoft.com/office/drawing/2014/main" id="{5643A8D5-0B21-D5FD-6399-408481E1C98B}"/>
              </a:ext>
            </a:extLst>
          </p:cNvPr>
          <p:cNvSpPr>
            <a:spLocks noGrp="1"/>
          </p:cNvSpPr>
          <p:nvPr>
            <p:ph type="title" hasCustomPrompt="1"/>
          </p:nvPr>
        </p:nvSpPr>
        <p:spPr>
          <a:xfrm>
            <a:off x="2297456" y="926819"/>
            <a:ext cx="7597088" cy="889427"/>
          </a:xfrm>
          <a:prstGeom prst="rect">
            <a:avLst/>
          </a:prstGeom>
        </p:spPr>
        <p:txBody>
          <a:bodyPr anchor="t">
            <a:noAutofit/>
          </a:bodyPr>
          <a:lstStyle>
            <a:lvl1pPr algn="ctr">
              <a:lnSpc>
                <a:spcPts val="6200"/>
              </a:lnSpc>
              <a:defRPr sz="6600">
                <a:latin typeface="Source Sans Pro SemiBold" panose="020B0603030403020204" pitchFamily="34" charset="0"/>
              </a:defRPr>
            </a:lvl1pPr>
          </a:lstStyle>
          <a:p>
            <a:r>
              <a:rPr lang="en-US"/>
              <a:t>CLICK TO EDIT TITLE</a:t>
            </a:r>
          </a:p>
        </p:txBody>
      </p:sp>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88_Version 1">
    <p:bg>
      <p:bgPr>
        <a:blipFill dpi="0" rotWithShape="1">
          <a:blip r:embed="rId2">
            <a:lum/>
          </a:blip>
          <a:srcRect/>
          <a:stretch>
            <a:fillRect t="-1000" b="-15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116030C-B1B9-4D6D-80CC-8F3E0ED54C80}"/>
              </a:ext>
            </a:extLst>
          </p:cNvPr>
          <p:cNvSpPr/>
          <p:nvPr userDrawn="1"/>
        </p:nvSpPr>
        <p:spPr>
          <a:xfrm>
            <a:off x="7780149" y="543719"/>
            <a:ext cx="3564610" cy="4627874"/>
          </a:xfrm>
          <a:prstGeom prst="roundRect">
            <a:avLst/>
          </a:prstGeom>
          <a:solidFill>
            <a:srgbClr val="161E4D"/>
          </a:solidFill>
          <a:ln>
            <a:solidFill>
              <a:srgbClr val="161E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blue and white sign with white text&#10;&#10;Description automatically generated">
            <a:extLst>
              <a:ext uri="{FF2B5EF4-FFF2-40B4-BE49-F238E27FC236}">
                <a16:creationId xmlns:a16="http://schemas.microsoft.com/office/drawing/2014/main" id="{E5D05BA4-6699-405E-8859-23EB5E7D176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53297" y="6237418"/>
            <a:ext cx="2634949" cy="558590"/>
          </a:xfrm>
          <a:prstGeom prst="rect">
            <a:avLst/>
          </a:prstGeom>
        </p:spPr>
      </p:pic>
      <p:sp>
        <p:nvSpPr>
          <p:cNvPr id="13" name="TextBox 12">
            <a:extLst>
              <a:ext uri="{FF2B5EF4-FFF2-40B4-BE49-F238E27FC236}">
                <a16:creationId xmlns:a16="http://schemas.microsoft.com/office/drawing/2014/main" id="{84B56651-176F-442E-9C30-1FC2EC24D94A}"/>
              </a:ext>
            </a:extLst>
          </p:cNvPr>
          <p:cNvSpPr txBox="1"/>
          <p:nvPr userDrawn="1"/>
        </p:nvSpPr>
        <p:spPr>
          <a:xfrm>
            <a:off x="7834393" y="841719"/>
            <a:ext cx="3456122" cy="4031873"/>
          </a:xfrm>
          <a:prstGeom prst="rect">
            <a:avLst/>
          </a:prstGeom>
          <a:noFill/>
        </p:spPr>
        <p:txBody>
          <a:bodyPr wrap="square" rtlCol="0">
            <a:spAutoFit/>
          </a:bodyPr>
          <a:lstStyle/>
          <a:p>
            <a:pPr algn="ctr"/>
            <a:r>
              <a:rPr lang="en-US" sz="3200" b="0">
                <a:solidFill>
                  <a:schemeClr val="bg1"/>
                </a:solidFill>
                <a:latin typeface="+mn-lt"/>
              </a:rPr>
              <a:t>Call or text </a:t>
            </a:r>
            <a:r>
              <a:rPr lang="en-US" sz="3200" b="1">
                <a:solidFill>
                  <a:schemeClr val="bg1"/>
                </a:solidFill>
                <a:latin typeface="+mn-lt"/>
              </a:rPr>
              <a:t>988</a:t>
            </a:r>
            <a:r>
              <a:rPr lang="en-US" sz="3200" b="0">
                <a:solidFill>
                  <a:schemeClr val="bg1"/>
                </a:solidFill>
                <a:latin typeface="+mn-lt"/>
              </a:rPr>
              <a:t> or chat online at </a:t>
            </a:r>
            <a:r>
              <a:rPr lang="en-US" sz="3200" b="1">
                <a:solidFill>
                  <a:schemeClr val="bg1"/>
                </a:solidFill>
                <a:latin typeface="+mn-lt"/>
              </a:rPr>
              <a:t>988lifeline.org</a:t>
            </a:r>
            <a:r>
              <a:rPr lang="en-US" sz="3200" b="0">
                <a:solidFill>
                  <a:schemeClr val="bg1"/>
                </a:solidFill>
                <a:latin typeface="+mn-lt"/>
              </a:rPr>
              <a:t> to connect to trained specialists for 24/7 resources and support for those in crisis.</a:t>
            </a:r>
          </a:p>
        </p:txBody>
      </p:sp>
      <p:sp>
        <p:nvSpPr>
          <p:cNvPr id="2" name="Slide Number Placeholder 1">
            <a:extLst>
              <a:ext uri="{FF2B5EF4-FFF2-40B4-BE49-F238E27FC236}">
                <a16:creationId xmlns:a16="http://schemas.microsoft.com/office/drawing/2014/main" id="{3B861659-B6E2-4DEB-828F-6EF6D8AA9DB3}"/>
              </a:ext>
            </a:extLst>
          </p:cNvPr>
          <p:cNvSpPr>
            <a:spLocks noGrp="1"/>
          </p:cNvSpPr>
          <p:nvPr>
            <p:ph type="sldNum" sz="quarter" idx="10"/>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1836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88_Version 2">
    <p:bg>
      <p:bgPr>
        <a:blipFill dpi="0" rotWithShape="1">
          <a:blip r:embed="rId2">
            <a:lum/>
          </a:blip>
          <a:srcRect/>
          <a:stretch>
            <a:fillRect t="-20000" b="7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116030C-B1B9-4D6D-80CC-8F3E0ED54C80}"/>
              </a:ext>
            </a:extLst>
          </p:cNvPr>
          <p:cNvSpPr/>
          <p:nvPr userDrawn="1"/>
        </p:nvSpPr>
        <p:spPr>
          <a:xfrm>
            <a:off x="278889" y="1046375"/>
            <a:ext cx="3953745" cy="4996206"/>
          </a:xfrm>
          <a:prstGeom prst="roundRect">
            <a:avLst>
              <a:gd name="adj" fmla="val 4766"/>
            </a:avLst>
          </a:prstGeom>
          <a:solidFill>
            <a:srgbClr val="161E4D"/>
          </a:solidFill>
          <a:ln>
            <a:solidFill>
              <a:srgbClr val="161E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blue and white sign with white text&#10;&#10;Description automatically generated">
            <a:extLst>
              <a:ext uri="{FF2B5EF4-FFF2-40B4-BE49-F238E27FC236}">
                <a16:creationId xmlns:a16="http://schemas.microsoft.com/office/drawing/2014/main" id="{E5D05BA4-6699-405E-8859-23EB5E7D176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53297" y="6237418"/>
            <a:ext cx="2634949" cy="558590"/>
          </a:xfrm>
          <a:prstGeom prst="rect">
            <a:avLst/>
          </a:prstGeom>
        </p:spPr>
      </p:pic>
      <p:sp>
        <p:nvSpPr>
          <p:cNvPr id="13" name="TextBox 12">
            <a:extLst>
              <a:ext uri="{FF2B5EF4-FFF2-40B4-BE49-F238E27FC236}">
                <a16:creationId xmlns:a16="http://schemas.microsoft.com/office/drawing/2014/main" id="{84B56651-176F-442E-9C30-1FC2EC24D94A}"/>
              </a:ext>
            </a:extLst>
          </p:cNvPr>
          <p:cNvSpPr txBox="1"/>
          <p:nvPr userDrawn="1"/>
        </p:nvSpPr>
        <p:spPr>
          <a:xfrm>
            <a:off x="392010" y="1287310"/>
            <a:ext cx="3727501" cy="4524315"/>
          </a:xfrm>
          <a:prstGeom prst="rect">
            <a:avLst/>
          </a:prstGeom>
          <a:noFill/>
        </p:spPr>
        <p:txBody>
          <a:bodyPr wrap="square" rtlCol="0">
            <a:spAutoFit/>
          </a:bodyPr>
          <a:lstStyle/>
          <a:p>
            <a:pPr algn="ctr"/>
            <a:r>
              <a:rPr lang="en-US" sz="3600" b="0">
                <a:solidFill>
                  <a:schemeClr val="bg1"/>
                </a:solidFill>
                <a:latin typeface="+mn-lt"/>
              </a:rPr>
              <a:t>Call or text </a:t>
            </a:r>
            <a:r>
              <a:rPr lang="en-US" sz="3600" b="1">
                <a:solidFill>
                  <a:schemeClr val="bg1"/>
                </a:solidFill>
                <a:latin typeface="+mn-lt"/>
              </a:rPr>
              <a:t>988</a:t>
            </a:r>
            <a:r>
              <a:rPr lang="en-US" sz="3600" b="0">
                <a:solidFill>
                  <a:schemeClr val="bg1"/>
                </a:solidFill>
                <a:latin typeface="+mn-lt"/>
              </a:rPr>
              <a:t> or </a:t>
            </a:r>
            <a:br>
              <a:rPr lang="en-US" sz="3600" b="0">
                <a:solidFill>
                  <a:schemeClr val="bg1"/>
                </a:solidFill>
                <a:latin typeface="+mn-lt"/>
              </a:rPr>
            </a:br>
            <a:r>
              <a:rPr lang="en-US" sz="3600" b="0">
                <a:solidFill>
                  <a:schemeClr val="bg1"/>
                </a:solidFill>
                <a:latin typeface="+mn-lt"/>
              </a:rPr>
              <a:t>chat online at </a:t>
            </a:r>
            <a:r>
              <a:rPr lang="en-US" sz="3600" b="1">
                <a:solidFill>
                  <a:schemeClr val="bg1"/>
                </a:solidFill>
                <a:latin typeface="+mn-lt"/>
              </a:rPr>
              <a:t>988lifeline.org</a:t>
            </a:r>
            <a:r>
              <a:rPr lang="en-US" sz="3600" b="0">
                <a:solidFill>
                  <a:schemeClr val="bg1"/>
                </a:solidFill>
                <a:latin typeface="+mn-lt"/>
              </a:rPr>
              <a:t> to connect to trained specialists for 24/7 resources and support for those in crisis.</a:t>
            </a:r>
          </a:p>
        </p:txBody>
      </p:sp>
      <p:sp>
        <p:nvSpPr>
          <p:cNvPr id="2" name="Slide Number Placeholder 1">
            <a:extLst>
              <a:ext uri="{FF2B5EF4-FFF2-40B4-BE49-F238E27FC236}">
                <a16:creationId xmlns:a16="http://schemas.microsoft.com/office/drawing/2014/main" id="{73C39CE2-EB5B-4531-B18E-460BD9D3FA15}"/>
              </a:ext>
            </a:extLst>
          </p:cNvPr>
          <p:cNvSpPr>
            <a:spLocks noGrp="1"/>
          </p:cNvSpPr>
          <p:nvPr>
            <p:ph type="sldNum" sz="quarter" idx="10"/>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328291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Graphic El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183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OhioMHAS">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78E9019-0A46-4A3D-9BC8-A86BC79302B7}"/>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MHA.OHIO.GOV</a:t>
            </a:r>
          </a:p>
        </p:txBody>
      </p:sp>
      <p:sp>
        <p:nvSpPr>
          <p:cNvPr id="12" name="TextBox 11">
            <a:extLst>
              <a:ext uri="{FF2B5EF4-FFF2-40B4-BE49-F238E27FC236}">
                <a16:creationId xmlns:a16="http://schemas.microsoft.com/office/drawing/2014/main" id="{FC886C52-92A4-4A2B-9E29-1EA6B7FF7506}"/>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3" name="Straight Connector 12">
            <a:extLst>
              <a:ext uri="{FF2B5EF4-FFF2-40B4-BE49-F238E27FC236}">
                <a16:creationId xmlns:a16="http://schemas.microsoft.com/office/drawing/2014/main" id="{A54E1005-B988-4668-A407-16685370A169}"/>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Blue text on a black background&#10;&#10;Description automatically generated with medium confidence">
            <a:extLst>
              <a:ext uri="{FF2B5EF4-FFF2-40B4-BE49-F238E27FC236}">
                <a16:creationId xmlns:a16="http://schemas.microsoft.com/office/drawing/2014/main" id="{47BD2A9B-DD74-4974-9590-3FDA1FF0018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514571" y="5571722"/>
            <a:ext cx="3162857" cy="754916"/>
          </a:xfrm>
          <a:prstGeom prst="rect">
            <a:avLst/>
          </a:prstGeom>
        </p:spPr>
      </p:pic>
    </p:spTree>
    <p:extLst>
      <p:ext uri="{BB962C8B-B14F-4D97-AF65-F5344CB8AC3E}">
        <p14:creationId xmlns:p14="http://schemas.microsoft.com/office/powerpoint/2010/main" val="1146960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185250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 OhioMHA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AD282-6D85-4B3F-90CF-DDB1A53B27F5}"/>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MHA.OHIO.GOV</a:t>
            </a:r>
          </a:p>
        </p:txBody>
      </p:sp>
      <p:sp>
        <p:nvSpPr>
          <p:cNvPr id="4" name="TextBox 3">
            <a:extLst>
              <a:ext uri="{FF2B5EF4-FFF2-40B4-BE49-F238E27FC236}">
                <a16:creationId xmlns:a16="http://schemas.microsoft.com/office/drawing/2014/main" id="{A7F34E50-C69D-4464-801D-20F25F7CC0F6}"/>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5" name="Straight Connector 4">
            <a:extLst>
              <a:ext uri="{FF2B5EF4-FFF2-40B4-BE49-F238E27FC236}">
                <a16:creationId xmlns:a16="http://schemas.microsoft.com/office/drawing/2014/main" id="{57F017AB-C66D-4BC0-90E2-4B7A31ED961E}"/>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Blue text on a black background&#10;&#10;Description automatically generated with medium confidence">
            <a:extLst>
              <a:ext uri="{FF2B5EF4-FFF2-40B4-BE49-F238E27FC236}">
                <a16:creationId xmlns:a16="http://schemas.microsoft.com/office/drawing/2014/main" id="{24093865-F327-40F9-BA06-0CC9EE96250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514571" y="5571722"/>
            <a:ext cx="3162857" cy="754916"/>
          </a:xfrm>
          <a:prstGeom prst="rect">
            <a:avLst/>
          </a:prstGeom>
        </p:spPr>
      </p:pic>
    </p:spTree>
    <p:extLst>
      <p:ext uri="{BB962C8B-B14F-4D97-AF65-F5344CB8AC3E}">
        <p14:creationId xmlns:p14="http://schemas.microsoft.com/office/powerpoint/2010/main" val="3467104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53644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re Info OhioMHA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5A79FFC-4674-4DDA-992E-B6487A9579A9}"/>
              </a:ext>
            </a:extLst>
          </p:cNvPr>
          <p:cNvGrpSpPr/>
          <p:nvPr userDrawn="1"/>
        </p:nvGrpSpPr>
        <p:grpSpPr>
          <a:xfrm>
            <a:off x="2058041" y="910196"/>
            <a:ext cx="8075915" cy="2570266"/>
            <a:chOff x="2058042" y="1695937"/>
            <a:chExt cx="8075915" cy="2570266"/>
          </a:xfrm>
        </p:grpSpPr>
        <p:sp>
          <p:nvSpPr>
            <p:cNvPr id="5" name="TextBox 4">
              <a:extLst>
                <a:ext uri="{FF2B5EF4-FFF2-40B4-BE49-F238E27FC236}">
                  <a16:creationId xmlns:a16="http://schemas.microsoft.com/office/drawing/2014/main" id="{27A139B5-1FE0-4034-9E11-EF12117312C8}"/>
                </a:ext>
              </a:extLst>
            </p:cNvPr>
            <p:cNvSpPr txBox="1"/>
            <p:nvPr userDrawn="1"/>
          </p:nvSpPr>
          <p:spPr>
            <a:xfrm>
              <a:off x="3879486" y="3619872"/>
              <a:ext cx="4433026" cy="646331"/>
            </a:xfrm>
            <a:prstGeom prst="rect">
              <a:avLst/>
            </a:prstGeom>
            <a:noFill/>
          </p:spPr>
          <p:txBody>
            <a:bodyPr wrap="square" rtlCol="0">
              <a:spAutoFit/>
            </a:bodyPr>
            <a:lstStyle/>
            <a:p>
              <a:pPr algn="ctr"/>
              <a:r>
                <a:rPr lang="en-US" sz="1800" b="0" i="1">
                  <a:solidFill>
                    <a:srgbClr val="002060"/>
                  </a:solidFill>
                  <a:latin typeface="+mn-lt"/>
                  <a:ea typeface="Open Sans" panose="020B0606030504020204" pitchFamily="34" charset="0"/>
                  <a:cs typeface="Open Sans" panose="020B0606030504020204" pitchFamily="34" charset="0"/>
                </a:rPr>
                <a:t>Join the </a:t>
              </a:r>
              <a:r>
                <a:rPr lang="en-US" sz="1800" b="0" i="1" err="1">
                  <a:solidFill>
                    <a:srgbClr val="002060"/>
                  </a:solidFill>
                  <a:latin typeface="+mn-lt"/>
                  <a:ea typeface="Open Sans" panose="020B0606030504020204" pitchFamily="34" charset="0"/>
                  <a:cs typeface="Open Sans" panose="020B0606030504020204" pitchFamily="34" charset="0"/>
                </a:rPr>
                <a:t>OhioMHAS</a:t>
              </a:r>
              <a:r>
                <a:rPr lang="en-US" sz="1800" b="0" i="1">
                  <a:solidFill>
                    <a:srgbClr val="002060"/>
                  </a:solidFill>
                  <a:latin typeface="+mn-lt"/>
                  <a:ea typeface="Open Sans" panose="020B0606030504020204" pitchFamily="34" charset="0"/>
                  <a:cs typeface="Open Sans" panose="020B0606030504020204" pitchFamily="34" charset="0"/>
                </a:rPr>
                <a:t> listserv for all the latest updates.</a:t>
              </a:r>
            </a:p>
          </p:txBody>
        </p:sp>
        <p:sp>
          <p:nvSpPr>
            <p:cNvPr id="6" name="TextBox 5">
              <a:extLst>
                <a:ext uri="{FF2B5EF4-FFF2-40B4-BE49-F238E27FC236}">
                  <a16:creationId xmlns:a16="http://schemas.microsoft.com/office/drawing/2014/main" id="{BFD840B8-F5FC-402F-975C-A9EAFEF775C2}"/>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MHA.OHIO.GOV</a:t>
              </a:r>
            </a:p>
          </p:txBody>
        </p:sp>
        <p:sp>
          <p:nvSpPr>
            <p:cNvPr id="7" name="TextBox 6">
              <a:extLst>
                <a:ext uri="{FF2B5EF4-FFF2-40B4-BE49-F238E27FC236}">
                  <a16:creationId xmlns:a16="http://schemas.microsoft.com/office/drawing/2014/main" id="{F923FAC9-EE2D-4560-9DC8-129828310D2E}"/>
                </a:ext>
              </a:extLst>
            </p:cNvPr>
            <p:cNvSpPr txBox="1"/>
            <p:nvPr userDrawn="1"/>
          </p:nvSpPr>
          <p:spPr>
            <a:xfrm>
              <a:off x="2058042" y="1695937"/>
              <a:ext cx="8075915" cy="1107996"/>
            </a:xfrm>
            <a:prstGeom prst="rect">
              <a:avLst/>
            </a:prstGeom>
            <a:noFill/>
          </p:spPr>
          <p:txBody>
            <a:bodyPr wrap="square" rtlCol="0">
              <a:spAutoFit/>
            </a:bodyPr>
            <a:lstStyle/>
            <a:p>
              <a:pPr algn="ctr"/>
              <a:r>
                <a:rPr lang="en-US" sz="6600" b="1">
                  <a:solidFill>
                    <a:srgbClr val="002060"/>
                  </a:solidFill>
                  <a:latin typeface="+mj-lt"/>
                </a:rPr>
                <a:t>MORE INFORMATION</a:t>
              </a:r>
            </a:p>
          </p:txBody>
        </p:sp>
        <p:cxnSp>
          <p:nvCxnSpPr>
            <p:cNvPr id="8" name="Straight Connector 7">
              <a:extLst>
                <a:ext uri="{FF2B5EF4-FFF2-40B4-BE49-F238E27FC236}">
                  <a16:creationId xmlns:a16="http://schemas.microsoft.com/office/drawing/2014/main" id="{326D9AE3-5BD1-4786-9733-D9E419B09ADF}"/>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276209-1D0A-43B4-A63E-276BE22F074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0138" r="10956" b="18160"/>
          <a:stretch/>
        </p:blipFill>
        <p:spPr>
          <a:xfrm>
            <a:off x="3365268" y="4015108"/>
            <a:ext cx="5461460" cy="1172095"/>
          </a:xfrm>
          <a:prstGeom prst="rect">
            <a:avLst/>
          </a:prstGeom>
        </p:spPr>
      </p:pic>
      <p:pic>
        <p:nvPicPr>
          <p:cNvPr id="10" name="Picture 9" descr="Blue text on a black background&#10;&#10;Description automatically generated with medium confidence">
            <a:extLst>
              <a:ext uri="{FF2B5EF4-FFF2-40B4-BE49-F238E27FC236}">
                <a16:creationId xmlns:a16="http://schemas.microsoft.com/office/drawing/2014/main" id="{67FDF7F6-5ABD-49CA-9233-AB2175A69CE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514571" y="5571722"/>
            <a:ext cx="3162857" cy="754916"/>
          </a:xfrm>
          <a:prstGeom prst="rect">
            <a:avLst/>
          </a:prstGeom>
        </p:spPr>
      </p:pic>
    </p:spTree>
    <p:extLst>
      <p:ext uri="{BB962C8B-B14F-4D97-AF65-F5344CB8AC3E}">
        <p14:creationId xmlns:p14="http://schemas.microsoft.com/office/powerpoint/2010/main" val="877794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ditable Ending OhioMHA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2A105F-6BAD-4045-A1C7-1BEBED712BC0}"/>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56ED9A7-80E3-4C7C-B3BC-9258970D37AA}"/>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
        <p:nvSpPr>
          <p:cNvPr id="13" name="Title 1">
            <a:extLst>
              <a:ext uri="{FF2B5EF4-FFF2-40B4-BE49-F238E27FC236}">
                <a16:creationId xmlns:a16="http://schemas.microsoft.com/office/drawing/2014/main" id="{716E6811-0D37-418F-B897-B989BCB5FEC4}"/>
              </a:ext>
            </a:extLst>
          </p:cNvPr>
          <p:cNvSpPr>
            <a:spLocks noGrp="1"/>
          </p:cNvSpPr>
          <p:nvPr>
            <p:ph type="title" hasCustomPrompt="1"/>
          </p:nvPr>
        </p:nvSpPr>
        <p:spPr>
          <a:xfrm>
            <a:off x="2297456" y="926819"/>
            <a:ext cx="7597088" cy="889427"/>
          </a:xfrm>
          <a:prstGeom prst="rect">
            <a:avLst/>
          </a:prstGeom>
        </p:spPr>
        <p:txBody>
          <a:bodyPr anchor="t">
            <a:noAutofit/>
          </a:bodyPr>
          <a:lstStyle>
            <a:lvl1pPr algn="ctr">
              <a:lnSpc>
                <a:spcPts val="6200"/>
              </a:lnSpc>
              <a:defRPr sz="6600">
                <a:solidFill>
                  <a:schemeClr val="tx2"/>
                </a:solidFill>
                <a:latin typeface="Source Sans Pro SemiBold" panose="020B0603030403020204" pitchFamily="34" charset="0"/>
              </a:defRPr>
            </a:lvl1pPr>
          </a:lstStyle>
          <a:p>
            <a:r>
              <a:rPr lang="en-US"/>
              <a:t>CLICK TO EDIT TITLE</a:t>
            </a:r>
          </a:p>
        </p:txBody>
      </p:sp>
      <p:pic>
        <p:nvPicPr>
          <p:cNvPr id="15" name="Picture 14" descr="Blue text on a black background&#10;&#10;Description automatically generated with medium confidence">
            <a:extLst>
              <a:ext uri="{FF2B5EF4-FFF2-40B4-BE49-F238E27FC236}">
                <a16:creationId xmlns:a16="http://schemas.microsoft.com/office/drawing/2014/main" id="{C358DEB5-3669-45FA-A846-AB467C84000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514571" y="5571722"/>
            <a:ext cx="3162857" cy="754916"/>
          </a:xfrm>
          <a:prstGeom prst="rect">
            <a:avLst/>
          </a:prstGeom>
        </p:spPr>
      </p:pic>
    </p:spTree>
    <p:extLst>
      <p:ext uri="{BB962C8B-B14F-4D97-AF65-F5344CB8AC3E}">
        <p14:creationId xmlns:p14="http://schemas.microsoft.com/office/powerpoint/2010/main" val="3890314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ditable Ending HEAR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2A105F-6BAD-4045-A1C7-1BEBED712BC0}"/>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56ED9A7-80E3-4C7C-B3BC-9258970D37AA}"/>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
        <p:nvSpPr>
          <p:cNvPr id="13" name="Title 1">
            <a:extLst>
              <a:ext uri="{FF2B5EF4-FFF2-40B4-BE49-F238E27FC236}">
                <a16:creationId xmlns:a16="http://schemas.microsoft.com/office/drawing/2014/main" id="{716E6811-0D37-418F-B897-B989BCB5FEC4}"/>
              </a:ext>
            </a:extLst>
          </p:cNvPr>
          <p:cNvSpPr>
            <a:spLocks noGrp="1"/>
          </p:cNvSpPr>
          <p:nvPr>
            <p:ph type="title" hasCustomPrompt="1"/>
          </p:nvPr>
        </p:nvSpPr>
        <p:spPr>
          <a:xfrm>
            <a:off x="2297456" y="926819"/>
            <a:ext cx="7597088" cy="889427"/>
          </a:xfrm>
          <a:prstGeom prst="rect">
            <a:avLst/>
          </a:prstGeom>
        </p:spPr>
        <p:txBody>
          <a:bodyPr anchor="t">
            <a:noAutofit/>
          </a:bodyPr>
          <a:lstStyle>
            <a:lvl1pPr algn="ctr">
              <a:lnSpc>
                <a:spcPts val="6200"/>
              </a:lnSpc>
              <a:defRPr sz="6600">
                <a:solidFill>
                  <a:schemeClr val="tx2"/>
                </a:solidFill>
                <a:latin typeface="Source Sans Pro SemiBold" panose="020B0603030403020204" pitchFamily="34" charset="0"/>
              </a:defRPr>
            </a:lvl1pPr>
          </a:lstStyle>
          <a:p>
            <a:r>
              <a:rPr lang="en-US"/>
              <a:t>CLICK TO EDIT TITLE</a:t>
            </a:r>
          </a:p>
        </p:txBody>
      </p:sp>
      <p:pic>
        <p:nvPicPr>
          <p:cNvPr id="6" name="Picture 5">
            <a:extLst>
              <a:ext uri="{FF2B5EF4-FFF2-40B4-BE49-F238E27FC236}">
                <a16:creationId xmlns:a16="http://schemas.microsoft.com/office/drawing/2014/main" id="{CB6157BD-2C5E-4D81-8C07-56FADBBF3A2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3090529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ening OhioMHA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OhioMHA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a:solidFill>
                  <a:srgbClr val="0E3F75"/>
                </a:solidFill>
                <a:latin typeface="Source Sans Pro" panose="020B0503030403020204" pitchFamily="34" charset="0"/>
              </a:rPr>
              <a:t>MHA.OHIO.GOV</a:t>
            </a:r>
          </a:p>
        </p:txBody>
      </p:sp>
    </p:spTree>
    <p:extLst>
      <p:ext uri="{BB962C8B-B14F-4D97-AF65-F5344CB8AC3E}">
        <p14:creationId xmlns:p14="http://schemas.microsoft.com/office/powerpoint/2010/main" val="1706685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206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65F94D2-8EE5-FD45-E374-C4B842133DAA}"/>
              </a:ext>
            </a:extLst>
          </p:cNvPr>
          <p:cNvSpPr txBox="1">
            <a:spLocks noChangeArrowheads="1"/>
          </p:cNvSpPr>
          <p:nvPr/>
        </p:nvSpPr>
        <p:spPr bwMode="auto">
          <a:xfrm>
            <a:off x="3879850" y="6103938"/>
            <a:ext cx="4432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r>
              <a:rPr lang="en-US" altLang="en-US" sz="2400">
                <a:solidFill>
                  <a:srgbClr val="002060"/>
                </a:solidFill>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40678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ening OhioMH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1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vernor DeWin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pic>
        <p:nvPicPr>
          <p:cNvPr id="5" name="Picture 4">
            <a:extLst>
              <a:ext uri="{FF2B5EF4-FFF2-40B4-BE49-F238E27FC236}">
                <a16:creationId xmlns:a16="http://schemas.microsoft.com/office/drawing/2014/main" id="{FFC0F1AE-A755-4FC6-A94E-11653129AAC9}"/>
              </a:ext>
            </a:extLst>
          </p:cNvPr>
          <p:cNvPicPr>
            <a:picLocks noChangeAspect="1"/>
          </p:cNvPicPr>
          <p:nvPr userDrawn="1"/>
        </p:nvPicPr>
        <p:blipFill rotWithShape="1">
          <a:blip r:embed="rId2"/>
          <a:srcRect l="6243" r="7184"/>
          <a:stretch/>
        </p:blipFill>
        <p:spPr>
          <a:xfrm>
            <a:off x="7457137" y="12"/>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Content Placeholder 2">
            <a:extLst>
              <a:ext uri="{FF2B5EF4-FFF2-40B4-BE49-F238E27FC236}">
                <a16:creationId xmlns:a16="http://schemas.microsoft.com/office/drawing/2014/main" id="{305087D0-8398-45A9-94E8-A5B1C575D68F}"/>
              </a:ext>
            </a:extLst>
          </p:cNvPr>
          <p:cNvSpPr>
            <a:spLocks noGrp="1"/>
          </p:cNvSpPr>
          <p:nvPr>
            <p:ph idx="1" hasCustomPrompt="1"/>
          </p:nvPr>
        </p:nvSpPr>
        <p:spPr>
          <a:xfrm>
            <a:off x="381000" y="1736612"/>
            <a:ext cx="6918016"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8" name="Title 1">
            <a:extLst>
              <a:ext uri="{FF2B5EF4-FFF2-40B4-BE49-F238E27FC236}">
                <a16:creationId xmlns:a16="http://schemas.microsoft.com/office/drawing/2014/main" id="{CC190D95-1877-4B05-BFCA-A67D15005F31}"/>
              </a:ext>
            </a:extLst>
          </p:cNvPr>
          <p:cNvSpPr>
            <a:spLocks noGrp="1"/>
          </p:cNvSpPr>
          <p:nvPr>
            <p:ph type="title" hasCustomPrompt="1"/>
          </p:nvPr>
        </p:nvSpPr>
        <p:spPr>
          <a:xfrm>
            <a:off x="381000" y="553999"/>
            <a:ext cx="6918016"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TITLE</a:t>
            </a:r>
          </a:p>
        </p:txBody>
      </p:sp>
    </p:spTree>
    <p:extLst>
      <p:ext uri="{BB962C8B-B14F-4D97-AF65-F5344CB8AC3E}">
        <p14:creationId xmlns:p14="http://schemas.microsoft.com/office/powerpoint/2010/main" val="340065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OhioMHAS">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5D647E1-FC93-FFC9-8BF4-2FD7677F9BAC}"/>
              </a:ext>
            </a:extLst>
          </p:cNvPr>
          <p:cNvSpPr txBox="1">
            <a:spLocks noChangeArrowheads="1"/>
          </p:cNvSpPr>
          <p:nvPr/>
        </p:nvSpPr>
        <p:spPr bwMode="auto">
          <a:xfrm>
            <a:off x="4064000" y="6289675"/>
            <a:ext cx="391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r>
              <a:rPr lang="en-US" altLang="en-US">
                <a:solidFill>
                  <a:srgbClr val="0E3F75"/>
                </a:solidFill>
              </a:rPr>
              <a:t>MHA.OHIO.GOV</a:t>
            </a:r>
          </a:p>
        </p:txBody>
      </p:sp>
    </p:spTree>
    <p:extLst>
      <p:ext uri="{BB962C8B-B14F-4D97-AF65-F5344CB8AC3E}">
        <p14:creationId xmlns:p14="http://schemas.microsoft.com/office/powerpoint/2010/main" val="287944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hioMHAS Priorit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981324"/>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err="1"/>
              <a:t>Ohiomhas</a:t>
            </a:r>
            <a:r>
              <a:rPr lang="en-US"/>
              <a:t> priorities</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graphicFrame>
        <p:nvGraphicFramePr>
          <p:cNvPr id="4" name="Content Placeholder 2">
            <a:extLst>
              <a:ext uri="{FF2B5EF4-FFF2-40B4-BE49-F238E27FC236}">
                <a16:creationId xmlns:a16="http://schemas.microsoft.com/office/drawing/2014/main" id="{2B47E5FB-F4EC-4184-BB1E-13B6555EFDF1}"/>
              </a:ext>
            </a:extLst>
          </p:cNvPr>
          <p:cNvGraphicFramePr>
            <a:graphicFrameLocks/>
          </p:cNvGraphicFramePr>
          <p:nvPr userDrawn="1">
            <p:extLst>
              <p:ext uri="{D42A27DB-BD31-4B8C-83A1-F6EECF244321}">
                <p14:modId xmlns:p14="http://schemas.microsoft.com/office/powerpoint/2010/main" val="3843930136"/>
              </p:ext>
            </p:extLst>
          </p:nvPr>
        </p:nvGraphicFramePr>
        <p:xfrm>
          <a:off x="1148942" y="2096522"/>
          <a:ext cx="9894116" cy="4061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757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63399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9.jpeg"/><Relationship Id="rId4" Type="http://schemas.openxmlformats.org/officeDocument/2006/relationships/slideLayout" Target="../slideLayouts/slideLayout2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9.jpeg"/><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1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9.jpeg"/><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a:extLst>
              <a:ext uri="{FF2B5EF4-FFF2-40B4-BE49-F238E27FC236}">
                <a16:creationId xmlns:a16="http://schemas.microsoft.com/office/drawing/2014/main" id="{5079F368-1518-0DA1-C2A3-B61875C71656}"/>
              </a:ext>
            </a:extLst>
          </p:cNvPr>
          <p:cNvPicPr>
            <a:picLocks noChangeAspect="1"/>
          </p:cNvPicPr>
          <p:nvPr userDrawn="1"/>
        </p:nvPicPr>
        <p:blipFill>
          <a:blip r:embed="rId26" cstate="screen">
            <a:extLst>
              <a:ext uri="{28A0092B-C50C-407E-A947-70E740481C1C}">
                <a14:useLocalDpi xmlns:a14="http://schemas.microsoft.com/office/drawing/2010/main" val="0"/>
              </a:ext>
            </a:extLst>
          </a:blip>
          <a:srcRect/>
          <a:stretch/>
        </p:blipFill>
        <p:spPr>
          <a:xfrm>
            <a:off x="380999" y="6321934"/>
            <a:ext cx="1818137" cy="433955"/>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800" r:id="rId4"/>
    <p:sldLayoutId id="2147483792" r:id="rId5"/>
    <p:sldLayoutId id="2147483774" r:id="rId6"/>
    <p:sldLayoutId id="2147483770" r:id="rId7"/>
    <p:sldLayoutId id="2147483799" r:id="rId8"/>
    <p:sldLayoutId id="2147483769" r:id="rId9"/>
    <p:sldLayoutId id="2147483771" r:id="rId10"/>
    <p:sldLayoutId id="2147483772" r:id="rId11"/>
    <p:sldLayoutId id="2147483796" r:id="rId12"/>
    <p:sldLayoutId id="2147483773" r:id="rId13"/>
    <p:sldLayoutId id="2147483775" r:id="rId14"/>
    <p:sldLayoutId id="2147483776" r:id="rId15"/>
    <p:sldLayoutId id="2147483783" r:id="rId16"/>
    <p:sldLayoutId id="2147483788" r:id="rId17"/>
    <p:sldLayoutId id="2147483778" r:id="rId18"/>
    <p:sldLayoutId id="2147483787" r:id="rId19"/>
    <p:sldLayoutId id="2147483780" r:id="rId20"/>
    <p:sldLayoutId id="2147483779" r:id="rId21"/>
    <p:sldLayoutId id="2147483777" r:id="rId22"/>
    <p:sldLayoutId id="2147483804" r:id="rId23"/>
    <p:sldLayoutId id="2147483805" r:id="rId24"/>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327592"/>
      </p:ext>
    </p:extLst>
  </p:cSld>
  <p:clrMap bg1="lt1" tx1="dk1" bg2="lt2" tx2="dk2" accent1="accent1" accent2="accent2" accent3="accent3" accent4="accent4" accent5="accent5" accent6="accent6" hlink="hlink" folHlink="folHlink"/>
  <p:sldLayoutIdLst>
    <p:sldLayoutId id="2147483820" r:id="rId1"/>
    <p:sldLayoutId id="2147483814" r:id="rId2"/>
    <p:sldLayoutId id="2147483818" r:id="rId3"/>
    <p:sldLayoutId id="2147483815" r:id="rId4"/>
    <p:sldLayoutId id="2147483816" r:id="rId5"/>
    <p:sldLayoutId id="2147483813" r:id="rId6"/>
    <p:sldLayoutId id="2147483812" r:id="rId7"/>
    <p:sldLayoutId id="214748381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25D60B4B-18D3-266B-FD9B-3F4F8CE4AD56}"/>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3638008" y="990325"/>
            <a:ext cx="4915983" cy="4877350"/>
          </a:xfrm>
          <a:prstGeom prst="rect">
            <a:avLst/>
          </a:prstGeom>
        </p:spPr>
      </p:pic>
      <p:sp>
        <p:nvSpPr>
          <p:cNvPr id="2" name="TextBox 1">
            <a:extLst>
              <a:ext uri="{FF2B5EF4-FFF2-40B4-BE49-F238E27FC236}">
                <a16:creationId xmlns:a16="http://schemas.microsoft.com/office/drawing/2014/main" id="{82C33355-A69B-7E80-34E9-70488869682C}"/>
              </a:ext>
            </a:extLst>
          </p:cNvPr>
          <p:cNvSpPr txBox="1"/>
          <p:nvPr userDrawn="1"/>
        </p:nvSpPr>
        <p:spPr>
          <a:xfrm>
            <a:off x="8553991" y="343994"/>
            <a:ext cx="2969110" cy="646331"/>
          </a:xfrm>
          <a:prstGeom prst="rect">
            <a:avLst/>
          </a:prstGeom>
          <a:noFill/>
        </p:spPr>
        <p:txBody>
          <a:bodyPr wrap="square" rtlCol="0">
            <a:spAutoFit/>
          </a:bodyPr>
          <a:lstStyle/>
          <a:p>
            <a:r>
              <a:rPr lang="en-US" sz="1800" b="1">
                <a:solidFill>
                  <a:srgbClr val="0E3F75"/>
                </a:solidFill>
              </a:rPr>
              <a:t>Mike DeWine</a:t>
            </a:r>
            <a:r>
              <a:rPr lang="en-US" sz="1800">
                <a:solidFill>
                  <a:srgbClr val="0E3F75"/>
                </a:solidFill>
              </a:rPr>
              <a:t>, </a:t>
            </a:r>
            <a:r>
              <a:rPr lang="en-US" sz="1800" i="1">
                <a:solidFill>
                  <a:srgbClr val="0E3F75"/>
                </a:solidFill>
              </a:rPr>
              <a:t>Governor</a:t>
            </a:r>
          </a:p>
          <a:p>
            <a:r>
              <a:rPr lang="en-US" sz="1800" b="1">
                <a:solidFill>
                  <a:srgbClr val="0E3F75"/>
                </a:solidFill>
              </a:rPr>
              <a:t>LeeAnne Cornyn</a:t>
            </a:r>
            <a:r>
              <a:rPr lang="en-US" sz="1800">
                <a:solidFill>
                  <a:srgbClr val="0E3F75"/>
                </a:solidFill>
              </a:rPr>
              <a:t>, </a:t>
            </a:r>
            <a:r>
              <a:rPr lang="en-US" sz="1800" i="1">
                <a:solidFill>
                  <a:srgbClr val="0E3F75"/>
                </a:solidFill>
              </a:rPr>
              <a:t>Director</a:t>
            </a:r>
          </a:p>
        </p:txBody>
      </p:sp>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56" r:id="rId2"/>
    <p:sldLayoutId id="2147483738" r:id="rId3"/>
    <p:sldLayoutId id="21474837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2050" name="Picture 2" descr="Text&#10;&#10;Description automatically generated with low confidence">
            <a:extLst>
              <a:ext uri="{FF2B5EF4-FFF2-40B4-BE49-F238E27FC236}">
                <a16:creationId xmlns:a16="http://schemas.microsoft.com/office/drawing/2014/main" id="{7943A165-EAF8-E39A-86A3-65392359704E}"/>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638550" y="990600"/>
            <a:ext cx="49149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a:extLst>
              <a:ext uri="{FF2B5EF4-FFF2-40B4-BE49-F238E27FC236}">
                <a16:creationId xmlns:a16="http://schemas.microsoft.com/office/drawing/2014/main" id="{FD3E381E-3BBB-55BD-6D3F-D0466F7D8590}"/>
              </a:ext>
            </a:extLst>
          </p:cNvPr>
          <p:cNvSpPr txBox="1">
            <a:spLocks noChangeArrowheads="1"/>
          </p:cNvSpPr>
          <p:nvPr/>
        </p:nvSpPr>
        <p:spPr bwMode="auto">
          <a:xfrm>
            <a:off x="8553450" y="344488"/>
            <a:ext cx="2970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r>
              <a:rPr lang="en-US" altLang="en-US" b="1">
                <a:solidFill>
                  <a:srgbClr val="0E3F75"/>
                </a:solidFill>
              </a:rPr>
              <a:t>Mike DeWine</a:t>
            </a:r>
            <a:r>
              <a:rPr lang="en-US" altLang="en-US">
                <a:solidFill>
                  <a:srgbClr val="0E3F75"/>
                </a:solidFill>
              </a:rPr>
              <a:t>, </a:t>
            </a:r>
            <a:r>
              <a:rPr lang="en-US" altLang="en-US" i="1">
                <a:solidFill>
                  <a:srgbClr val="0E3F75"/>
                </a:solidFill>
              </a:rPr>
              <a:t>Governor</a:t>
            </a:r>
          </a:p>
          <a:p>
            <a:pPr eaLnBrk="1" hangingPunct="1"/>
            <a:r>
              <a:rPr lang="en-US" altLang="en-US" b="1">
                <a:solidFill>
                  <a:srgbClr val="0E3F75"/>
                </a:solidFill>
              </a:rPr>
              <a:t>LeeAnne Cornyn</a:t>
            </a:r>
            <a:r>
              <a:rPr lang="en-US" altLang="en-US">
                <a:solidFill>
                  <a:srgbClr val="0E3F75"/>
                </a:solidFill>
              </a:rPr>
              <a:t>, </a:t>
            </a:r>
            <a:r>
              <a:rPr lang="en-US" altLang="en-US" i="1">
                <a:solidFill>
                  <a:srgbClr val="0E3F75"/>
                </a:solidFill>
              </a:rPr>
              <a:t>Director</a:t>
            </a:r>
          </a:p>
        </p:txBody>
      </p:sp>
    </p:spTree>
    <p:extLst>
      <p:ext uri="{BB962C8B-B14F-4D97-AF65-F5344CB8AC3E}">
        <p14:creationId xmlns:p14="http://schemas.microsoft.com/office/powerpoint/2010/main" val="58762902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Source Sans Pro SemiBold" panose="020B0603030403020204" pitchFamily="34" charset="0"/>
        </a:defRPr>
      </a:lvl2pPr>
      <a:lvl3pPr algn="l" rtl="0" fontAlgn="base">
        <a:lnSpc>
          <a:spcPct val="90000"/>
        </a:lnSpc>
        <a:spcBef>
          <a:spcPct val="0"/>
        </a:spcBef>
        <a:spcAft>
          <a:spcPct val="0"/>
        </a:spcAft>
        <a:defRPr sz="4400">
          <a:solidFill>
            <a:schemeClr val="tx1"/>
          </a:solidFill>
          <a:latin typeface="Source Sans Pro SemiBold" panose="020B0603030403020204" pitchFamily="34" charset="0"/>
        </a:defRPr>
      </a:lvl3pPr>
      <a:lvl4pPr algn="l" rtl="0" fontAlgn="base">
        <a:lnSpc>
          <a:spcPct val="90000"/>
        </a:lnSpc>
        <a:spcBef>
          <a:spcPct val="0"/>
        </a:spcBef>
        <a:spcAft>
          <a:spcPct val="0"/>
        </a:spcAft>
        <a:defRPr sz="4400">
          <a:solidFill>
            <a:schemeClr val="tx1"/>
          </a:solidFill>
          <a:latin typeface="Source Sans Pro SemiBold" panose="020B0603030403020204" pitchFamily="34" charset="0"/>
        </a:defRPr>
      </a:lvl4pPr>
      <a:lvl5pPr algn="l" rtl="0" fontAlgn="base">
        <a:lnSpc>
          <a:spcPct val="90000"/>
        </a:lnSpc>
        <a:spcBef>
          <a:spcPct val="0"/>
        </a:spcBef>
        <a:spcAft>
          <a:spcPct val="0"/>
        </a:spcAft>
        <a:defRPr sz="4400">
          <a:solidFill>
            <a:schemeClr val="tx1"/>
          </a:solidFill>
          <a:latin typeface="Source Sans Pro SemiBold" panose="020B0603030403020204" pitchFamily="34" charset="0"/>
        </a:defRPr>
      </a:lvl5pPr>
      <a:lvl6pPr marL="457200" algn="l" rtl="0" fontAlgn="base">
        <a:lnSpc>
          <a:spcPct val="90000"/>
        </a:lnSpc>
        <a:spcBef>
          <a:spcPct val="0"/>
        </a:spcBef>
        <a:spcAft>
          <a:spcPct val="0"/>
        </a:spcAft>
        <a:defRPr sz="4400">
          <a:solidFill>
            <a:schemeClr val="tx1"/>
          </a:solidFill>
          <a:latin typeface="Source Sans Pro SemiBold" panose="020B0603030403020204" pitchFamily="34" charset="0"/>
        </a:defRPr>
      </a:lvl6pPr>
      <a:lvl7pPr marL="914400" algn="l" rtl="0" fontAlgn="base">
        <a:lnSpc>
          <a:spcPct val="90000"/>
        </a:lnSpc>
        <a:spcBef>
          <a:spcPct val="0"/>
        </a:spcBef>
        <a:spcAft>
          <a:spcPct val="0"/>
        </a:spcAft>
        <a:defRPr sz="4400">
          <a:solidFill>
            <a:schemeClr val="tx1"/>
          </a:solidFill>
          <a:latin typeface="Source Sans Pro SemiBold" panose="020B0603030403020204" pitchFamily="34" charset="0"/>
        </a:defRPr>
      </a:lvl7pPr>
      <a:lvl8pPr marL="1371600" algn="l" rtl="0" fontAlgn="base">
        <a:lnSpc>
          <a:spcPct val="90000"/>
        </a:lnSpc>
        <a:spcBef>
          <a:spcPct val="0"/>
        </a:spcBef>
        <a:spcAft>
          <a:spcPct val="0"/>
        </a:spcAft>
        <a:defRPr sz="4400">
          <a:solidFill>
            <a:schemeClr val="tx1"/>
          </a:solidFill>
          <a:latin typeface="Source Sans Pro SemiBold" panose="020B0603030403020204" pitchFamily="34" charset="0"/>
        </a:defRPr>
      </a:lvl8pPr>
      <a:lvl9pPr marL="1828800" algn="l" rtl="0" fontAlgn="base">
        <a:lnSpc>
          <a:spcPct val="90000"/>
        </a:lnSpc>
        <a:spcBef>
          <a:spcPct val="0"/>
        </a:spcBef>
        <a:spcAft>
          <a:spcPct val="0"/>
        </a:spcAft>
        <a:defRPr sz="4400">
          <a:solidFill>
            <a:schemeClr val="tx1"/>
          </a:solidFill>
          <a:latin typeface="Source Sans Pro SemiBold" panose="020B0603030403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hyperlink" Target="mailto:Dheyaa.Sadeq@mha.ohio.gov" TargetMode="External"/><Relationship Id="rId3" Type="http://schemas.openxmlformats.org/officeDocument/2006/relationships/hyperlink" Target="mailto:Curtis.Smith@mha.ohio.gov" TargetMode="External"/><Relationship Id="rId7" Type="http://schemas.openxmlformats.org/officeDocument/2006/relationships/hyperlink" Target="mailto:Desiree.Bell@mha.ohio.gov"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mailto:Christopher.Mazzola@mha.ohio.gov" TargetMode="External"/><Relationship Id="rId5" Type="http://schemas.openxmlformats.org/officeDocument/2006/relationships/hyperlink" Target="mailto:Kelli.Glover@mha.ohio.gov" TargetMode="External"/><Relationship Id="rId4" Type="http://schemas.openxmlformats.org/officeDocument/2006/relationships/hyperlink" Target="mailto:Art.Wills@mha.ohio.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gcc02.safelinks.protection.outlook.com/?url=https%3A%2F%2Fmha.ohio.gov%2Fknow-our-programs-and-services%2Fcapital-planning&amp;data=05%7C02%7Carthur.wills%40mha.ohio.gov%7C2e829b325a1a458e3e2508dc3701c0b0%7C50f8fcc494d84f0784eb36ed57c7c8a2%7C0%7C0%7C638445727881468726%7CUnknown%7CTWFpbGZsb3d8eyJWIjoiMC4wLjAwMDAiLCJQIjoiV2luMzIiLCJBTiI6Ik1haWwiLCJXVCI6Mn0%3D%7C0%7C%7C%7C&amp;sdata=O8WYF9vYFlqoHbaM31EOBdHPXJdIt3xX1Z21cVaNkBU%3D&amp;reserved=0" TargetMode="Externa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sc.fema.gov/portal/ho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0C57D-E3C9-404D-9EF7-E238D0E9AABE}"/>
              </a:ext>
            </a:extLst>
          </p:cNvPr>
          <p:cNvSpPr>
            <a:spLocks noGrp="1"/>
          </p:cNvSpPr>
          <p:nvPr>
            <p:ph type="body" sz="quarter" idx="10"/>
          </p:nvPr>
        </p:nvSpPr>
        <p:spPr>
          <a:xfrm>
            <a:off x="663388" y="1846134"/>
            <a:ext cx="11244500" cy="3743705"/>
          </a:xfrm>
        </p:spPr>
        <p:txBody>
          <a:bodyPr vert="horz" lIns="91440" tIns="45720" rIns="91440" bIns="45720" rtlCol="0" anchor="t">
            <a:noAutofit/>
          </a:bodyPr>
          <a:lstStyle/>
          <a:p>
            <a:pPr algn="l"/>
            <a:r>
              <a:rPr lang="en-US" sz="1800" b="1">
                <a:latin typeface="Source Sans Pro"/>
                <a:ea typeface="Open Sans"/>
                <a:cs typeface="Open Sans"/>
              </a:rPr>
              <a:t>An architect  role on the pre-construction team:</a:t>
            </a:r>
          </a:p>
          <a:p>
            <a:pPr marL="834390" lvl="1" indent="-285750">
              <a:buFont typeface="Arial" panose="020B0604020202020204" pitchFamily="34" charset="0"/>
              <a:buChar char="•"/>
            </a:pPr>
            <a:r>
              <a:rPr lang="en-US" sz="1800" b="1">
                <a:ea typeface="Open Sans"/>
                <a:cs typeface="Open Sans"/>
              </a:rPr>
              <a:t>Advise and help you realize your vision/concept for the project  </a:t>
            </a:r>
          </a:p>
          <a:p>
            <a:pPr marL="834390" lvl="1" indent="-285750">
              <a:buFont typeface="Arial" panose="020B0604020202020204" pitchFamily="34" charset="0"/>
              <a:buChar char="•"/>
            </a:pPr>
            <a:r>
              <a:rPr lang="en-US" sz="1800" b="1">
                <a:ea typeface="Open Sans"/>
                <a:cs typeface="Open Sans"/>
              </a:rPr>
              <a:t>Project Cost Estimates (initial and updated)</a:t>
            </a:r>
          </a:p>
          <a:p>
            <a:pPr marL="834390" lvl="1" indent="-285750">
              <a:buFont typeface="Arial" panose="020B0604020202020204" pitchFamily="34" charset="0"/>
              <a:buChar char="•"/>
            </a:pPr>
            <a:r>
              <a:rPr lang="en-US" sz="1800" b="1">
                <a:ea typeface="Open Sans"/>
                <a:cs typeface="Open Sans"/>
              </a:rPr>
              <a:t>Keep design process on track, within budget</a:t>
            </a:r>
          </a:p>
          <a:p>
            <a:pPr marL="834390" lvl="1" indent="-285750">
              <a:buFont typeface="Arial" panose="020B0604020202020204" pitchFamily="34" charset="0"/>
              <a:buChar char="•"/>
            </a:pPr>
            <a:r>
              <a:rPr lang="en-US" sz="1800" b="1">
                <a:ea typeface="Open Sans"/>
                <a:cs typeface="Open Sans"/>
              </a:rPr>
              <a:t>Provide thorough and concise construction documents</a:t>
            </a:r>
          </a:p>
          <a:p>
            <a:pPr marL="834390" lvl="1" indent="-285750">
              <a:buFont typeface="Arial" panose="020B0604020202020204" pitchFamily="34" charset="0"/>
              <a:buChar char="•"/>
            </a:pPr>
            <a:r>
              <a:rPr lang="en-US" sz="1800" b="1">
                <a:ea typeface="Open Sans"/>
                <a:cs typeface="Open Sans"/>
              </a:rPr>
              <a:t>A competent architect can help your project run smoothly and avoid costly redesigns or questions from the construction contractor.</a:t>
            </a:r>
            <a:endParaRPr lang="en-US" sz="1800" b="1"/>
          </a:p>
          <a:p>
            <a:pPr marL="285750" indent="-285750" algn="l">
              <a:buChar char="•"/>
            </a:pPr>
            <a:r>
              <a:rPr lang="en-US" sz="1800" b="1">
                <a:latin typeface="Source Sans Pro"/>
                <a:ea typeface="Source Sans Pro"/>
                <a:cs typeface="Open Sans"/>
              </a:rPr>
              <a:t>A minimum of three (3) architectural firms should be </a:t>
            </a:r>
            <a:r>
              <a:rPr lang="en-US" sz="1600" b="1">
                <a:latin typeface="Source Sans Pro"/>
                <a:ea typeface="Source Sans Pro"/>
                <a:cs typeface="Open Sans"/>
              </a:rPr>
              <a:t> interviewed</a:t>
            </a:r>
            <a:r>
              <a:rPr lang="en-US" sz="1800" b="1">
                <a:latin typeface="Source Sans Pro"/>
                <a:ea typeface="Source Sans Pro"/>
                <a:cs typeface="Open Sans"/>
              </a:rPr>
              <a:t> if you intend to seek </a:t>
            </a:r>
            <a:r>
              <a:rPr lang="en-US" sz="1800" b="1" err="1">
                <a:latin typeface="Source Sans Pro"/>
                <a:ea typeface="Source Sans Pro"/>
                <a:cs typeface="Open Sans"/>
              </a:rPr>
              <a:t>OhioMHAS</a:t>
            </a:r>
            <a:r>
              <a:rPr lang="en-US" sz="1800" b="1">
                <a:latin typeface="Source Sans Pro"/>
                <a:ea typeface="Source Sans Pro"/>
                <a:cs typeface="Open Sans"/>
              </a:rPr>
              <a:t> reimbursement for architectural expenses.</a:t>
            </a:r>
            <a:endParaRPr lang="en-US" sz="1800">
              <a:solidFill>
                <a:srgbClr val="000000"/>
              </a:solidFill>
              <a:latin typeface="Source Sans Pro"/>
              <a:ea typeface="Source Sans Pro"/>
              <a:cs typeface="Open Sans"/>
            </a:endParaRPr>
          </a:p>
          <a:p>
            <a:pPr marL="285750" indent="-285750" algn="l">
              <a:buChar char="•"/>
            </a:pPr>
            <a:r>
              <a:rPr lang="en-US" sz="1800" b="1">
                <a:latin typeface="Source Sans Pro"/>
                <a:ea typeface="Source Sans Pro"/>
                <a:cs typeface="Open Sans"/>
              </a:rPr>
              <a:t>Provide each firm with the same interview format and questions.</a:t>
            </a:r>
            <a:r>
              <a:rPr lang="en-US" sz="1800">
                <a:latin typeface="Source Sans Pro"/>
                <a:ea typeface="Source Sans Pro"/>
                <a:cs typeface="Open Sans"/>
              </a:rPr>
              <a:t> </a:t>
            </a:r>
            <a:endParaRPr lang="en-US" sz="1800">
              <a:solidFill>
                <a:srgbClr val="000000"/>
              </a:solidFill>
              <a:latin typeface="Source Sans Pro"/>
              <a:ea typeface="Source Sans Pro"/>
              <a:cs typeface="Open Sans"/>
            </a:endParaRPr>
          </a:p>
          <a:p>
            <a:pPr algn="l"/>
            <a:endParaRPr lang="en-US" sz="1400" b="1">
              <a:highlight>
                <a:srgbClr val="FFFF00"/>
              </a:highlight>
              <a:latin typeface="Source Sans Pro"/>
              <a:ea typeface="Open Sans"/>
              <a:cs typeface="Open Sans"/>
            </a:endParaRPr>
          </a:p>
        </p:txBody>
      </p:sp>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1436683" y="548143"/>
            <a:ext cx="11385176" cy="889427"/>
          </a:xfrm>
        </p:spPr>
        <p:txBody>
          <a:bodyPr/>
          <a:lstStyle/>
          <a:p>
            <a:r>
              <a:rPr lang="en-US" sz="4000"/>
              <a:t>1. PROJECT PRE-CONSTRUCTION:</a:t>
            </a:r>
          </a:p>
        </p:txBody>
      </p:sp>
      <p:sp>
        <p:nvSpPr>
          <p:cNvPr id="4" name="TextBox 3">
            <a:extLst>
              <a:ext uri="{FF2B5EF4-FFF2-40B4-BE49-F238E27FC236}">
                <a16:creationId xmlns:a16="http://schemas.microsoft.com/office/drawing/2014/main" id="{A91481E4-ACDB-8D4A-B957-ABDAB7B3E418}"/>
              </a:ext>
            </a:extLst>
          </p:cNvPr>
          <p:cNvSpPr txBox="1"/>
          <p:nvPr/>
        </p:nvSpPr>
        <p:spPr>
          <a:xfrm>
            <a:off x="850345" y="1261724"/>
            <a:ext cx="6814686" cy="461665"/>
          </a:xfrm>
          <a:prstGeom prst="rect">
            <a:avLst/>
          </a:prstGeom>
          <a:noFill/>
        </p:spPr>
        <p:txBody>
          <a:bodyPr wrap="none" rtlCol="0">
            <a:spAutoFit/>
          </a:bodyPr>
          <a:lstStyle/>
          <a:p>
            <a:r>
              <a:rPr lang="en-US" sz="2400"/>
              <a:t>b) Development Team Identification and Evaluation</a:t>
            </a:r>
          </a:p>
        </p:txBody>
      </p:sp>
      <p:sp>
        <p:nvSpPr>
          <p:cNvPr id="5" name="TextBox 4">
            <a:extLst>
              <a:ext uri="{FF2B5EF4-FFF2-40B4-BE49-F238E27FC236}">
                <a16:creationId xmlns:a16="http://schemas.microsoft.com/office/drawing/2014/main" id="{F1D30C3B-A4A1-E816-EB19-D0160139176F}"/>
              </a:ext>
            </a:extLst>
          </p:cNvPr>
          <p:cNvSpPr txBox="1"/>
          <p:nvPr/>
        </p:nvSpPr>
        <p:spPr>
          <a:xfrm>
            <a:off x="1" y="6518031"/>
            <a:ext cx="119106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*Ensure that your architect is familiar with Section 3 and Appendix K of the </a:t>
            </a:r>
            <a:r>
              <a:rPr lang="en-US" sz="1600" b="1" err="1"/>
              <a:t>OhioMHAS</a:t>
            </a:r>
            <a:r>
              <a:rPr lang="en-US" sz="1600" b="1"/>
              <a:t> project guidelines. </a:t>
            </a:r>
            <a:endParaRPr lang="en-US" sz="1600">
              <a:ea typeface="Source Sans Pro"/>
            </a:endParaRPr>
          </a:p>
        </p:txBody>
      </p:sp>
    </p:spTree>
    <p:extLst>
      <p:ext uri="{BB962C8B-B14F-4D97-AF65-F5344CB8AC3E}">
        <p14:creationId xmlns:p14="http://schemas.microsoft.com/office/powerpoint/2010/main" val="317895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0C57D-E3C9-404D-9EF7-E238D0E9AABE}"/>
              </a:ext>
            </a:extLst>
          </p:cNvPr>
          <p:cNvSpPr>
            <a:spLocks noGrp="1"/>
          </p:cNvSpPr>
          <p:nvPr>
            <p:ph type="body" sz="quarter" idx="10"/>
          </p:nvPr>
        </p:nvSpPr>
        <p:spPr>
          <a:xfrm>
            <a:off x="405481" y="2854318"/>
            <a:ext cx="10271484" cy="1727337"/>
          </a:xfrm>
        </p:spPr>
        <p:txBody>
          <a:bodyPr vert="horz" lIns="91440" tIns="45720" rIns="91440" bIns="45720" rtlCol="0" anchor="t">
            <a:noAutofit/>
          </a:bodyPr>
          <a:lstStyle/>
          <a:p>
            <a:pPr algn="l"/>
            <a:r>
              <a:rPr lang="en-US" sz="1800" b="1">
                <a:latin typeface="Source Sans Pro"/>
                <a:ea typeface="Open Sans"/>
                <a:cs typeface="Open Sans"/>
              </a:rPr>
              <a:t>Project Delivery may be accomplished by any of the following methods:</a:t>
            </a:r>
          </a:p>
          <a:p>
            <a:pPr marL="834390" lvl="1" indent="-285750">
              <a:buFont typeface="Arial" panose="020B0604020202020204" pitchFamily="34" charset="0"/>
              <a:buChar char="•"/>
            </a:pPr>
            <a:r>
              <a:rPr lang="en-US" sz="1800" b="1">
                <a:ea typeface="Open Sans"/>
                <a:cs typeface="Open Sans"/>
              </a:rPr>
              <a:t>Design-bid-build (D-B-B) (ORC 153)</a:t>
            </a:r>
          </a:p>
          <a:p>
            <a:pPr marL="834390" lvl="1" indent="-285750">
              <a:buFont typeface="Arial" panose="020B0604020202020204" pitchFamily="34" charset="0"/>
              <a:buChar char="•"/>
            </a:pPr>
            <a:r>
              <a:rPr lang="en-US" sz="1800" b="1">
                <a:ea typeface="Open Sans"/>
                <a:cs typeface="Open Sans"/>
              </a:rPr>
              <a:t>Construction management (CM) (RFQ)</a:t>
            </a:r>
          </a:p>
          <a:p>
            <a:pPr marL="834390" lvl="1" indent="-285750">
              <a:buFont typeface="Arial" panose="020B0604020202020204" pitchFamily="34" charset="0"/>
              <a:buChar char="•"/>
            </a:pPr>
            <a:r>
              <a:rPr lang="en-US" sz="1800" b="1">
                <a:ea typeface="Open Sans"/>
                <a:cs typeface="Open Sans"/>
              </a:rPr>
              <a:t>Design-build (D-B)</a:t>
            </a:r>
          </a:p>
        </p:txBody>
      </p:sp>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510989" y="585168"/>
            <a:ext cx="11385176" cy="889427"/>
          </a:xfrm>
        </p:spPr>
        <p:txBody>
          <a:bodyPr/>
          <a:lstStyle/>
          <a:p>
            <a:pPr algn="l"/>
            <a:r>
              <a:rPr lang="en-US" sz="4000"/>
              <a:t>1. PROJECT PRE-CONSTRUCTION:</a:t>
            </a:r>
          </a:p>
        </p:txBody>
      </p:sp>
      <p:sp>
        <p:nvSpPr>
          <p:cNvPr id="4" name="TextBox 3">
            <a:extLst>
              <a:ext uri="{FF2B5EF4-FFF2-40B4-BE49-F238E27FC236}">
                <a16:creationId xmlns:a16="http://schemas.microsoft.com/office/drawing/2014/main" id="{A91481E4-ACDB-8D4A-B957-ABDAB7B3E418}"/>
              </a:ext>
            </a:extLst>
          </p:cNvPr>
          <p:cNvSpPr txBox="1"/>
          <p:nvPr/>
        </p:nvSpPr>
        <p:spPr>
          <a:xfrm>
            <a:off x="878293" y="1244487"/>
            <a:ext cx="3680816" cy="461665"/>
          </a:xfrm>
          <a:prstGeom prst="rect">
            <a:avLst/>
          </a:prstGeom>
          <a:noFill/>
        </p:spPr>
        <p:txBody>
          <a:bodyPr wrap="none" rtlCol="0">
            <a:spAutoFit/>
          </a:bodyPr>
          <a:lstStyle/>
          <a:p>
            <a:r>
              <a:rPr lang="en-US" sz="2400"/>
              <a:t>c) Project Delivery Methods</a:t>
            </a:r>
          </a:p>
        </p:txBody>
      </p:sp>
      <p:sp>
        <p:nvSpPr>
          <p:cNvPr id="5" name="TextBox 4">
            <a:extLst>
              <a:ext uri="{FF2B5EF4-FFF2-40B4-BE49-F238E27FC236}">
                <a16:creationId xmlns:a16="http://schemas.microsoft.com/office/drawing/2014/main" id="{60F5334A-174A-6F4D-7F46-6319A7DA5736}"/>
              </a:ext>
            </a:extLst>
          </p:cNvPr>
          <p:cNvSpPr txBox="1"/>
          <p:nvPr/>
        </p:nvSpPr>
        <p:spPr>
          <a:xfrm>
            <a:off x="410308" y="6154615"/>
            <a:ext cx="10773507" cy="592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A2F36"/>
                </a:solidFill>
                <a:cs typeface="Segoe UI"/>
              </a:rPr>
              <a:t>​</a:t>
            </a:r>
            <a:endParaRPr lang="en-US" sz="1600">
              <a:solidFill>
                <a:srgbClr val="2A2F36"/>
              </a:solidFill>
              <a:ea typeface="Source Sans Pro"/>
              <a:cs typeface="Segoe UI"/>
            </a:endParaRPr>
          </a:p>
          <a:p>
            <a:pPr>
              <a:lnSpc>
                <a:spcPts val="1650"/>
              </a:lnSpc>
            </a:pPr>
            <a:r>
              <a:rPr lang="en-US" sz="1600" b="1">
                <a:solidFill>
                  <a:srgbClr val="2A2F36"/>
                </a:solidFill>
                <a:cs typeface="Segoe UI"/>
              </a:rPr>
              <a:t>*Section 3 of the </a:t>
            </a:r>
            <a:r>
              <a:rPr lang="en-US" sz="1600" b="1" err="1">
                <a:solidFill>
                  <a:srgbClr val="2A2F36"/>
                </a:solidFill>
                <a:cs typeface="Segoe UI"/>
              </a:rPr>
              <a:t>OhioMHAS</a:t>
            </a:r>
            <a:r>
              <a:rPr lang="en-US" sz="1600" b="1">
                <a:solidFill>
                  <a:srgbClr val="2A2F36"/>
                </a:solidFill>
                <a:cs typeface="Segoe UI"/>
              </a:rPr>
              <a:t> guidelines provide a very specific process regarding Project Delivery.</a:t>
            </a:r>
            <a:endParaRPr lang="en-US" sz="1600" b="1">
              <a:solidFill>
                <a:srgbClr val="2A2F36"/>
              </a:solidFill>
              <a:ea typeface="Source Sans Pro"/>
              <a:cs typeface="Segoe UI"/>
            </a:endParaRPr>
          </a:p>
        </p:txBody>
      </p:sp>
      <p:sp>
        <p:nvSpPr>
          <p:cNvPr id="6" name="TextBox 5">
            <a:extLst>
              <a:ext uri="{FF2B5EF4-FFF2-40B4-BE49-F238E27FC236}">
                <a16:creationId xmlns:a16="http://schemas.microsoft.com/office/drawing/2014/main" id="{5BC92E3A-64A8-378B-280B-8957EB7F3FCC}"/>
              </a:ext>
            </a:extLst>
          </p:cNvPr>
          <p:cNvSpPr txBox="1"/>
          <p:nvPr/>
        </p:nvSpPr>
        <p:spPr>
          <a:xfrm>
            <a:off x="398585" y="4431322"/>
            <a:ext cx="11793415"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a:r>
              <a:rPr lang="en-US" b="1">
                <a:cs typeface="Arial"/>
              </a:rPr>
              <a:t>Project delivery method that will achieve a balance between the following factors : </a:t>
            </a:r>
            <a:endParaRPr lang="en-US" b="1">
              <a:ea typeface="Source Sans Pro"/>
            </a:endParaRPr>
          </a:p>
          <a:p>
            <a:pPr marL="834390" lvl="1" indent="-285750">
              <a:lnSpc>
                <a:spcPct val="150000"/>
              </a:lnSpc>
              <a:buFont typeface="Arial"/>
              <a:buChar char="•"/>
            </a:pPr>
            <a:r>
              <a:rPr lang="en-US" b="1">
                <a:cs typeface="Arial"/>
              </a:rPr>
              <a:t>Extent (scope), </a:t>
            </a:r>
            <a:endParaRPr lang="en-US" b="1">
              <a:ea typeface="Source Sans Pro"/>
              <a:cs typeface="Arial"/>
            </a:endParaRPr>
          </a:p>
          <a:p>
            <a:pPr marL="834390" lvl="1" indent="-285750">
              <a:lnSpc>
                <a:spcPct val="150000"/>
              </a:lnSpc>
              <a:buFont typeface="Arial"/>
              <a:buChar char="•"/>
            </a:pPr>
            <a:r>
              <a:rPr lang="en-US" b="1">
                <a:cs typeface="Arial"/>
              </a:rPr>
              <a:t>Cost (budget),</a:t>
            </a:r>
            <a:endParaRPr lang="en-US" b="1">
              <a:ea typeface="Source Sans Pro"/>
              <a:cs typeface="Arial"/>
            </a:endParaRPr>
          </a:p>
          <a:p>
            <a:pPr marL="834390" lvl="1" indent="-285750">
              <a:lnSpc>
                <a:spcPct val="150000"/>
              </a:lnSpc>
              <a:buFont typeface="Arial"/>
              <a:buChar char="•"/>
            </a:pPr>
            <a:r>
              <a:rPr lang="en-US" b="1">
                <a:cs typeface="Arial"/>
              </a:rPr>
              <a:t>Time (schedule).​</a:t>
            </a:r>
            <a:endParaRPr lang="en-US" b="1">
              <a:ea typeface="Source Sans Pro"/>
            </a:endParaRPr>
          </a:p>
          <a:p>
            <a:endParaRPr lang="en-US" b="1">
              <a:highlight>
                <a:srgbClr val="FFFF00"/>
              </a:highlight>
              <a:ea typeface="Source Sans Pro"/>
              <a:cs typeface="Arial"/>
            </a:endParaRPr>
          </a:p>
        </p:txBody>
      </p:sp>
      <p:sp>
        <p:nvSpPr>
          <p:cNvPr id="7" name="TextBox 6">
            <a:extLst>
              <a:ext uri="{FF2B5EF4-FFF2-40B4-BE49-F238E27FC236}">
                <a16:creationId xmlns:a16="http://schemas.microsoft.com/office/drawing/2014/main" id="{0A0DDA61-CAD0-9284-536E-6CA6A1D3B79D}"/>
              </a:ext>
            </a:extLst>
          </p:cNvPr>
          <p:cNvSpPr txBox="1"/>
          <p:nvPr/>
        </p:nvSpPr>
        <p:spPr>
          <a:xfrm>
            <a:off x="304801" y="2074984"/>
            <a:ext cx="117934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b="1"/>
              <a:t> Project Delivery is the contractual relationships necessary to establish a sequential process of design and construction activities that converts a conceptual idea into a completed and occupied facility.</a:t>
            </a:r>
            <a:endParaRPr lang="en-US">
              <a:ea typeface="Source Sans Pro"/>
            </a:endParaRPr>
          </a:p>
        </p:txBody>
      </p:sp>
    </p:spTree>
    <p:extLst>
      <p:ext uri="{BB962C8B-B14F-4D97-AF65-F5344CB8AC3E}">
        <p14:creationId xmlns:p14="http://schemas.microsoft.com/office/powerpoint/2010/main" val="4201908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0C57D-E3C9-404D-9EF7-E238D0E9AABE}"/>
              </a:ext>
            </a:extLst>
          </p:cNvPr>
          <p:cNvSpPr>
            <a:spLocks noGrp="1"/>
          </p:cNvSpPr>
          <p:nvPr>
            <p:ph type="body" sz="quarter" idx="10"/>
          </p:nvPr>
        </p:nvSpPr>
        <p:spPr>
          <a:xfrm>
            <a:off x="663388" y="2139210"/>
            <a:ext cx="10013577" cy="3239614"/>
          </a:xfrm>
        </p:spPr>
        <p:txBody>
          <a:bodyPr>
            <a:noAutofit/>
          </a:bodyPr>
          <a:lstStyle/>
          <a:p>
            <a:pPr marL="171450" indent="-171450" algn="l">
              <a:buFont typeface="Arial" panose="020B0604020202020204" pitchFamily="34" charset="0"/>
              <a:buChar char="•"/>
            </a:pPr>
            <a:r>
              <a:rPr lang="en-US" sz="1400" b="1"/>
              <a:t>The project budget is a critical piece of planning for funding needs and potential funding sources.</a:t>
            </a:r>
          </a:p>
          <a:p>
            <a:pPr marL="171450" indent="-171450" algn="l">
              <a:buFont typeface="Arial" panose="020B0604020202020204" pitchFamily="34" charset="0"/>
              <a:buChar char="•"/>
            </a:pPr>
            <a:r>
              <a:rPr lang="en-US" sz="1400" b="1"/>
              <a:t>The </a:t>
            </a:r>
            <a:r>
              <a:rPr lang="en-US" sz="1400" b="1" u="sng"/>
              <a:t>Project Budget Tool</a:t>
            </a:r>
            <a:r>
              <a:rPr lang="en-US" sz="1400" b="1"/>
              <a:t> is a basic real estate development Proforma (i.e., budget) and will have most of the project-related line items that you should be considering as part of your project pre-development (please be aware that some line items may not be applicable to every project; while in some cases you may need to add line items that are relevant to your specific project type).  We can provide you with a copy of the budget tool as a companion to the project toolkit.</a:t>
            </a:r>
          </a:p>
          <a:p>
            <a:pPr marL="171450" indent="-171450" algn="l">
              <a:buFont typeface="Arial" panose="020B0604020202020204" pitchFamily="34" charset="0"/>
              <a:buChar char="•"/>
            </a:pPr>
            <a:r>
              <a:rPr lang="en-US" sz="1400" b="1"/>
              <a:t>Your </a:t>
            </a:r>
            <a:r>
              <a:rPr lang="en-US" sz="1400" b="1" err="1"/>
              <a:t>OhioMHAS</a:t>
            </a:r>
            <a:r>
              <a:rPr lang="en-US" sz="1400" b="1"/>
              <a:t> Capital Project Manager can work with you to identify which costs are REIMBURSABLE and which costs are NOT. This is key to understanding if the project is feasible and calculating how much matching funds you will need to provide.</a:t>
            </a:r>
          </a:p>
          <a:p>
            <a:pPr marL="171450" indent="-171450" algn="l">
              <a:buFont typeface="Arial" panose="020B0604020202020204" pitchFamily="34" charset="0"/>
              <a:buChar char="•"/>
            </a:pPr>
            <a:r>
              <a:rPr lang="en-US" sz="1400" b="1"/>
              <a:t>Large unforeseen expenses could be detrimental to completing the project (on budget, in scope, on time and with the quality you expect) and receiving reimbursement from </a:t>
            </a:r>
            <a:r>
              <a:rPr lang="en-US" sz="1400" b="1" err="1"/>
              <a:t>OhioMHAS</a:t>
            </a:r>
            <a:r>
              <a:rPr lang="en-US" sz="1400" b="1"/>
              <a:t>. </a:t>
            </a:r>
          </a:p>
          <a:p>
            <a:pPr algn="l"/>
            <a:endParaRPr lang="en-US" sz="1400" b="1"/>
          </a:p>
          <a:p>
            <a:pPr marL="171450" indent="-171450" algn="l">
              <a:buFont typeface="Arial" panose="020B0604020202020204" pitchFamily="34" charset="0"/>
              <a:buChar char="•"/>
            </a:pPr>
            <a:endParaRPr lang="en-US" sz="1400" b="1"/>
          </a:p>
        </p:txBody>
      </p:sp>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385483" y="926819"/>
            <a:ext cx="11385176" cy="889427"/>
          </a:xfrm>
        </p:spPr>
        <p:txBody>
          <a:bodyPr/>
          <a:lstStyle/>
          <a:p>
            <a:pPr algn="l"/>
            <a:r>
              <a:rPr lang="en-US" sz="4000"/>
              <a:t>2. PROJECT Budgeting:</a:t>
            </a:r>
          </a:p>
        </p:txBody>
      </p:sp>
    </p:spTree>
    <p:extLst>
      <p:ext uri="{BB962C8B-B14F-4D97-AF65-F5344CB8AC3E}">
        <p14:creationId xmlns:p14="http://schemas.microsoft.com/office/powerpoint/2010/main" val="375962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0C57D-E3C9-404D-9EF7-E238D0E9AABE}"/>
              </a:ext>
            </a:extLst>
          </p:cNvPr>
          <p:cNvSpPr>
            <a:spLocks noGrp="1"/>
          </p:cNvSpPr>
          <p:nvPr>
            <p:ph type="body" sz="quarter" idx="10"/>
          </p:nvPr>
        </p:nvSpPr>
        <p:spPr>
          <a:xfrm>
            <a:off x="663932" y="2835530"/>
            <a:ext cx="10013577" cy="1490681"/>
          </a:xfrm>
        </p:spPr>
        <p:txBody>
          <a:bodyPr>
            <a:noAutofit/>
          </a:bodyPr>
          <a:lstStyle/>
          <a:p>
            <a:pPr marL="171450" indent="-171450" algn="l">
              <a:buFont typeface="Arial" panose="020B0604020202020204" pitchFamily="34" charset="0"/>
              <a:buChar char="•"/>
            </a:pPr>
            <a:r>
              <a:rPr lang="en-US" sz="1400" b="1"/>
              <a:t>Demolition</a:t>
            </a:r>
          </a:p>
          <a:p>
            <a:pPr marL="171450" indent="-171450" algn="l">
              <a:buFont typeface="Arial" panose="020B0604020202020204" pitchFamily="34" charset="0"/>
              <a:buChar char="•"/>
            </a:pPr>
            <a:r>
              <a:rPr lang="en-US" sz="1400" b="1"/>
              <a:t>Site Work</a:t>
            </a:r>
          </a:p>
          <a:p>
            <a:pPr marL="171450" indent="-171450" algn="l">
              <a:buFont typeface="Arial" panose="020B0604020202020204" pitchFamily="34" charset="0"/>
              <a:buChar char="•"/>
            </a:pPr>
            <a:r>
              <a:rPr lang="en-US" sz="1400" b="1"/>
              <a:t>Construction Costs</a:t>
            </a:r>
          </a:p>
          <a:p>
            <a:pPr marL="171450" indent="-171450" algn="l">
              <a:buFont typeface="Arial" panose="020B0604020202020204" pitchFamily="34" charset="0"/>
              <a:buChar char="•"/>
            </a:pPr>
            <a:r>
              <a:rPr lang="en-US" sz="1400" b="1"/>
              <a:t>Construction </a:t>
            </a:r>
            <a:r>
              <a:rPr lang="en-US" sz="1400" b="1" u="sng">
                <a:solidFill>
                  <a:srgbClr val="FF0000"/>
                </a:solidFill>
              </a:rPr>
              <a:t>Contingency</a:t>
            </a:r>
          </a:p>
          <a:p>
            <a:pPr marL="171450" indent="-171450" algn="l">
              <a:buFont typeface="Arial" panose="020B0604020202020204" pitchFamily="34" charset="0"/>
              <a:buChar char="•"/>
            </a:pPr>
            <a:endParaRPr lang="en-US" sz="1400" b="1"/>
          </a:p>
        </p:txBody>
      </p:sp>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385483" y="926819"/>
            <a:ext cx="11385176" cy="889427"/>
          </a:xfrm>
        </p:spPr>
        <p:txBody>
          <a:bodyPr/>
          <a:lstStyle/>
          <a:p>
            <a:pPr algn="l"/>
            <a:r>
              <a:rPr lang="en-US" sz="4000"/>
              <a:t>4. Hard Costs:</a:t>
            </a:r>
          </a:p>
        </p:txBody>
      </p:sp>
      <p:sp>
        <p:nvSpPr>
          <p:cNvPr id="4" name="TextBox 3">
            <a:extLst>
              <a:ext uri="{FF2B5EF4-FFF2-40B4-BE49-F238E27FC236}">
                <a16:creationId xmlns:a16="http://schemas.microsoft.com/office/drawing/2014/main" id="{A2F9F33D-6EFC-33BE-6749-B9EF7C3A9F0F}"/>
              </a:ext>
            </a:extLst>
          </p:cNvPr>
          <p:cNvSpPr txBox="1"/>
          <p:nvPr/>
        </p:nvSpPr>
        <p:spPr>
          <a:xfrm>
            <a:off x="385483" y="1918448"/>
            <a:ext cx="11497012" cy="738664"/>
          </a:xfrm>
          <a:prstGeom prst="rect">
            <a:avLst/>
          </a:prstGeom>
          <a:noFill/>
        </p:spPr>
        <p:txBody>
          <a:bodyPr wrap="square" rtlCol="0">
            <a:spAutoFit/>
          </a:bodyPr>
          <a:lstStyle/>
          <a:p>
            <a:r>
              <a:rPr lang="en-US" sz="1400" b="1" u="sng">
                <a:solidFill>
                  <a:srgbClr val="FF0000"/>
                </a:solidFill>
              </a:rPr>
              <a:t>Hard costs are the more visible parts of your project.</a:t>
            </a:r>
            <a:r>
              <a:rPr lang="en-US" sz="1400" b="1"/>
              <a:t> This includes everything from the foundation and the structure to the detailed interior finishes, combined with electrical wiring and plumbing, and the furnishings. The labor involved with putting the structure up is also a hard cost. Hard costs per square foot vary according to the project type.</a:t>
            </a:r>
          </a:p>
        </p:txBody>
      </p:sp>
      <p:sp>
        <p:nvSpPr>
          <p:cNvPr id="5" name="TextBox 4">
            <a:extLst>
              <a:ext uri="{FF2B5EF4-FFF2-40B4-BE49-F238E27FC236}">
                <a16:creationId xmlns:a16="http://schemas.microsoft.com/office/drawing/2014/main" id="{5658B247-5E40-2EC7-7A5F-50957D97E49E}"/>
              </a:ext>
            </a:extLst>
          </p:cNvPr>
          <p:cNvSpPr txBox="1"/>
          <p:nvPr/>
        </p:nvSpPr>
        <p:spPr>
          <a:xfrm>
            <a:off x="555540" y="4326211"/>
            <a:ext cx="11080920" cy="584775"/>
          </a:xfrm>
          <a:prstGeom prst="rect">
            <a:avLst/>
          </a:prstGeom>
          <a:noFill/>
        </p:spPr>
        <p:txBody>
          <a:bodyPr wrap="square" rtlCol="0">
            <a:spAutoFit/>
          </a:bodyPr>
          <a:lstStyle/>
          <a:p>
            <a:r>
              <a:rPr lang="en-US" b="1" u="sng">
                <a:solidFill>
                  <a:srgbClr val="FF0000"/>
                </a:solidFill>
              </a:rPr>
              <a:t>Note:</a:t>
            </a:r>
            <a:r>
              <a:rPr lang="en-US"/>
              <a:t> </a:t>
            </a:r>
            <a:r>
              <a:rPr lang="en-US" sz="1400" b="1"/>
              <a:t>contingency will help planning for material cost increases between the time you develop your construction estimate, to when you sign the construction contract.</a:t>
            </a:r>
          </a:p>
        </p:txBody>
      </p:sp>
    </p:spTree>
    <p:extLst>
      <p:ext uri="{BB962C8B-B14F-4D97-AF65-F5344CB8AC3E}">
        <p14:creationId xmlns:p14="http://schemas.microsoft.com/office/powerpoint/2010/main" val="262133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381000" y="365126"/>
            <a:ext cx="11430000" cy="638922"/>
          </a:xfrm>
        </p:spPr>
        <p:txBody>
          <a:bodyPr>
            <a:normAutofit fontScale="90000"/>
          </a:bodyPr>
          <a:lstStyle/>
          <a:p>
            <a:r>
              <a:rPr lang="en-US" sz="4000"/>
              <a:t>3. Soft Costs:</a:t>
            </a:r>
          </a:p>
        </p:txBody>
      </p:sp>
      <p:sp>
        <p:nvSpPr>
          <p:cNvPr id="2" name="Text Placeholder 1">
            <a:extLst>
              <a:ext uri="{FF2B5EF4-FFF2-40B4-BE49-F238E27FC236}">
                <a16:creationId xmlns:a16="http://schemas.microsoft.com/office/drawing/2014/main" id="{C740C57D-E3C9-404D-9EF7-E238D0E9AABE}"/>
              </a:ext>
            </a:extLst>
          </p:cNvPr>
          <p:cNvSpPr>
            <a:spLocks noGrp="1"/>
          </p:cNvSpPr>
          <p:nvPr>
            <p:ph sz="half" idx="1"/>
          </p:nvPr>
        </p:nvSpPr>
        <p:spPr/>
        <p:txBody>
          <a:bodyPr>
            <a:noAutofit/>
          </a:bodyPr>
          <a:lstStyle/>
          <a:p>
            <a:pPr algn="l"/>
            <a:r>
              <a:rPr lang="en-US" sz="1400" b="1"/>
              <a:t>Acquisition</a:t>
            </a:r>
          </a:p>
          <a:p>
            <a:pPr algn="l"/>
            <a:r>
              <a:rPr lang="en-US" sz="1400" b="1"/>
              <a:t>Project Management</a:t>
            </a:r>
          </a:p>
          <a:p>
            <a:pPr algn="l"/>
            <a:r>
              <a:rPr lang="en-US" sz="1400" b="1"/>
              <a:t>Environmental Site Assessment</a:t>
            </a:r>
          </a:p>
          <a:p>
            <a:pPr algn="l"/>
            <a:r>
              <a:rPr lang="en-US" sz="1400" b="1"/>
              <a:t>Soils Testing</a:t>
            </a:r>
          </a:p>
          <a:p>
            <a:pPr algn="l"/>
            <a:r>
              <a:rPr lang="en-US" sz="1400" b="1"/>
              <a:t>Survey</a:t>
            </a:r>
          </a:p>
          <a:p>
            <a:pPr algn="l"/>
            <a:r>
              <a:rPr lang="en-US" sz="1400" b="1"/>
              <a:t>Civil Engineer</a:t>
            </a:r>
          </a:p>
          <a:p>
            <a:pPr algn="l"/>
            <a:r>
              <a:rPr lang="en-US" sz="1400" b="1"/>
              <a:t>Appraisal</a:t>
            </a:r>
          </a:p>
          <a:p>
            <a:pPr algn="l"/>
            <a:r>
              <a:rPr lang="en-US" sz="1400" b="1"/>
              <a:t>Legal Fees</a:t>
            </a:r>
          </a:p>
          <a:p>
            <a:pPr algn="l"/>
            <a:r>
              <a:rPr lang="en-US" sz="1400" b="1"/>
              <a:t>Title Search</a:t>
            </a:r>
          </a:p>
          <a:p>
            <a:pPr algn="l"/>
            <a:r>
              <a:rPr lang="en-US" sz="1400" b="1"/>
              <a:t>Feasibility Analysis</a:t>
            </a:r>
          </a:p>
          <a:p>
            <a:pPr algn="l"/>
            <a:r>
              <a:rPr lang="en-US" sz="1400" b="1"/>
              <a:t>Marketing/Branding</a:t>
            </a:r>
          </a:p>
          <a:p>
            <a:pPr algn="l"/>
            <a:r>
              <a:rPr lang="en-US" sz="1400" b="1"/>
              <a:t>Office Expense</a:t>
            </a:r>
          </a:p>
          <a:p>
            <a:pPr algn="l"/>
            <a:r>
              <a:rPr lang="en-US" sz="1400" b="1"/>
              <a:t>Architecture Fees</a:t>
            </a:r>
          </a:p>
          <a:p>
            <a:pPr algn="l"/>
            <a:endParaRPr lang="en-US" sz="1400" b="1"/>
          </a:p>
        </p:txBody>
      </p:sp>
      <p:sp>
        <p:nvSpPr>
          <p:cNvPr id="4" name="Content Placeholder 3">
            <a:extLst>
              <a:ext uri="{FF2B5EF4-FFF2-40B4-BE49-F238E27FC236}">
                <a16:creationId xmlns:a16="http://schemas.microsoft.com/office/drawing/2014/main" id="{60B80315-02D2-5F53-484A-43E3A8BE6B87}"/>
              </a:ext>
            </a:extLst>
          </p:cNvPr>
          <p:cNvSpPr>
            <a:spLocks noGrp="1"/>
          </p:cNvSpPr>
          <p:nvPr>
            <p:ph sz="half" idx="2"/>
          </p:nvPr>
        </p:nvSpPr>
        <p:spPr>
          <a:xfrm>
            <a:off x="6096000" y="1825625"/>
            <a:ext cx="5715000" cy="4234516"/>
          </a:xfrm>
        </p:spPr>
        <p:txBody>
          <a:bodyPr>
            <a:normAutofit fontScale="92500" lnSpcReduction="20000"/>
          </a:bodyPr>
          <a:lstStyle/>
          <a:p>
            <a:r>
              <a:rPr lang="en-US" sz="1500" b="1"/>
              <a:t>Mechanical, Electric, Plumbing: Site work</a:t>
            </a:r>
          </a:p>
          <a:p>
            <a:r>
              <a:rPr lang="en-US" sz="1500" b="1"/>
              <a:t>Rezoning</a:t>
            </a:r>
          </a:p>
          <a:p>
            <a:r>
              <a:rPr lang="en-US" sz="1500" b="1"/>
              <a:t>Building Permits</a:t>
            </a:r>
          </a:p>
          <a:p>
            <a:r>
              <a:rPr lang="en-US" sz="1500" b="1"/>
              <a:t>Real Estate Taxes</a:t>
            </a:r>
          </a:p>
          <a:p>
            <a:r>
              <a:rPr lang="en-US" sz="1500" b="1"/>
              <a:t>Utilities</a:t>
            </a:r>
          </a:p>
          <a:p>
            <a:r>
              <a:rPr lang="en-US" sz="1500" b="1"/>
              <a:t>Furniture, Fixtures, and Equipment</a:t>
            </a:r>
          </a:p>
          <a:p>
            <a:r>
              <a:rPr lang="en-US" sz="1500" b="1"/>
              <a:t>Owner’s Insurance</a:t>
            </a:r>
          </a:p>
          <a:p>
            <a:r>
              <a:rPr lang="en-US" sz="1500" b="1"/>
              <a:t>Builder’s Risk Insurance</a:t>
            </a:r>
          </a:p>
          <a:p>
            <a:r>
              <a:rPr lang="en-US" sz="1500" b="1"/>
              <a:t>Title Insurance</a:t>
            </a:r>
          </a:p>
          <a:p>
            <a:r>
              <a:rPr lang="en-US" sz="1500" b="1"/>
              <a:t>Loan Origination and Servicing Fee</a:t>
            </a:r>
          </a:p>
          <a:p>
            <a:r>
              <a:rPr lang="en-US" sz="1500" b="1"/>
              <a:t>Lender Legal Fees</a:t>
            </a:r>
          </a:p>
          <a:p>
            <a:r>
              <a:rPr lang="en-US" sz="1500" b="1"/>
              <a:t>Construction Loan Interest</a:t>
            </a:r>
          </a:p>
          <a:p>
            <a:r>
              <a:rPr lang="en-US" sz="1500" b="1"/>
              <a:t>Lease-up Reserve</a:t>
            </a:r>
          </a:p>
          <a:p>
            <a:r>
              <a:rPr lang="en-US" sz="1500" b="1"/>
              <a:t>Project Contingency</a:t>
            </a:r>
          </a:p>
          <a:p>
            <a:endParaRPr lang="en-US" sz="1400" b="1"/>
          </a:p>
        </p:txBody>
      </p:sp>
      <p:sp>
        <p:nvSpPr>
          <p:cNvPr id="5" name="TextBox 4">
            <a:extLst>
              <a:ext uri="{FF2B5EF4-FFF2-40B4-BE49-F238E27FC236}">
                <a16:creationId xmlns:a16="http://schemas.microsoft.com/office/drawing/2014/main" id="{A2D4FB89-E5A6-7D4D-3304-A811CC08AC2D}"/>
              </a:ext>
            </a:extLst>
          </p:cNvPr>
          <p:cNvSpPr txBox="1"/>
          <p:nvPr/>
        </p:nvSpPr>
        <p:spPr>
          <a:xfrm>
            <a:off x="381000" y="1004048"/>
            <a:ext cx="11506200" cy="954107"/>
          </a:xfrm>
          <a:prstGeom prst="rect">
            <a:avLst/>
          </a:prstGeom>
          <a:noFill/>
        </p:spPr>
        <p:txBody>
          <a:bodyPr wrap="square" rtlCol="0">
            <a:spAutoFit/>
          </a:bodyPr>
          <a:lstStyle/>
          <a:p>
            <a:r>
              <a:rPr lang="en-US" sz="1400" b="1" u="sng">
                <a:solidFill>
                  <a:srgbClr val="FF0000"/>
                </a:solidFill>
              </a:rPr>
              <a:t>Soft cost expenses may not be instantly visible in your project.</a:t>
            </a:r>
            <a:r>
              <a:rPr lang="en-US" sz="1400" b="1"/>
              <a:t> These are the fees that pay for the important details that get the job done. </a:t>
            </a:r>
          </a:p>
          <a:p>
            <a:r>
              <a:rPr lang="en-US" sz="1400" b="1"/>
              <a:t>They include, for example, design fees, management fees, legal fees, taxes, insurance, financing costs and administrative expenses. </a:t>
            </a:r>
          </a:p>
          <a:p>
            <a:r>
              <a:rPr lang="en-US" sz="1400" b="1"/>
              <a:t>Legal requirements can increase soft costs. Examples of many common soft costs associated with real estate development:</a:t>
            </a:r>
          </a:p>
          <a:p>
            <a:endParaRPr lang="en-US" sz="1400"/>
          </a:p>
        </p:txBody>
      </p:sp>
    </p:spTree>
    <p:extLst>
      <p:ext uri="{BB962C8B-B14F-4D97-AF65-F5344CB8AC3E}">
        <p14:creationId xmlns:p14="http://schemas.microsoft.com/office/powerpoint/2010/main" val="307553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381000" y="365126"/>
            <a:ext cx="11430000" cy="638922"/>
          </a:xfrm>
        </p:spPr>
        <p:txBody>
          <a:bodyPr>
            <a:normAutofit fontScale="90000"/>
          </a:bodyPr>
          <a:lstStyle/>
          <a:p>
            <a:r>
              <a:rPr lang="en-US" sz="4000"/>
              <a:t>5. Operating Costs:</a:t>
            </a:r>
          </a:p>
        </p:txBody>
      </p:sp>
      <p:sp>
        <p:nvSpPr>
          <p:cNvPr id="2" name="Text Placeholder 1">
            <a:extLst>
              <a:ext uri="{FF2B5EF4-FFF2-40B4-BE49-F238E27FC236}">
                <a16:creationId xmlns:a16="http://schemas.microsoft.com/office/drawing/2014/main" id="{C740C57D-E3C9-404D-9EF7-E238D0E9AABE}"/>
              </a:ext>
            </a:extLst>
          </p:cNvPr>
          <p:cNvSpPr>
            <a:spLocks noGrp="1"/>
          </p:cNvSpPr>
          <p:nvPr>
            <p:ph sz="half" idx="1"/>
          </p:nvPr>
        </p:nvSpPr>
        <p:spPr>
          <a:xfrm>
            <a:off x="920262" y="1681500"/>
            <a:ext cx="5439032" cy="4093261"/>
          </a:xfrm>
        </p:spPr>
        <p:txBody>
          <a:bodyPr vert="horz" lIns="91440" tIns="45720" rIns="91440" bIns="45720" rtlCol="0" anchor="t">
            <a:noAutofit/>
          </a:bodyPr>
          <a:lstStyle/>
          <a:p>
            <a:pPr marL="0" indent="0">
              <a:buNone/>
            </a:pPr>
            <a:r>
              <a:rPr lang="en-US" sz="2800" b="1">
                <a:latin typeface="Source Sans Pro"/>
                <a:ea typeface="Open Sans"/>
                <a:cs typeface="Open Sans"/>
              </a:rPr>
              <a:t>Expenses to consider:</a:t>
            </a:r>
          </a:p>
          <a:p>
            <a:pPr algn="l"/>
            <a:r>
              <a:rPr lang="en-US" sz="2800" b="1">
                <a:latin typeface="Source Sans Pro"/>
                <a:ea typeface="Open Sans"/>
                <a:cs typeface="Open Sans"/>
              </a:rPr>
              <a:t>Utilities</a:t>
            </a:r>
          </a:p>
          <a:p>
            <a:pPr algn="l"/>
            <a:r>
              <a:rPr lang="en-US" sz="2800" b="1">
                <a:latin typeface="Source Sans Pro"/>
                <a:ea typeface="Open Sans"/>
                <a:cs typeface="Open Sans"/>
              </a:rPr>
              <a:t>Lawn care/Landscaping</a:t>
            </a:r>
          </a:p>
          <a:p>
            <a:pPr algn="l"/>
            <a:r>
              <a:rPr lang="en-US" sz="2800" b="1">
                <a:latin typeface="Source Sans Pro"/>
                <a:ea typeface="Open Sans"/>
                <a:cs typeface="Open Sans"/>
              </a:rPr>
              <a:t>Snow Removal</a:t>
            </a:r>
          </a:p>
          <a:p>
            <a:pPr algn="l"/>
            <a:r>
              <a:rPr lang="en-US" sz="2800" b="1">
                <a:latin typeface="Source Sans Pro"/>
                <a:ea typeface="Open Sans"/>
                <a:cs typeface="Open Sans"/>
              </a:rPr>
              <a:t>Regular Janitorial Costs</a:t>
            </a:r>
          </a:p>
          <a:p>
            <a:pPr algn="l"/>
            <a:r>
              <a:rPr lang="en-US" sz="2800" b="1">
                <a:latin typeface="Source Sans Pro"/>
                <a:ea typeface="Open Sans"/>
                <a:cs typeface="Open Sans"/>
              </a:rPr>
              <a:t>Unit Turn Costs</a:t>
            </a:r>
          </a:p>
          <a:p>
            <a:r>
              <a:rPr lang="en-US" sz="2800" b="1">
                <a:latin typeface="Source Sans Pro"/>
                <a:ea typeface="Source Sans Pro"/>
                <a:cs typeface="Open Sans"/>
              </a:rPr>
              <a:t>Pest Removal</a:t>
            </a:r>
            <a:endParaRPr lang="en-US" sz="2800" b="1">
              <a:latin typeface="Source Sans Pro"/>
              <a:cs typeface="Open Sans"/>
            </a:endParaRPr>
          </a:p>
          <a:p>
            <a:pPr marL="0" indent="0">
              <a:buNone/>
            </a:pPr>
            <a:endParaRPr lang="en-US" sz="1400" b="1"/>
          </a:p>
        </p:txBody>
      </p:sp>
      <p:sp>
        <p:nvSpPr>
          <p:cNvPr id="5" name="TextBox 4">
            <a:extLst>
              <a:ext uri="{FF2B5EF4-FFF2-40B4-BE49-F238E27FC236}">
                <a16:creationId xmlns:a16="http://schemas.microsoft.com/office/drawing/2014/main" id="{A2D4FB89-E5A6-7D4D-3304-A811CC08AC2D}"/>
              </a:ext>
            </a:extLst>
          </p:cNvPr>
          <p:cNvSpPr txBox="1"/>
          <p:nvPr/>
        </p:nvSpPr>
        <p:spPr>
          <a:xfrm>
            <a:off x="342900" y="847991"/>
            <a:ext cx="11506200" cy="954107"/>
          </a:xfrm>
          <a:prstGeom prst="rect">
            <a:avLst/>
          </a:prstGeom>
          <a:noFill/>
        </p:spPr>
        <p:txBody>
          <a:bodyPr wrap="square" rtlCol="0">
            <a:spAutoFit/>
          </a:bodyPr>
          <a:lstStyle/>
          <a:p>
            <a:r>
              <a:rPr lang="en-US" sz="1400" b="1" u="sng">
                <a:solidFill>
                  <a:srgbClr val="FF0000"/>
                </a:solidFill>
              </a:rPr>
              <a:t>Planning for operating costs helps ensure the long-term sustainability of the project.</a:t>
            </a:r>
            <a:r>
              <a:rPr lang="en-US" sz="1400" b="1"/>
              <a:t> </a:t>
            </a:r>
          </a:p>
          <a:p>
            <a:r>
              <a:rPr lang="en-US" sz="1400" b="1" err="1"/>
              <a:t>OhioMHAS</a:t>
            </a:r>
            <a:r>
              <a:rPr lang="en-US" sz="1400" b="1"/>
              <a:t> funds carry a 20-year commitment. It is important to consider all possible sources of expenses.  Failure to include these costs can create a short-fall in your budget, which over time, can destabilize the property and possibly, your organization. </a:t>
            </a:r>
          </a:p>
          <a:p>
            <a:endParaRPr lang="en-US" sz="1400"/>
          </a:p>
        </p:txBody>
      </p:sp>
      <p:sp>
        <p:nvSpPr>
          <p:cNvPr id="6" name="Text Placeholder 1">
            <a:extLst>
              <a:ext uri="{FF2B5EF4-FFF2-40B4-BE49-F238E27FC236}">
                <a16:creationId xmlns:a16="http://schemas.microsoft.com/office/drawing/2014/main" id="{1132BB07-58CB-8B88-6FAC-B7AA6CC3A290}"/>
              </a:ext>
            </a:extLst>
          </p:cNvPr>
          <p:cNvSpPr txBox="1">
            <a:spLocks/>
          </p:cNvSpPr>
          <p:nvPr/>
        </p:nvSpPr>
        <p:spPr>
          <a:xfrm>
            <a:off x="6242539" y="1716669"/>
            <a:ext cx="5439032" cy="4093261"/>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Source Sans Pro" panose="020B0503030403020204" pitchFamily="34" charset="0"/>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Source Sans Pro" panose="020B0503030403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Pro" panose="020B0503030403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Pro" panose="020B0503030403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a:latin typeface="Source Sans Pro"/>
              <a:ea typeface="Open Sans"/>
              <a:cs typeface="Open Sans"/>
            </a:endParaRPr>
          </a:p>
          <a:p>
            <a:r>
              <a:rPr lang="en-US" sz="2800" b="1">
                <a:latin typeface="Source Sans Pro"/>
                <a:ea typeface="Open Sans"/>
                <a:cs typeface="Open Sans"/>
              </a:rPr>
              <a:t>Legal</a:t>
            </a:r>
          </a:p>
          <a:p>
            <a:r>
              <a:rPr lang="en-US" sz="2800" b="1">
                <a:latin typeface="Source Sans Pro"/>
                <a:ea typeface="Open Sans"/>
                <a:cs typeface="Open Sans"/>
              </a:rPr>
              <a:t>Marketing</a:t>
            </a:r>
          </a:p>
          <a:p>
            <a:r>
              <a:rPr lang="en-US" sz="2800" b="1">
                <a:latin typeface="Source Sans Pro"/>
                <a:ea typeface="Open Sans"/>
                <a:cs typeface="Open Sans"/>
              </a:rPr>
              <a:t>Insurance</a:t>
            </a:r>
          </a:p>
          <a:p>
            <a:r>
              <a:rPr lang="en-US" sz="2800" b="1">
                <a:latin typeface="Source Sans Pro"/>
                <a:ea typeface="Open Sans"/>
                <a:cs typeface="Open Sans"/>
              </a:rPr>
              <a:t>Property Management</a:t>
            </a:r>
          </a:p>
          <a:p>
            <a:r>
              <a:rPr lang="en-US" sz="2800" b="1">
                <a:latin typeface="Source Sans Pro"/>
                <a:ea typeface="Open Sans"/>
                <a:cs typeface="Open Sans"/>
              </a:rPr>
              <a:t>Administrative</a:t>
            </a:r>
          </a:p>
          <a:p>
            <a:r>
              <a:rPr lang="en-US" sz="2800" b="1">
                <a:latin typeface="Source Sans Pro"/>
                <a:ea typeface="Open Sans"/>
                <a:cs typeface="Open Sans"/>
              </a:rPr>
              <a:t>Replacement/Reserve</a:t>
            </a:r>
          </a:p>
          <a:p>
            <a:pPr marL="0" indent="0">
              <a:buFont typeface="Arial" panose="020B0604020202020204" pitchFamily="34" charset="0"/>
              <a:buNone/>
            </a:pPr>
            <a:endParaRPr lang="en-US" sz="1400" b="1"/>
          </a:p>
        </p:txBody>
      </p:sp>
    </p:spTree>
    <p:extLst>
      <p:ext uri="{BB962C8B-B14F-4D97-AF65-F5344CB8AC3E}">
        <p14:creationId xmlns:p14="http://schemas.microsoft.com/office/powerpoint/2010/main" val="24377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381000" y="365126"/>
            <a:ext cx="11430000" cy="638922"/>
          </a:xfrm>
        </p:spPr>
        <p:txBody>
          <a:bodyPr>
            <a:normAutofit fontScale="90000"/>
          </a:bodyPr>
          <a:lstStyle/>
          <a:p>
            <a:r>
              <a:rPr lang="en-US" sz="4000"/>
              <a:t>6. Questions for Consideration:</a:t>
            </a:r>
          </a:p>
        </p:txBody>
      </p:sp>
      <p:sp>
        <p:nvSpPr>
          <p:cNvPr id="2" name="Text Placeholder 1">
            <a:extLst>
              <a:ext uri="{FF2B5EF4-FFF2-40B4-BE49-F238E27FC236}">
                <a16:creationId xmlns:a16="http://schemas.microsoft.com/office/drawing/2014/main" id="{C740C57D-E3C9-404D-9EF7-E238D0E9AABE}"/>
              </a:ext>
            </a:extLst>
          </p:cNvPr>
          <p:cNvSpPr>
            <a:spLocks noGrp="1"/>
          </p:cNvSpPr>
          <p:nvPr>
            <p:ph sz="half" idx="1"/>
          </p:nvPr>
        </p:nvSpPr>
        <p:spPr/>
        <p:txBody>
          <a:bodyPr vert="horz" lIns="91440" tIns="45720" rIns="91440" bIns="45720" rtlCol="0" anchor="t">
            <a:noAutofit/>
          </a:bodyPr>
          <a:lstStyle/>
          <a:p>
            <a:pPr marL="171450" indent="-171450" algn="l">
              <a:buFont typeface="Arial" panose="020B0604020202020204" pitchFamily="34" charset="0"/>
              <a:buChar char="•"/>
            </a:pPr>
            <a:r>
              <a:rPr lang="en-US" sz="1400" b="1">
                <a:latin typeface="Source Sans Pro"/>
                <a:ea typeface="Open Sans"/>
                <a:cs typeface="Open Sans"/>
              </a:rPr>
              <a:t>Describe how and why you believe you are the best qualified architect for this project.-</a:t>
            </a:r>
          </a:p>
          <a:p>
            <a:pPr marL="171450" indent="-171450" algn="l">
              <a:buFont typeface="Arial" panose="020B0604020202020204" pitchFamily="34" charset="0"/>
              <a:buChar char="•"/>
            </a:pPr>
            <a:r>
              <a:rPr lang="en-US" sz="1400" b="1">
                <a:latin typeface="Source Sans Pro"/>
                <a:ea typeface="Open Sans"/>
                <a:cs typeface="Open Sans"/>
              </a:rPr>
              <a:t>How many projects of similar size and scope of you completed?-</a:t>
            </a:r>
          </a:p>
          <a:p>
            <a:pPr marL="171450" indent="-171450" algn="l">
              <a:buFont typeface="Arial" panose="020B0604020202020204" pitchFamily="34" charset="0"/>
              <a:buChar char="•"/>
            </a:pPr>
            <a:r>
              <a:rPr lang="en-US" sz="1400" b="1">
                <a:latin typeface="Source Sans Pro"/>
                <a:ea typeface="Open Sans"/>
                <a:cs typeface="Open Sans"/>
              </a:rPr>
              <a:t>How many public works projects have you designed and administered?</a:t>
            </a:r>
          </a:p>
          <a:p>
            <a:pPr marL="171450" indent="-171450" algn="l">
              <a:buFont typeface="Arial" panose="020B0604020202020204" pitchFamily="34" charset="0"/>
              <a:buChar char="•"/>
            </a:pPr>
            <a:r>
              <a:rPr lang="en-US" sz="1400" b="1">
                <a:latin typeface="Source Sans Pro"/>
                <a:ea typeface="Open Sans"/>
                <a:cs typeface="Open Sans"/>
              </a:rPr>
              <a:t>How many registered architects do you have on staff?</a:t>
            </a:r>
          </a:p>
          <a:p>
            <a:pPr marL="171450" indent="-171450" algn="l">
              <a:buFont typeface="Arial" panose="020B0604020202020204" pitchFamily="34" charset="0"/>
              <a:buChar char="•"/>
            </a:pPr>
            <a:r>
              <a:rPr lang="en-US" sz="1400" b="1">
                <a:latin typeface="Source Sans Pro"/>
                <a:ea typeface="Open Sans"/>
                <a:cs typeface="Open Sans"/>
              </a:rPr>
              <a:t>Do you envision any sub-consultants?  If yes, have you worked with them before and why did you select them?-</a:t>
            </a:r>
          </a:p>
          <a:p>
            <a:pPr marL="171450" indent="-171450" algn="l">
              <a:buFont typeface="Arial" panose="020B0604020202020204" pitchFamily="34" charset="0"/>
              <a:buChar char="•"/>
            </a:pPr>
            <a:r>
              <a:rPr lang="en-US" sz="1400" b="1">
                <a:latin typeface="Source Sans Pro"/>
                <a:ea typeface="Open Sans"/>
                <a:cs typeface="Open Sans"/>
              </a:rPr>
              <a:t>Do you have Errors &amp; Omissions Insurance? If so, have you had a claim made against you? If so, describe the details.</a:t>
            </a:r>
          </a:p>
          <a:p>
            <a:pPr marL="171450" indent="-171450" algn="l">
              <a:buFont typeface="Arial" panose="020B0604020202020204" pitchFamily="34" charset="0"/>
              <a:buChar char="•"/>
            </a:pPr>
            <a:r>
              <a:rPr lang="en-US" sz="1400" b="1">
                <a:latin typeface="Source Sans Pro"/>
                <a:ea typeface="Open Sans"/>
                <a:cs typeface="Open Sans"/>
              </a:rPr>
              <a:t>If selected, when can you start?</a:t>
            </a:r>
          </a:p>
          <a:p>
            <a:pPr marL="171450" indent="-171450" algn="l">
              <a:buFont typeface="Arial" panose="020B0604020202020204" pitchFamily="34" charset="0"/>
              <a:buChar char="•"/>
            </a:pPr>
            <a:r>
              <a:rPr lang="en-US" sz="1400" b="1">
                <a:latin typeface="Source Sans Pro"/>
                <a:ea typeface="Open Sans"/>
                <a:cs typeface="Open Sans"/>
              </a:rPr>
              <a:t>The project should be ADA compliant. This is easy to address with new construction but could pose an issue with a renovation. Ask the architect how they would create a solution.</a:t>
            </a:r>
          </a:p>
          <a:p>
            <a:pPr algn="l"/>
            <a:endParaRPr lang="en-US" sz="1400" b="1"/>
          </a:p>
        </p:txBody>
      </p:sp>
      <p:sp>
        <p:nvSpPr>
          <p:cNvPr id="4" name="Content Placeholder 3">
            <a:extLst>
              <a:ext uri="{FF2B5EF4-FFF2-40B4-BE49-F238E27FC236}">
                <a16:creationId xmlns:a16="http://schemas.microsoft.com/office/drawing/2014/main" id="{60B80315-02D2-5F53-484A-43E3A8BE6B87}"/>
              </a:ext>
            </a:extLst>
          </p:cNvPr>
          <p:cNvSpPr>
            <a:spLocks noGrp="1"/>
          </p:cNvSpPr>
          <p:nvPr>
            <p:ph sz="half" idx="2"/>
          </p:nvPr>
        </p:nvSpPr>
        <p:spPr>
          <a:xfrm>
            <a:off x="6096000" y="1825625"/>
            <a:ext cx="5715000" cy="4234516"/>
          </a:xfrm>
        </p:spPr>
        <p:txBody>
          <a:bodyPr vert="horz" lIns="91440" tIns="45720" rIns="91440" bIns="45720" rtlCol="0" anchor="t">
            <a:normAutofit/>
          </a:bodyPr>
          <a:lstStyle/>
          <a:p>
            <a:pPr marL="171450" indent="-171450"/>
            <a:r>
              <a:rPr lang="en-US" sz="1400" b="1">
                <a:latin typeface="Source Sans Pro"/>
                <a:ea typeface="Open Sans"/>
                <a:cs typeface="Open Sans"/>
              </a:rPr>
              <a:t>Do you have a person on staff who is familiar with the local building code at your proposed project location? This is critical. You do not want to be in the field and have a city inspector stop construction because you are not compliant with the municipal code.</a:t>
            </a:r>
          </a:p>
          <a:p>
            <a:pPr marL="171450" indent="-171450" algn="l">
              <a:buFont typeface="Arial" panose="020B0604020202020204" pitchFamily="34" charset="0"/>
              <a:buChar char="•"/>
            </a:pPr>
            <a:r>
              <a:rPr lang="en-US" sz="1400" b="1">
                <a:latin typeface="Source Sans Pro"/>
                <a:ea typeface="Open Sans"/>
                <a:cs typeface="Open Sans"/>
              </a:rPr>
              <a:t>Who will be the project manager? What is their experience managing similarly sized projects or working with smaller organizations?</a:t>
            </a:r>
          </a:p>
          <a:p>
            <a:pPr marL="171450" indent="-171450" algn="l">
              <a:buFont typeface="Arial" panose="020B0604020202020204" pitchFamily="34" charset="0"/>
              <a:buChar char="•"/>
            </a:pPr>
            <a:r>
              <a:rPr lang="en-US" sz="1400" b="1">
                <a:latin typeface="Source Sans Pro"/>
                <a:ea typeface="Open Sans"/>
                <a:cs typeface="Open Sans"/>
              </a:rPr>
              <a:t>How many hours will you be on-site during construction?</a:t>
            </a:r>
          </a:p>
          <a:p>
            <a:pPr marL="171450" indent="-171450" algn="l">
              <a:buFont typeface="Arial" panose="020B0604020202020204" pitchFamily="34" charset="0"/>
              <a:buChar char="•"/>
            </a:pPr>
            <a:r>
              <a:rPr lang="en-US" sz="1400" b="1">
                <a:latin typeface="Source Sans Pro"/>
                <a:ea typeface="Open Sans"/>
                <a:cs typeface="Open Sans"/>
              </a:rPr>
              <a:t>Can you provide references?</a:t>
            </a:r>
          </a:p>
          <a:p>
            <a:endParaRPr lang="en-US" sz="1400" b="1"/>
          </a:p>
        </p:txBody>
      </p:sp>
      <p:sp>
        <p:nvSpPr>
          <p:cNvPr id="5" name="TextBox 4">
            <a:extLst>
              <a:ext uri="{FF2B5EF4-FFF2-40B4-BE49-F238E27FC236}">
                <a16:creationId xmlns:a16="http://schemas.microsoft.com/office/drawing/2014/main" id="{A2D4FB89-E5A6-7D4D-3304-A811CC08AC2D}"/>
              </a:ext>
            </a:extLst>
          </p:cNvPr>
          <p:cNvSpPr txBox="1"/>
          <p:nvPr/>
        </p:nvSpPr>
        <p:spPr>
          <a:xfrm>
            <a:off x="829236" y="1004048"/>
            <a:ext cx="11506200" cy="646331"/>
          </a:xfrm>
          <a:prstGeom prst="rect">
            <a:avLst/>
          </a:prstGeom>
          <a:noFill/>
        </p:spPr>
        <p:txBody>
          <a:bodyPr wrap="square" rtlCol="0">
            <a:spAutoFit/>
          </a:bodyPr>
          <a:lstStyle/>
          <a:p>
            <a:pPr marL="342900" indent="-342900">
              <a:buAutoNum type="alphaLcPeriod"/>
            </a:pPr>
            <a:r>
              <a:rPr lang="en-US" b="1">
                <a:solidFill>
                  <a:srgbClr val="FF0000"/>
                </a:solidFill>
              </a:rPr>
              <a:t>Architect Interviews: construction/renovation costs greater than $250,000.00</a:t>
            </a:r>
          </a:p>
          <a:p>
            <a:r>
              <a:rPr lang="en-US" b="1">
                <a:solidFill>
                  <a:srgbClr val="FF0000"/>
                </a:solidFill>
              </a:rPr>
              <a:t>	ORC 153.01</a:t>
            </a:r>
          </a:p>
        </p:txBody>
      </p:sp>
    </p:spTree>
    <p:extLst>
      <p:ext uri="{BB962C8B-B14F-4D97-AF65-F5344CB8AC3E}">
        <p14:creationId xmlns:p14="http://schemas.microsoft.com/office/powerpoint/2010/main" val="45238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381000" y="365126"/>
            <a:ext cx="11430000" cy="638922"/>
          </a:xfrm>
        </p:spPr>
        <p:txBody>
          <a:bodyPr>
            <a:normAutofit fontScale="90000"/>
          </a:bodyPr>
          <a:lstStyle/>
          <a:p>
            <a:r>
              <a:rPr lang="en-US" sz="4000"/>
              <a:t>6. Questions for Consideration:</a:t>
            </a:r>
          </a:p>
        </p:txBody>
      </p:sp>
      <p:sp>
        <p:nvSpPr>
          <p:cNvPr id="2" name="Text Placeholder 1">
            <a:extLst>
              <a:ext uri="{FF2B5EF4-FFF2-40B4-BE49-F238E27FC236}">
                <a16:creationId xmlns:a16="http://schemas.microsoft.com/office/drawing/2014/main" id="{C740C57D-E3C9-404D-9EF7-E238D0E9AABE}"/>
              </a:ext>
            </a:extLst>
          </p:cNvPr>
          <p:cNvSpPr>
            <a:spLocks noGrp="1"/>
          </p:cNvSpPr>
          <p:nvPr>
            <p:ph sz="half" idx="1"/>
          </p:nvPr>
        </p:nvSpPr>
        <p:spPr/>
        <p:txBody>
          <a:bodyPr vert="horz" lIns="91440" tIns="45720" rIns="91440" bIns="45720" rtlCol="0" anchor="t">
            <a:noAutofit/>
          </a:bodyPr>
          <a:lstStyle/>
          <a:p>
            <a:pPr marL="171450" indent="-171450" algn="l">
              <a:buFont typeface="Arial" panose="020B0604020202020204" pitchFamily="34" charset="0"/>
              <a:buChar char="•"/>
            </a:pPr>
            <a:r>
              <a:rPr lang="en-US" sz="1400" b="1">
                <a:latin typeface="Source Sans Pro"/>
                <a:ea typeface="Open Sans"/>
                <a:cs typeface="Open Sans"/>
              </a:rPr>
              <a:t>Describe how and why you believe you are the best qualified firm for this project.</a:t>
            </a:r>
          </a:p>
          <a:p>
            <a:pPr marL="171450" indent="-171450" algn="l">
              <a:buFont typeface="Arial" panose="020B0604020202020204" pitchFamily="34" charset="0"/>
              <a:buChar char="•"/>
            </a:pPr>
            <a:r>
              <a:rPr lang="en-US" sz="1400" b="1">
                <a:latin typeface="Source Sans Pro"/>
                <a:ea typeface="Open Sans"/>
                <a:cs typeface="Open Sans"/>
              </a:rPr>
              <a:t>How many projects of similar size and scope have you completed?</a:t>
            </a:r>
          </a:p>
          <a:p>
            <a:pPr marL="171450" indent="-171450" algn="l">
              <a:buFont typeface="Arial" panose="020B0604020202020204" pitchFamily="34" charset="0"/>
              <a:buChar char="•"/>
            </a:pPr>
            <a:r>
              <a:rPr lang="en-US" sz="1400" b="1">
                <a:latin typeface="Source Sans Pro"/>
                <a:ea typeface="Open Sans"/>
                <a:cs typeface="Open Sans"/>
              </a:rPr>
              <a:t>Of those projects, were they finished on time and on budget?  If not, why?-</a:t>
            </a:r>
          </a:p>
          <a:p>
            <a:pPr marL="171450" indent="-171450" algn="l">
              <a:buFont typeface="Arial" panose="020B0604020202020204" pitchFamily="34" charset="0"/>
              <a:buChar char="•"/>
            </a:pPr>
            <a:r>
              <a:rPr lang="en-US" sz="1400" b="1">
                <a:latin typeface="Source Sans Pro"/>
                <a:ea typeface="Open Sans"/>
                <a:cs typeface="Open Sans"/>
              </a:rPr>
              <a:t>What is your experience working with smaller corporations?-</a:t>
            </a:r>
          </a:p>
          <a:p>
            <a:pPr marL="171450" indent="-171450" algn="l">
              <a:buFont typeface="Arial" panose="020B0604020202020204" pitchFamily="34" charset="0"/>
              <a:buChar char="•"/>
            </a:pPr>
            <a:r>
              <a:rPr lang="en-US" sz="1400" b="1">
                <a:latin typeface="Source Sans Pro"/>
                <a:ea typeface="Open Sans"/>
                <a:cs typeface="Open Sans"/>
              </a:rPr>
              <a:t>What is your approach to budgeting and value engineering?</a:t>
            </a:r>
          </a:p>
          <a:p>
            <a:pPr marL="171450" indent="-171450" algn="l">
              <a:buFont typeface="Arial" panose="020B0604020202020204" pitchFamily="34" charset="0"/>
              <a:buChar char="•"/>
            </a:pPr>
            <a:r>
              <a:rPr lang="en-US" sz="1400" b="1">
                <a:latin typeface="Source Sans Pro"/>
                <a:ea typeface="Open Sans"/>
                <a:cs typeface="Open Sans"/>
              </a:rPr>
              <a:t>What is your history of Minority Business Enterprise/Women’s Business Enterprise participation?</a:t>
            </a:r>
          </a:p>
          <a:p>
            <a:pPr marL="171450" indent="-171450" algn="l">
              <a:buFont typeface="Arial" panose="020B0604020202020204" pitchFamily="34" charset="0"/>
              <a:buChar char="•"/>
            </a:pPr>
            <a:r>
              <a:rPr lang="en-US" sz="1400" b="1">
                <a:latin typeface="Source Sans Pro"/>
                <a:ea typeface="Open Sans"/>
                <a:cs typeface="Open Sans"/>
              </a:rPr>
              <a:t>Will you entertain hiring qualified sub-contractors from our community?</a:t>
            </a:r>
          </a:p>
        </p:txBody>
      </p:sp>
      <p:sp>
        <p:nvSpPr>
          <p:cNvPr id="4" name="Content Placeholder 3">
            <a:extLst>
              <a:ext uri="{FF2B5EF4-FFF2-40B4-BE49-F238E27FC236}">
                <a16:creationId xmlns:a16="http://schemas.microsoft.com/office/drawing/2014/main" id="{60B80315-02D2-5F53-484A-43E3A8BE6B87}"/>
              </a:ext>
            </a:extLst>
          </p:cNvPr>
          <p:cNvSpPr>
            <a:spLocks noGrp="1"/>
          </p:cNvSpPr>
          <p:nvPr>
            <p:ph sz="half" idx="2"/>
          </p:nvPr>
        </p:nvSpPr>
        <p:spPr>
          <a:xfrm>
            <a:off x="6096000" y="1825625"/>
            <a:ext cx="5715000" cy="4234516"/>
          </a:xfrm>
        </p:spPr>
        <p:txBody>
          <a:bodyPr vert="horz" lIns="91440" tIns="45720" rIns="91440" bIns="45720" rtlCol="0" anchor="t">
            <a:normAutofit/>
          </a:bodyPr>
          <a:lstStyle/>
          <a:p>
            <a:pPr marL="171450" indent="-171450" algn="l">
              <a:buFont typeface="Arial" panose="020B0604020202020204" pitchFamily="34" charset="0"/>
              <a:buChar char="•"/>
            </a:pPr>
            <a:r>
              <a:rPr lang="en-US" sz="1400" b="1">
                <a:latin typeface="Source Sans Pro"/>
                <a:ea typeface="Open Sans"/>
                <a:cs typeface="Open Sans"/>
              </a:rPr>
              <a:t>If selected, when can you start?</a:t>
            </a:r>
          </a:p>
          <a:p>
            <a:pPr marL="171450" indent="-171450" algn="l">
              <a:buFont typeface="Arial" panose="020B0604020202020204" pitchFamily="34" charset="0"/>
              <a:buChar char="•"/>
            </a:pPr>
            <a:r>
              <a:rPr lang="en-US" sz="1400" b="1">
                <a:latin typeface="Source Sans Pro"/>
                <a:ea typeface="Open Sans"/>
                <a:cs typeface="Open Sans"/>
              </a:rPr>
              <a:t>Who will be the project manager? What is their experience managing similarly sized projects?</a:t>
            </a:r>
          </a:p>
          <a:p>
            <a:pPr marL="171450" indent="-171450" algn="l">
              <a:buFont typeface="Arial" panose="020B0604020202020204" pitchFamily="34" charset="0"/>
              <a:buChar char="•"/>
            </a:pPr>
            <a:r>
              <a:rPr lang="en-US" sz="1400" b="1">
                <a:latin typeface="Source Sans Pro"/>
                <a:ea typeface="Open Sans"/>
                <a:cs typeface="Open Sans"/>
              </a:rPr>
              <a:t>Can you provide references?-</a:t>
            </a:r>
          </a:p>
          <a:p>
            <a:pPr marL="0" indent="0">
              <a:buNone/>
            </a:pPr>
            <a:endParaRPr lang="en-US" sz="1400" b="1"/>
          </a:p>
        </p:txBody>
      </p:sp>
      <p:sp>
        <p:nvSpPr>
          <p:cNvPr id="5" name="TextBox 4">
            <a:extLst>
              <a:ext uri="{FF2B5EF4-FFF2-40B4-BE49-F238E27FC236}">
                <a16:creationId xmlns:a16="http://schemas.microsoft.com/office/drawing/2014/main" id="{A2D4FB89-E5A6-7D4D-3304-A811CC08AC2D}"/>
              </a:ext>
            </a:extLst>
          </p:cNvPr>
          <p:cNvSpPr txBox="1"/>
          <p:nvPr/>
        </p:nvSpPr>
        <p:spPr>
          <a:xfrm>
            <a:off x="829236" y="1004048"/>
            <a:ext cx="11506200" cy="369332"/>
          </a:xfrm>
          <a:prstGeom prst="rect">
            <a:avLst/>
          </a:prstGeom>
          <a:noFill/>
        </p:spPr>
        <p:txBody>
          <a:bodyPr wrap="square" rtlCol="0">
            <a:spAutoFit/>
          </a:bodyPr>
          <a:lstStyle/>
          <a:p>
            <a:r>
              <a:rPr lang="en-US" b="1"/>
              <a:t>b. </a:t>
            </a:r>
            <a:r>
              <a:rPr lang="en-US" b="1">
                <a:solidFill>
                  <a:srgbClr val="FF0000"/>
                </a:solidFill>
              </a:rPr>
              <a:t>General Contractor Selection: Construction Manager at Risk or Advisor (RFQ), Design-Build, O.R.C. 153 </a:t>
            </a:r>
          </a:p>
        </p:txBody>
      </p:sp>
    </p:spTree>
    <p:extLst>
      <p:ext uri="{BB962C8B-B14F-4D97-AF65-F5344CB8AC3E}">
        <p14:creationId xmlns:p14="http://schemas.microsoft.com/office/powerpoint/2010/main" val="1737593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381000" y="365126"/>
            <a:ext cx="11430000" cy="638922"/>
          </a:xfrm>
        </p:spPr>
        <p:txBody>
          <a:bodyPr>
            <a:normAutofit fontScale="90000"/>
          </a:bodyPr>
          <a:lstStyle/>
          <a:p>
            <a:r>
              <a:rPr lang="en-US" sz="4000"/>
              <a:t>6. Questions for Consideration:</a:t>
            </a:r>
          </a:p>
        </p:txBody>
      </p:sp>
      <p:sp>
        <p:nvSpPr>
          <p:cNvPr id="2" name="Text Placeholder 1">
            <a:extLst>
              <a:ext uri="{FF2B5EF4-FFF2-40B4-BE49-F238E27FC236}">
                <a16:creationId xmlns:a16="http://schemas.microsoft.com/office/drawing/2014/main" id="{C740C57D-E3C9-404D-9EF7-E238D0E9AABE}"/>
              </a:ext>
            </a:extLst>
          </p:cNvPr>
          <p:cNvSpPr>
            <a:spLocks noGrp="1"/>
          </p:cNvSpPr>
          <p:nvPr>
            <p:ph sz="half" idx="1"/>
          </p:nvPr>
        </p:nvSpPr>
        <p:spPr/>
        <p:txBody>
          <a:bodyPr vert="horz" lIns="91440" tIns="45720" rIns="91440" bIns="45720" rtlCol="0" anchor="t">
            <a:noAutofit/>
          </a:bodyPr>
          <a:lstStyle/>
          <a:p>
            <a:pPr marL="171450" indent="-171450" algn="l">
              <a:buFont typeface="Arial" panose="020B0604020202020204" pitchFamily="34" charset="0"/>
              <a:buChar char="•"/>
            </a:pPr>
            <a:r>
              <a:rPr lang="en-US" sz="1400" b="1">
                <a:latin typeface="Source Sans Pro"/>
                <a:ea typeface="Open Sans"/>
                <a:cs typeface="Open Sans"/>
              </a:rPr>
              <a:t>Are you insured? It is important that they at least carry liability insurance.-</a:t>
            </a:r>
          </a:p>
          <a:p>
            <a:pPr marL="171450" indent="-171450" algn="l">
              <a:buFont typeface="Arial" panose="020B0604020202020204" pitchFamily="34" charset="0"/>
              <a:buChar char="•"/>
            </a:pPr>
            <a:r>
              <a:rPr lang="en-US" sz="1400" b="1">
                <a:latin typeface="Source Sans Pro"/>
                <a:ea typeface="Open Sans"/>
                <a:cs typeface="Open Sans"/>
              </a:rPr>
              <a:t>How many units do you manage vs. how many staff? Do they have the capacity to add your units to their portfolio?-</a:t>
            </a:r>
          </a:p>
          <a:p>
            <a:pPr marL="171450" indent="-171450" algn="l">
              <a:buFont typeface="Arial" panose="020B0604020202020204" pitchFamily="34" charset="0"/>
              <a:buChar char="•"/>
            </a:pPr>
            <a:r>
              <a:rPr lang="en-US" sz="1400" b="1">
                <a:latin typeface="Source Sans Pro"/>
                <a:ea typeface="Open Sans"/>
                <a:cs typeface="Open Sans"/>
              </a:rPr>
              <a:t>What is your fee structure? 7-10% of gross rents is a fairly common fee; but if you are asking more of them, expect a higher rate.</a:t>
            </a:r>
          </a:p>
          <a:p>
            <a:pPr marL="171450" indent="-171450" algn="l">
              <a:buFont typeface="Arial" panose="020B0604020202020204" pitchFamily="34" charset="0"/>
              <a:buChar char="•"/>
            </a:pPr>
            <a:r>
              <a:rPr lang="en-US" sz="1400" b="1">
                <a:latin typeface="Source Sans Pro"/>
                <a:ea typeface="Open Sans"/>
                <a:cs typeface="Open Sans"/>
              </a:rPr>
              <a:t>What types of properties do you manage? Finding a company with relevant experience will be helpful.</a:t>
            </a:r>
          </a:p>
          <a:p>
            <a:pPr marL="171450" indent="-171450" algn="l">
              <a:buFont typeface="Arial" panose="020B0604020202020204" pitchFamily="34" charset="0"/>
              <a:buChar char="•"/>
            </a:pPr>
            <a:r>
              <a:rPr lang="en-US" sz="1400" b="1">
                <a:latin typeface="Source Sans Pro"/>
                <a:ea typeface="Open Sans"/>
                <a:cs typeface="Open Sans"/>
              </a:rPr>
              <a:t>Can you provide a copy of your management contract, lease, etc.?</a:t>
            </a:r>
          </a:p>
        </p:txBody>
      </p:sp>
      <p:sp>
        <p:nvSpPr>
          <p:cNvPr id="4" name="Content Placeholder 3">
            <a:extLst>
              <a:ext uri="{FF2B5EF4-FFF2-40B4-BE49-F238E27FC236}">
                <a16:creationId xmlns:a16="http://schemas.microsoft.com/office/drawing/2014/main" id="{60B80315-02D2-5F53-484A-43E3A8BE6B87}"/>
              </a:ext>
            </a:extLst>
          </p:cNvPr>
          <p:cNvSpPr>
            <a:spLocks noGrp="1"/>
          </p:cNvSpPr>
          <p:nvPr>
            <p:ph sz="half" idx="2"/>
          </p:nvPr>
        </p:nvSpPr>
        <p:spPr>
          <a:xfrm>
            <a:off x="6096000" y="1825625"/>
            <a:ext cx="5715000" cy="4234516"/>
          </a:xfrm>
        </p:spPr>
        <p:txBody>
          <a:bodyPr vert="horz" lIns="91440" tIns="45720" rIns="91440" bIns="45720" rtlCol="0" anchor="t">
            <a:normAutofit/>
          </a:bodyPr>
          <a:lstStyle/>
          <a:p>
            <a:pPr marL="171450" indent="-171450" algn="l">
              <a:buFont typeface="Arial" panose="020B0604020202020204" pitchFamily="34" charset="0"/>
              <a:buChar char="•"/>
            </a:pPr>
            <a:r>
              <a:rPr lang="en-US" sz="1400" b="1">
                <a:latin typeface="Source Sans Pro"/>
                <a:ea typeface="Open Sans"/>
                <a:cs typeface="Open Sans"/>
              </a:rPr>
              <a:t>What is your repair process like? Will you give them the autonomy to make small repairs automatically, or do you want to be consulted for everything? Do you prefer to be notified in writing as opposed to a phone call?</a:t>
            </a:r>
          </a:p>
          <a:p>
            <a:pPr marL="171450" indent="-171450" algn="l">
              <a:buFont typeface="Arial" panose="020B0604020202020204" pitchFamily="34" charset="0"/>
              <a:buChar char="•"/>
            </a:pPr>
            <a:r>
              <a:rPr lang="en-US" sz="1400" b="1">
                <a:latin typeface="Source Sans Pro"/>
                <a:ea typeface="Open Sans"/>
                <a:cs typeface="Open Sans"/>
              </a:rPr>
              <a:t>What is your hourly rate for maintenance staff? Hourly rates vary from market to market, so you will want to determine what a fair rate is. $40-$50 an hour is not uncommon for labor. Materials are an additional expense.-</a:t>
            </a:r>
          </a:p>
          <a:p>
            <a:pPr marL="171450" indent="-171450" algn="l">
              <a:buFont typeface="Arial" panose="020B0604020202020204" pitchFamily="34" charset="0"/>
              <a:buChar char="•"/>
            </a:pPr>
            <a:r>
              <a:rPr lang="en-US" sz="1400" b="1">
                <a:latin typeface="Source Sans Pro"/>
                <a:ea typeface="Open Sans"/>
                <a:cs typeface="Open Sans"/>
              </a:rPr>
              <a:t>Do you have an on-line portal? This will be helpful for you to review monthly income statements, maintenance requests, etc.</a:t>
            </a:r>
          </a:p>
          <a:p>
            <a:pPr marL="171450" indent="-171450" algn="l">
              <a:buFont typeface="Arial" panose="020B0604020202020204" pitchFamily="34" charset="0"/>
              <a:buChar char="•"/>
            </a:pPr>
            <a:r>
              <a:rPr lang="en-US" sz="1400" b="1">
                <a:latin typeface="Source Sans Pro"/>
                <a:ea typeface="Open Sans"/>
                <a:cs typeface="Open Sans"/>
              </a:rPr>
              <a:t>Do you provide Fair Housing training to all of your staff, including maintenance staff, on a regular basis?</a:t>
            </a:r>
          </a:p>
          <a:p>
            <a:pPr marL="171450" indent="-171450" algn="l">
              <a:buFont typeface="Arial" panose="020B0604020202020204" pitchFamily="34" charset="0"/>
              <a:buChar char="•"/>
            </a:pPr>
            <a:r>
              <a:rPr lang="en-US" sz="1400" b="1">
                <a:latin typeface="Source Sans Pro"/>
                <a:ea typeface="Open Sans"/>
                <a:cs typeface="Open Sans"/>
              </a:rPr>
              <a:t>Can you provide references?</a:t>
            </a:r>
          </a:p>
        </p:txBody>
      </p:sp>
      <p:sp>
        <p:nvSpPr>
          <p:cNvPr id="5" name="TextBox 4">
            <a:extLst>
              <a:ext uri="{FF2B5EF4-FFF2-40B4-BE49-F238E27FC236}">
                <a16:creationId xmlns:a16="http://schemas.microsoft.com/office/drawing/2014/main" id="{A2D4FB89-E5A6-7D4D-3304-A811CC08AC2D}"/>
              </a:ext>
            </a:extLst>
          </p:cNvPr>
          <p:cNvSpPr txBox="1"/>
          <p:nvPr/>
        </p:nvSpPr>
        <p:spPr>
          <a:xfrm>
            <a:off x="829236" y="1004048"/>
            <a:ext cx="11506200" cy="369332"/>
          </a:xfrm>
          <a:prstGeom prst="rect">
            <a:avLst/>
          </a:prstGeom>
          <a:noFill/>
        </p:spPr>
        <p:txBody>
          <a:bodyPr wrap="square" rtlCol="0">
            <a:spAutoFit/>
          </a:bodyPr>
          <a:lstStyle/>
          <a:p>
            <a:r>
              <a:rPr lang="en-US" b="1"/>
              <a:t>c. </a:t>
            </a:r>
            <a:r>
              <a:rPr lang="en-US" b="1">
                <a:solidFill>
                  <a:srgbClr val="FF0000"/>
                </a:solidFill>
              </a:rPr>
              <a:t>Property Management</a:t>
            </a:r>
          </a:p>
        </p:txBody>
      </p:sp>
    </p:spTree>
    <p:extLst>
      <p:ext uri="{BB962C8B-B14F-4D97-AF65-F5344CB8AC3E}">
        <p14:creationId xmlns:p14="http://schemas.microsoft.com/office/powerpoint/2010/main" val="52268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B2079B-8AB7-8DC3-1E55-D16B4852475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5C8199B4-C7A0-9D01-5195-5C9C510F0979}"/>
              </a:ext>
            </a:extLst>
          </p:cNvPr>
          <p:cNvSpPr txBox="1">
            <a:spLocks/>
          </p:cNvSpPr>
          <p:nvPr/>
        </p:nvSpPr>
        <p:spPr>
          <a:xfrm>
            <a:off x="381000" y="215473"/>
            <a:ext cx="11086475" cy="889427"/>
          </a:xfrm>
          <a:prstGeom prst="rect">
            <a:avLst/>
          </a:prstGeom>
        </p:spPr>
        <p:txBody>
          <a:bodyPr/>
          <a:lst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a:ln>
                  <a:noFill/>
                </a:ln>
                <a:solidFill>
                  <a:srgbClr val="002060"/>
                </a:solidFill>
                <a:effectLst/>
                <a:uLnTx/>
                <a:uFillTx/>
                <a:latin typeface="Source Sans Pro SemiBold"/>
                <a:ea typeface="+mj-ea"/>
                <a:cs typeface="+mj-cs"/>
              </a:rPr>
              <a:t>What are capital funds?</a:t>
            </a:r>
          </a:p>
        </p:txBody>
      </p:sp>
      <p:sp>
        <p:nvSpPr>
          <p:cNvPr id="7" name="Content Placeholder 2">
            <a:extLst>
              <a:ext uri="{FF2B5EF4-FFF2-40B4-BE49-F238E27FC236}">
                <a16:creationId xmlns:a16="http://schemas.microsoft.com/office/drawing/2014/main" id="{9DBFB907-762A-E42D-3E53-B86AF0A9F29A}"/>
              </a:ext>
            </a:extLst>
          </p:cNvPr>
          <p:cNvSpPr txBox="1">
            <a:spLocks/>
          </p:cNvSpPr>
          <p:nvPr/>
        </p:nvSpPr>
        <p:spPr>
          <a:xfrm>
            <a:off x="381000" y="797442"/>
            <a:ext cx="9985744" cy="4955658"/>
          </a:xfrm>
          <a:prstGeom prst="rect">
            <a:avLst/>
          </a:prstGeom>
        </p:spPr>
        <p:txBody>
          <a:bodyPr>
            <a:normAutofit/>
          </a:bodyPr>
          <a:lst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Bond dollars provided through the Office of Budget &amp; Management to the Ohio Department of Mental Health &amp; Addiction Services to support the construction or purchase/renovation of facilities to support a public behavioral health or addictions mission.</a:t>
            </a:r>
          </a:p>
          <a:p>
            <a:pPr marL="342900" marR="0" lvl="0" indent="-342900" algn="l" defTabSz="914400" rtl="0" eaLnBrk="1" fontAlgn="auto" latinLnBrk="0" hangingPunct="1">
              <a:lnSpc>
                <a:spcPct val="12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Funds are awarded to </a:t>
            </a:r>
            <a:r>
              <a:rPr kumimoji="0" lang="en-US" sz="2800" b="0" i="0" u="none" strike="noStrike" kern="1200" cap="none" spc="0" normalizeH="0" baseline="0" noProof="0" err="1">
                <a:ln>
                  <a:noFill/>
                </a:ln>
                <a:solidFill>
                  <a:srgbClr val="2A2F36"/>
                </a:solidFill>
                <a:effectLst/>
                <a:uLnTx/>
                <a:uFillTx/>
                <a:latin typeface="Source Sans Pro"/>
                <a:ea typeface="Open Sans" panose="020B0606030504020204" pitchFamily="34" charset="0"/>
                <a:cs typeface="Open Sans" panose="020B0606030504020204" pitchFamily="34" charset="0"/>
              </a:rPr>
              <a:t>OhioMHAS</a:t>
            </a:r>
            <a:r>
              <a:rPr kumimoji="0" lang="en-US" sz="28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 on a biennium basis.</a:t>
            </a:r>
          </a:p>
          <a:p>
            <a:pPr marL="342900" marR="0" lvl="0" indent="-342900" algn="l" defTabSz="914400" rtl="0" eaLnBrk="1" fontAlgn="auto" latinLnBrk="0" hangingPunct="1">
              <a:lnSpc>
                <a:spcPct val="12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Currently working on projects submitted for the FY25-26 Capital budget.</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endPar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09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89318A-C274-1E69-6A60-FC07A5DD6B8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C94B7A62-08CA-36FB-9A20-594CF8F39B3A}"/>
              </a:ext>
            </a:extLst>
          </p:cNvPr>
          <p:cNvSpPr txBox="1">
            <a:spLocks/>
          </p:cNvSpPr>
          <p:nvPr/>
        </p:nvSpPr>
        <p:spPr>
          <a:xfrm>
            <a:off x="381000" y="215473"/>
            <a:ext cx="11086475" cy="889427"/>
          </a:xfrm>
          <a:prstGeom prst="rect">
            <a:avLst/>
          </a:prstGeom>
        </p:spPr>
        <p:txBody>
          <a:bodyPr/>
          <a:lst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a:ln>
                  <a:noFill/>
                </a:ln>
                <a:solidFill>
                  <a:srgbClr val="002060"/>
                </a:solidFill>
                <a:effectLst/>
                <a:uLnTx/>
                <a:uFillTx/>
                <a:latin typeface="Source Sans Pro SemiBold"/>
                <a:ea typeface="+mj-ea"/>
                <a:cs typeface="+mj-cs"/>
              </a:rPr>
              <a:t>Who We Are &amp; What We Do?</a:t>
            </a:r>
          </a:p>
        </p:txBody>
      </p:sp>
      <p:sp>
        <p:nvSpPr>
          <p:cNvPr id="6" name="Content Placeholder 2">
            <a:extLst>
              <a:ext uri="{FF2B5EF4-FFF2-40B4-BE49-F238E27FC236}">
                <a16:creationId xmlns:a16="http://schemas.microsoft.com/office/drawing/2014/main" id="{D8C181A3-0035-E546-0D4A-84AF2AC9C301}"/>
              </a:ext>
            </a:extLst>
          </p:cNvPr>
          <p:cNvSpPr txBox="1">
            <a:spLocks/>
          </p:cNvSpPr>
          <p:nvPr/>
        </p:nvSpPr>
        <p:spPr>
          <a:xfrm>
            <a:off x="381000" y="744279"/>
            <a:ext cx="11538098" cy="5612071"/>
          </a:xfrm>
          <a:prstGeom prst="rect">
            <a:avLst/>
          </a:prstGeom>
        </p:spPr>
        <p:txBody>
          <a:bodyPr>
            <a:normAutofit fontScale="92500" lnSpcReduction="20000"/>
          </a:bodyPr>
          <a:lst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0"/>
              </a:spcBef>
              <a:spcAft>
                <a:spcPts val="500"/>
              </a:spcAft>
              <a:buClr>
                <a:srgbClr val="C12637"/>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Bureau of Capital Planning &amp; Management</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r>
              <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Curtis Smith, Chief</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r>
              <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Art Wills, Assistant Chief</a:t>
            </a:r>
          </a:p>
          <a:p>
            <a:pPr marL="548640" marR="0" lvl="1" indent="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None/>
              <a:tabLst/>
              <a:defRPr/>
            </a:pPr>
            <a:endPar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120000"/>
              </a:lnSpc>
              <a:spcBef>
                <a:spcPts val="0"/>
              </a:spcBef>
              <a:spcAft>
                <a:spcPts val="500"/>
              </a:spcAft>
              <a:buClr>
                <a:srgbClr val="C12637"/>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Capital Office also includes :</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r>
              <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Hospital Project Managers</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r>
              <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6 Regional Psychiatric Hospitals and </a:t>
            </a:r>
            <a:r>
              <a:rPr kumimoji="0" lang="en-US" sz="2200" b="0" i="0" u="none" strike="noStrike" kern="1200" cap="none" spc="0" normalizeH="0" baseline="0" noProof="0" err="1">
                <a:ln>
                  <a:noFill/>
                </a:ln>
                <a:solidFill>
                  <a:srgbClr val="2A2F36"/>
                </a:solidFill>
                <a:effectLst/>
                <a:uLnTx/>
                <a:uFillTx/>
                <a:latin typeface="Source Sans Pro"/>
                <a:ea typeface="Open Sans" panose="020B0606030504020204" pitchFamily="34" charset="0"/>
                <a:cs typeface="Open Sans" panose="020B0606030504020204" pitchFamily="34" charset="0"/>
              </a:rPr>
              <a:t>OhioMHAS</a:t>
            </a:r>
            <a:r>
              <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 Real Estate</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r>
              <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State owned property, leases, other agreements</a:t>
            </a:r>
          </a:p>
          <a:p>
            <a:pPr marL="365760" marR="0" lvl="1" indent="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None/>
              <a:tabLst/>
              <a:defRPr/>
            </a:pPr>
            <a:endPar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120000"/>
              </a:lnSpc>
              <a:spcBef>
                <a:spcPts val="0"/>
              </a:spcBef>
              <a:spcAft>
                <a:spcPts val="500"/>
              </a:spcAft>
              <a:buClr>
                <a:srgbClr val="C12637"/>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Community Capital </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r>
              <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Participates in funding and development of housing, program, and consumer-operated services projects</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r>
              <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Work with local systems (ADAMHS Boards and local providers)</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r>
              <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rPr>
              <a:t>Submit capital plans to OBM (Biennial)</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endPar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3118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DF7F9-06D5-DBBF-6D85-9581CB97B37E}"/>
              </a:ext>
            </a:extLst>
          </p:cNvPr>
          <p:cNvSpPr>
            <a:spLocks noGrp="1"/>
          </p:cNvSpPr>
          <p:nvPr>
            <p:ph type="title"/>
          </p:nvPr>
        </p:nvSpPr>
        <p:spPr>
          <a:xfrm>
            <a:off x="381000" y="365126"/>
            <a:ext cx="11430000" cy="719396"/>
          </a:xfrm>
        </p:spPr>
        <p:txBody>
          <a:bodyPr/>
          <a:lstStyle/>
          <a:p>
            <a:r>
              <a:rPr lang="en-US"/>
              <a:t>Capital vs. operating</a:t>
            </a:r>
          </a:p>
        </p:txBody>
      </p:sp>
      <p:sp>
        <p:nvSpPr>
          <p:cNvPr id="6" name="Content Placeholder 5">
            <a:extLst>
              <a:ext uri="{FF2B5EF4-FFF2-40B4-BE49-F238E27FC236}">
                <a16:creationId xmlns:a16="http://schemas.microsoft.com/office/drawing/2014/main" id="{528FDC53-0EC1-E143-5F4B-0537F6AB987F}"/>
              </a:ext>
            </a:extLst>
          </p:cNvPr>
          <p:cNvSpPr>
            <a:spLocks noGrp="1"/>
          </p:cNvSpPr>
          <p:nvPr>
            <p:ph sz="half" idx="1"/>
          </p:nvPr>
        </p:nvSpPr>
        <p:spPr>
          <a:xfrm>
            <a:off x="381000" y="925033"/>
            <a:ext cx="5439032" cy="4993853"/>
          </a:xfrm>
        </p:spPr>
        <p:txBody>
          <a:bodyPr/>
          <a:lstStyle/>
          <a:p>
            <a:pPr marL="0" indent="0">
              <a:buNone/>
            </a:pPr>
            <a:r>
              <a:rPr lang="en-US"/>
              <a:t>Capital is:</a:t>
            </a:r>
          </a:p>
          <a:p>
            <a:pPr lvl="1">
              <a:buFont typeface="Arial" panose="020B0604020202020204" pitchFamily="34" charset="0"/>
              <a:buChar char="•"/>
            </a:pPr>
            <a:r>
              <a:rPr lang="en-US" sz="2400"/>
              <a:t>“Bricks and Mortar”</a:t>
            </a:r>
          </a:p>
          <a:p>
            <a:pPr lvl="1">
              <a:buFont typeface="Arial" panose="020B0604020202020204" pitchFamily="34" charset="0"/>
              <a:buChar char="•"/>
            </a:pPr>
            <a:r>
              <a:rPr lang="en-US" sz="2400"/>
              <a:t>Real Estate Acquisition</a:t>
            </a:r>
          </a:p>
          <a:p>
            <a:pPr lvl="1">
              <a:buFont typeface="Arial" panose="020B0604020202020204" pitchFamily="34" charset="0"/>
              <a:buChar char="•"/>
            </a:pPr>
            <a:r>
              <a:rPr lang="en-US" sz="2400"/>
              <a:t>New Construction</a:t>
            </a:r>
          </a:p>
          <a:p>
            <a:pPr lvl="1">
              <a:buFont typeface="Arial" panose="020B0604020202020204" pitchFamily="34" charset="0"/>
              <a:buChar char="•"/>
            </a:pPr>
            <a:r>
              <a:rPr lang="en-US" sz="2400"/>
              <a:t>Major Renovation</a:t>
            </a:r>
          </a:p>
          <a:p>
            <a:pPr lvl="1">
              <a:buFont typeface="Arial" panose="020B0604020202020204" pitchFamily="34" charset="0"/>
              <a:buChar char="•"/>
            </a:pPr>
            <a:r>
              <a:rPr lang="en-US" sz="2400"/>
              <a:t>Expansion of Service Capacity</a:t>
            </a:r>
          </a:p>
          <a:p>
            <a:pPr lvl="1">
              <a:buClr>
                <a:srgbClr val="D6903D"/>
              </a:buClr>
              <a:buFont typeface="Arial" panose="020B0604020202020204" pitchFamily="34" charset="0"/>
              <a:buChar char="•"/>
            </a:pPr>
            <a:r>
              <a:rPr lang="en-US" sz="2400"/>
              <a:t>Furnishings/Equipment</a:t>
            </a:r>
          </a:p>
          <a:p>
            <a:pPr marL="0" indent="0">
              <a:buNone/>
            </a:pPr>
            <a:endParaRPr lang="en-US"/>
          </a:p>
        </p:txBody>
      </p:sp>
      <p:sp>
        <p:nvSpPr>
          <p:cNvPr id="7" name="Content Placeholder 6">
            <a:extLst>
              <a:ext uri="{FF2B5EF4-FFF2-40B4-BE49-F238E27FC236}">
                <a16:creationId xmlns:a16="http://schemas.microsoft.com/office/drawing/2014/main" id="{3CFB44E3-85E8-10E8-4677-E5BBEC75AB86}"/>
              </a:ext>
            </a:extLst>
          </p:cNvPr>
          <p:cNvSpPr>
            <a:spLocks noGrp="1"/>
          </p:cNvSpPr>
          <p:nvPr>
            <p:ph sz="half" idx="2"/>
          </p:nvPr>
        </p:nvSpPr>
        <p:spPr>
          <a:xfrm>
            <a:off x="6096000" y="925033"/>
            <a:ext cx="5715000" cy="4993853"/>
          </a:xfrm>
        </p:spPr>
        <p:txBody>
          <a:bodyPr/>
          <a:lstStyle/>
          <a:p>
            <a:pPr marL="0" indent="0">
              <a:buNone/>
            </a:pPr>
            <a:r>
              <a:rPr lang="en-US"/>
              <a:t>Operating is:</a:t>
            </a:r>
          </a:p>
          <a:p>
            <a:pPr lvl="1">
              <a:buFont typeface="Arial" panose="020B0604020202020204" pitchFamily="34" charset="0"/>
              <a:buChar char="•"/>
            </a:pPr>
            <a:r>
              <a:rPr lang="en-US" sz="2400"/>
              <a:t>Programs and Services</a:t>
            </a:r>
          </a:p>
          <a:p>
            <a:pPr lvl="1">
              <a:buFont typeface="Arial" panose="020B0604020202020204" pitchFamily="34" charset="0"/>
              <a:buChar char="•"/>
            </a:pPr>
            <a:r>
              <a:rPr lang="en-US" sz="2400"/>
              <a:t>Staffing</a:t>
            </a:r>
          </a:p>
          <a:p>
            <a:pPr lvl="1">
              <a:buFont typeface="Arial" panose="020B0604020202020204" pitchFamily="34" charset="0"/>
              <a:buChar char="•"/>
            </a:pPr>
            <a:r>
              <a:rPr lang="en-US" sz="2400"/>
              <a:t>Routine Maintenance, Repairs, and Upkeep</a:t>
            </a:r>
          </a:p>
          <a:p>
            <a:pPr lvl="1">
              <a:buClr>
                <a:srgbClr val="D6903D"/>
              </a:buClr>
              <a:buFont typeface="Arial" panose="020B0604020202020204" pitchFamily="34" charset="0"/>
              <a:buChar char="•"/>
            </a:pPr>
            <a:r>
              <a:rPr lang="en-US" sz="2400"/>
              <a:t>Preservation</a:t>
            </a:r>
          </a:p>
          <a:p>
            <a:pPr marL="0" indent="0">
              <a:buNone/>
            </a:pPr>
            <a:endParaRPr lang="en-US"/>
          </a:p>
        </p:txBody>
      </p:sp>
      <p:sp>
        <p:nvSpPr>
          <p:cNvPr id="4" name="Slide Number Placeholder 3">
            <a:extLst>
              <a:ext uri="{FF2B5EF4-FFF2-40B4-BE49-F238E27FC236}">
                <a16:creationId xmlns:a16="http://schemas.microsoft.com/office/drawing/2014/main" id="{49F81C5E-DDC6-2D53-D498-80A25AB42E8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1572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anim calcmode="lin" valueType="num">
                                      <p:cBhvr>
                                        <p:cTn id="4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1000"/>
                                        <p:tgtEl>
                                          <p:spTgt spid="6">
                                            <p:txEl>
                                              <p:pRg st="2" end="2"/>
                                            </p:txEl>
                                          </p:spTgt>
                                        </p:tgtEl>
                                      </p:cBhvr>
                                    </p:animEffect>
                                    <p:anim calcmode="lin" valueType="num">
                                      <p:cBhvr>
                                        <p:cTn id="4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1000"/>
                                        <p:tgtEl>
                                          <p:spTgt spid="6">
                                            <p:txEl>
                                              <p:pRg st="3" end="3"/>
                                            </p:txEl>
                                          </p:spTgt>
                                        </p:tgtEl>
                                      </p:cBhvr>
                                    </p:animEffect>
                                    <p:anim calcmode="lin" valueType="num">
                                      <p:cBhvr>
                                        <p:cTn id="5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1000"/>
                                        <p:tgtEl>
                                          <p:spTgt spid="6">
                                            <p:txEl>
                                              <p:pRg st="4" end="4"/>
                                            </p:txEl>
                                          </p:spTgt>
                                        </p:tgtEl>
                                      </p:cBhvr>
                                    </p:animEffect>
                                    <p:anim calcmode="lin" valueType="num">
                                      <p:cBhvr>
                                        <p:cTn id="5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animEffect transition="in" filter="fade">
                                      <p:cBhvr>
                                        <p:cTn id="59" dur="1000"/>
                                        <p:tgtEl>
                                          <p:spTgt spid="6">
                                            <p:txEl>
                                              <p:pRg st="5" end="5"/>
                                            </p:txEl>
                                          </p:spTgt>
                                        </p:tgtEl>
                                      </p:cBhvr>
                                    </p:animEffect>
                                    <p:anim calcmode="lin" valueType="num">
                                      <p:cBhvr>
                                        <p:cTn id="6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Effect transition="in" filter="fade">
                                      <p:cBhvr>
                                        <p:cTn id="64" dur="1000"/>
                                        <p:tgtEl>
                                          <p:spTgt spid="6">
                                            <p:txEl>
                                              <p:pRg st="6" end="6"/>
                                            </p:txEl>
                                          </p:spTgt>
                                        </p:tgtEl>
                                      </p:cBhvr>
                                    </p:animEffect>
                                    <p:anim calcmode="lin" valueType="num">
                                      <p:cBhvr>
                                        <p:cTn id="6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A6E0FA-BA16-FCA6-046E-A3FFC9E79AA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40BCB5C0-5248-413A-97FC-D773E9AC1276}"/>
              </a:ext>
            </a:extLst>
          </p:cNvPr>
          <p:cNvSpPr txBox="1">
            <a:spLocks/>
          </p:cNvSpPr>
          <p:nvPr/>
        </p:nvSpPr>
        <p:spPr>
          <a:xfrm>
            <a:off x="381000" y="257117"/>
            <a:ext cx="11086475" cy="889427"/>
          </a:xfrm>
          <a:prstGeom prst="rect">
            <a:avLst/>
          </a:prstGeom>
        </p:spPr>
        <p:txBody>
          <a:bodyPr>
            <a:normAutofit fontScale="97500"/>
          </a:bodyPr>
          <a:lst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a:ln>
                  <a:noFill/>
                </a:ln>
                <a:solidFill>
                  <a:srgbClr val="002060"/>
                </a:solidFill>
                <a:effectLst/>
                <a:uLnTx/>
                <a:uFillTx/>
                <a:latin typeface="Source Sans Pro SemiBold"/>
                <a:ea typeface="+mj-ea"/>
                <a:cs typeface="+mj-cs"/>
              </a:rPr>
              <a:t>Requirements for capital funds</a:t>
            </a:r>
          </a:p>
        </p:txBody>
      </p:sp>
      <p:sp>
        <p:nvSpPr>
          <p:cNvPr id="4" name="Content Placeholder 2">
            <a:extLst>
              <a:ext uri="{FF2B5EF4-FFF2-40B4-BE49-F238E27FC236}">
                <a16:creationId xmlns:a16="http://schemas.microsoft.com/office/drawing/2014/main" id="{C57894E8-4F0A-222A-9F1B-FAC9787C9532}"/>
              </a:ext>
            </a:extLst>
          </p:cNvPr>
          <p:cNvSpPr txBox="1">
            <a:spLocks/>
          </p:cNvSpPr>
          <p:nvPr/>
        </p:nvSpPr>
        <p:spPr>
          <a:xfrm>
            <a:off x="380999" y="861237"/>
            <a:ext cx="11086475" cy="4891863"/>
          </a:xfrm>
          <a:prstGeom prst="rect">
            <a:avLst/>
          </a:prstGeom>
        </p:spPr>
        <p:txBody>
          <a:bodyPr lIns="91440" tIns="45720" rIns="91440" bIns="45720" anchor="t">
            <a:normAutofit/>
          </a:bodyPr>
          <a:lst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a:cs typeface="Open Sans"/>
              </a:rPr>
              <a:t>Project must be approved by ADAMHS Board</a:t>
            </a:r>
          </a:p>
          <a:p>
            <a:pPr marL="342900" marR="0" lvl="0" indent="-342900" algn="l" defTabSz="914400" rtl="0" eaLnBrk="1" fontAlgn="auto" latinLnBrk="0" hangingPunct="1">
              <a:lnSpc>
                <a:spcPct val="9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a:cs typeface="Open Sans"/>
              </a:rPr>
              <a:t>Articles of Incorporation include a public behavioral health purpose</a:t>
            </a:r>
          </a:p>
          <a:p>
            <a:pPr marL="342900" marR="0" lvl="0" indent="-342900" algn="l" defTabSz="914400" rtl="0" eaLnBrk="1" fontAlgn="auto" latinLnBrk="0" hangingPunct="1">
              <a:lnSpc>
                <a:spcPct val="9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a:cs typeface="Open Sans"/>
              </a:rPr>
              <a:t>Minimum 50% local match</a:t>
            </a:r>
          </a:p>
          <a:p>
            <a:pPr marL="342900" marR="0" lvl="0" indent="-342900" algn="l" defTabSz="914400" rtl="0" eaLnBrk="1" fontAlgn="auto" latinLnBrk="0" hangingPunct="1">
              <a:lnSpc>
                <a:spcPct val="9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a:cs typeface="Open Sans"/>
              </a:rPr>
              <a:t>Applicant must sign Contract, 20-Year Forgivable Mortgage, and Note </a:t>
            </a:r>
          </a:p>
          <a:p>
            <a:pPr marL="342900" marR="0" lvl="0" indent="-342900" algn="l" defTabSz="914400" rtl="0" eaLnBrk="1" fontAlgn="auto" latinLnBrk="0" hangingPunct="1">
              <a:lnSpc>
                <a:spcPct val="9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a:cs typeface="Open Sans"/>
              </a:rPr>
              <a:t>Property owned by applicant/co-applicant </a:t>
            </a:r>
          </a:p>
          <a:p>
            <a:pPr marL="342900" marR="0" lvl="0" indent="-342900" algn="l" defTabSz="914400" rtl="0" eaLnBrk="1" fontAlgn="auto" latinLnBrk="0" hangingPunct="1">
              <a:lnSpc>
                <a:spcPct val="9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a:cs typeface="Open Sans"/>
              </a:rPr>
              <a:t>Appraisal(s) for Site Acquisition</a:t>
            </a:r>
          </a:p>
          <a:p>
            <a:pPr marL="342900" marR="0" lvl="0" indent="-342900" algn="l" defTabSz="914400" rtl="0" eaLnBrk="1" fontAlgn="auto" latinLnBrk="0" hangingPunct="1">
              <a:lnSpc>
                <a:spcPct val="9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Source Sans Pro"/>
                <a:cs typeface="Open Sans"/>
              </a:rPr>
              <a:t>3-year operating budget</a:t>
            </a:r>
            <a:endParaRPr kumimoji="0" lang="en-US" sz="2800" b="0" i="0" u="none" strike="noStrike" kern="1200" cap="none" spc="0" normalizeH="0" baseline="0" noProof="0">
              <a:ln>
                <a:noFill/>
              </a:ln>
              <a:solidFill>
                <a:srgbClr val="2A2F36"/>
              </a:solidFill>
              <a:effectLst/>
              <a:uLnTx/>
              <a:uFillTx/>
              <a:latin typeface="Source Sans Pro"/>
              <a:ea typeface="Open Sans"/>
              <a:cs typeface="Open Sans"/>
            </a:endParaRPr>
          </a:p>
          <a:p>
            <a:pPr marL="342900" marR="0" lvl="0" indent="-342900" algn="l" defTabSz="914400" rtl="0" eaLnBrk="1" fontAlgn="auto" latinLnBrk="0" hangingPunct="1">
              <a:lnSpc>
                <a:spcPct val="9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a:cs typeface="Open Sans"/>
              </a:rPr>
              <a:t>Public Bidding for Construction/Renovation</a:t>
            </a:r>
          </a:p>
          <a:p>
            <a:pPr marL="342900" marR="0" lvl="0" indent="-342900" algn="l" defTabSz="914400" rtl="0" eaLnBrk="1" fontAlgn="auto" latinLnBrk="0" hangingPunct="1">
              <a:lnSpc>
                <a:spcPct val="90000"/>
              </a:lnSpc>
              <a:spcBef>
                <a:spcPts val="0"/>
              </a:spcBef>
              <a:spcAft>
                <a:spcPts val="500"/>
              </a:spcAft>
              <a:buClr>
                <a:srgbClr val="C12637"/>
              </a:buClr>
              <a:buSzPct val="110000"/>
              <a:buFont typeface="Arial" panose="020B0604020202020204" pitchFamily="34" charset="0"/>
              <a:buChar char="•"/>
              <a:tabLst/>
              <a:defRPr/>
            </a:pPr>
            <a:r>
              <a:rPr kumimoji="0" lang="en-US" sz="2800" b="0" i="0" u="none" strike="noStrike" kern="1200" cap="none" spc="0" normalizeH="0" baseline="0" noProof="0">
                <a:ln>
                  <a:noFill/>
                </a:ln>
                <a:solidFill>
                  <a:srgbClr val="2A2F36"/>
                </a:solidFill>
                <a:effectLst/>
                <a:uLnTx/>
                <a:uFillTx/>
                <a:latin typeface="Source Sans Pro"/>
                <a:ea typeface="Open Sans"/>
                <a:cs typeface="Open Sans"/>
              </a:rPr>
              <a:t>Prevailing Wage for Construction/Renovation</a:t>
            </a:r>
          </a:p>
          <a:p>
            <a:pPr marL="777240" marR="0" lvl="1" indent="-228600" algn="l" defTabSz="914400" rtl="0" eaLnBrk="1" fontAlgn="auto" latinLnBrk="0" hangingPunct="1">
              <a:lnSpc>
                <a:spcPct val="100000"/>
              </a:lnSpc>
              <a:spcBef>
                <a:spcPts val="500"/>
              </a:spcBef>
              <a:spcAft>
                <a:spcPts val="500"/>
              </a:spcAft>
              <a:buClr>
                <a:srgbClr val="C12637"/>
              </a:buClr>
              <a:buSzPct val="110000"/>
              <a:buFont typeface="Arial" panose="020B0604020202020204" pitchFamily="34" charset="0"/>
              <a:buChar char="•"/>
              <a:tabLst/>
              <a:defRPr/>
            </a:pPr>
            <a:endParaRPr kumimoji="0" lang="en-US" sz="2200" b="0" i="0" u="none" strike="noStrike" kern="1200" cap="none" spc="0" normalizeH="0" baseline="0" noProof="0">
              <a:ln>
                <a:noFill/>
              </a:ln>
              <a:solidFill>
                <a:srgbClr val="2A2F36"/>
              </a:solidFill>
              <a:effectLst/>
              <a:uLnTx/>
              <a:uFillTx/>
              <a:latin typeface="Source Sans Pro"/>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746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3962400" y="0"/>
            <a:ext cx="914400" cy="685800"/>
          </a:xfrm>
          <a:prstGeom prst="rightArrow">
            <a:avLst>
              <a:gd name="adj1" fmla="val 50000"/>
              <a:gd name="adj2" fmla="val 33333"/>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51" name="Text Box 3"/>
          <p:cNvSpPr txBox="1">
            <a:spLocks noChangeArrowheads="1"/>
          </p:cNvSpPr>
          <p:nvPr/>
        </p:nvSpPr>
        <p:spPr bwMode="auto">
          <a:xfrm>
            <a:off x="5102225" y="55749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sng" strike="noStrike" kern="1200" cap="none" spc="0" normalizeH="0" baseline="0" noProof="0">
                <a:ln>
                  <a:noFill/>
                </a:ln>
                <a:solidFill>
                  <a:srgbClr val="C00000"/>
                </a:solidFill>
                <a:effectLst/>
                <a:uLnTx/>
                <a:uFillTx/>
                <a:latin typeface="Garamond" pitchFamily="18" charset="0"/>
                <a:ea typeface="+mn-ea"/>
                <a:cs typeface="+mn-cs"/>
              </a:rPr>
              <a:t>Needs Identified</a:t>
            </a:r>
            <a:endParaRPr kumimoji="0" lang="en-US" sz="1800" b="1" i="0" u="none" strike="noStrike" kern="1200" cap="none" spc="0" normalizeH="0" baseline="0" noProof="0">
              <a:ln>
                <a:noFill/>
              </a:ln>
              <a:solidFill>
                <a:srgbClr val="C00000"/>
              </a:solidFill>
              <a:effectLst/>
              <a:uLnTx/>
              <a:uFillTx/>
              <a:latin typeface="Garamond" pitchFamily="18" charset="0"/>
              <a:ea typeface="+mn-ea"/>
              <a:cs typeface="+mn-cs"/>
            </a:endParaRPr>
          </a:p>
        </p:txBody>
      </p:sp>
      <p:sp>
        <p:nvSpPr>
          <p:cNvPr id="2052" name="Text Box 4"/>
          <p:cNvSpPr txBox="1">
            <a:spLocks noChangeArrowheads="1"/>
          </p:cNvSpPr>
          <p:nvPr/>
        </p:nvSpPr>
        <p:spPr bwMode="auto">
          <a:xfrm>
            <a:off x="7924800" y="1065105"/>
            <a:ext cx="2269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sng" strike="noStrike" kern="1200" cap="none" spc="0" normalizeH="0" baseline="0" noProof="0">
                <a:ln>
                  <a:noFill/>
                </a:ln>
                <a:solidFill>
                  <a:srgbClr val="C00000"/>
                </a:solidFill>
                <a:effectLst/>
                <a:uLnTx/>
                <a:uFillTx/>
                <a:latin typeface="Garamond" pitchFamily="18" charset="0"/>
                <a:ea typeface="+mn-ea"/>
                <a:cs typeface="+mn-cs"/>
              </a:rPr>
              <a:t>Develop Plan &amp; Budget</a:t>
            </a:r>
            <a:endParaRPr kumimoji="0" lang="en-US" sz="1800" b="0" i="0" u="none" strike="noStrike" kern="1200" cap="none" spc="0" normalizeH="0" baseline="0" noProof="0">
              <a:ln>
                <a:noFill/>
              </a:ln>
              <a:solidFill>
                <a:srgbClr val="C00000"/>
              </a:solidFill>
              <a:effectLst/>
              <a:uLnTx/>
              <a:uFillTx/>
              <a:latin typeface="Garamond" pitchFamily="18" charset="0"/>
              <a:ea typeface="+mn-ea"/>
              <a:cs typeface="+mn-cs"/>
            </a:endParaRPr>
          </a:p>
        </p:txBody>
      </p:sp>
      <p:sp>
        <p:nvSpPr>
          <p:cNvPr id="2053" name="Text Box 5"/>
          <p:cNvSpPr txBox="1">
            <a:spLocks noChangeArrowheads="1"/>
          </p:cNvSpPr>
          <p:nvPr/>
        </p:nvSpPr>
        <p:spPr bwMode="auto">
          <a:xfrm>
            <a:off x="8105652" y="3888860"/>
            <a:ext cx="20544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sng" strike="noStrike" kern="1200" cap="none" spc="0" normalizeH="0" baseline="0" noProof="0">
                <a:ln>
                  <a:noFill/>
                </a:ln>
                <a:solidFill>
                  <a:srgbClr val="C00000"/>
                </a:solidFill>
                <a:effectLst/>
                <a:uLnTx/>
                <a:uFillTx/>
                <a:latin typeface="Garamond" pitchFamily="18" charset="0"/>
                <a:ea typeface="+mn-ea"/>
                <a:cs typeface="+mn-cs"/>
              </a:rPr>
              <a:t>Legislative Process</a:t>
            </a:r>
            <a:endParaRPr kumimoji="0" lang="en-US" sz="1800" b="0" i="0" u="none" strike="noStrike" kern="1200" cap="none" spc="0" normalizeH="0" baseline="0" noProof="0">
              <a:ln>
                <a:noFill/>
              </a:ln>
              <a:solidFill>
                <a:srgbClr val="C00000"/>
              </a:solidFill>
              <a:effectLst/>
              <a:uLnTx/>
              <a:uFillTx/>
              <a:latin typeface="Maiandra GD" pitchFamily="34" charset="0"/>
              <a:ea typeface="+mn-ea"/>
              <a:cs typeface="+mn-cs"/>
            </a:endParaRPr>
          </a:p>
        </p:txBody>
      </p:sp>
      <p:sp>
        <p:nvSpPr>
          <p:cNvPr id="2054" name="Text Box 6"/>
          <p:cNvSpPr txBox="1">
            <a:spLocks noChangeArrowheads="1"/>
          </p:cNvSpPr>
          <p:nvPr/>
        </p:nvSpPr>
        <p:spPr bwMode="auto">
          <a:xfrm>
            <a:off x="4943609" y="4342091"/>
            <a:ext cx="22508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sng" strike="noStrike" kern="1200" cap="none" spc="0" normalizeH="0" baseline="0" noProof="0">
                <a:ln>
                  <a:noFill/>
                </a:ln>
                <a:solidFill>
                  <a:srgbClr val="C00000"/>
                </a:solidFill>
                <a:effectLst/>
                <a:uLnTx/>
                <a:uFillTx/>
                <a:latin typeface="Garamond" pitchFamily="18" charset="0"/>
                <a:ea typeface="+mn-ea"/>
                <a:cs typeface="+mn-cs"/>
              </a:rPr>
              <a:t>Project Development</a:t>
            </a:r>
            <a:endParaRPr kumimoji="0" lang="en-US" sz="1800" b="0" i="0" u="none" strike="noStrike" kern="1200" cap="none" spc="0" normalizeH="0" baseline="0" noProof="0">
              <a:ln>
                <a:noFill/>
              </a:ln>
              <a:solidFill>
                <a:srgbClr val="C00000"/>
              </a:solidFill>
              <a:effectLst/>
              <a:uLnTx/>
              <a:uFillTx/>
              <a:latin typeface="Garamond" pitchFamily="18" charset="0"/>
              <a:ea typeface="+mn-ea"/>
              <a:cs typeface="+mn-cs"/>
            </a:endParaRPr>
          </a:p>
        </p:txBody>
      </p:sp>
      <p:sp>
        <p:nvSpPr>
          <p:cNvPr id="2055" name="Text Box 7"/>
          <p:cNvSpPr txBox="1">
            <a:spLocks noChangeArrowheads="1"/>
          </p:cNvSpPr>
          <p:nvPr/>
        </p:nvSpPr>
        <p:spPr bwMode="auto">
          <a:xfrm>
            <a:off x="1578771" y="3627716"/>
            <a:ext cx="2935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sng" strike="noStrike" kern="1200" cap="none" spc="0" normalizeH="0" baseline="0" noProof="0">
                <a:ln>
                  <a:noFill/>
                </a:ln>
                <a:solidFill>
                  <a:srgbClr val="C00000"/>
                </a:solidFill>
                <a:effectLst/>
                <a:uLnTx/>
                <a:uFillTx/>
                <a:latin typeface="Garamond" pitchFamily="18" charset="0"/>
                <a:ea typeface="+mn-ea"/>
                <a:cs typeface="+mn-cs"/>
              </a:rPr>
              <a:t>Project Execution/Closeout</a:t>
            </a:r>
            <a:endParaRPr kumimoji="0" lang="en-US" sz="1800" b="0" i="0" u="none" strike="noStrike" kern="1200" cap="none" spc="0" normalizeH="0" baseline="0" noProof="0">
              <a:ln>
                <a:noFill/>
              </a:ln>
              <a:solidFill>
                <a:srgbClr val="C00000"/>
              </a:solidFill>
              <a:effectLst/>
              <a:uLnTx/>
              <a:uFillTx/>
              <a:latin typeface="Garamond" pitchFamily="18" charset="0"/>
              <a:ea typeface="+mn-ea"/>
              <a:cs typeface="+mn-cs"/>
            </a:endParaRPr>
          </a:p>
        </p:txBody>
      </p:sp>
      <p:sp>
        <p:nvSpPr>
          <p:cNvPr id="15368" name="Text Box 8"/>
          <p:cNvSpPr txBox="1">
            <a:spLocks noChangeArrowheads="1"/>
          </p:cNvSpPr>
          <p:nvPr/>
        </p:nvSpPr>
        <p:spPr bwMode="auto">
          <a:xfrm>
            <a:off x="4843367" y="2537925"/>
            <a:ext cx="261481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2400" b="1" i="0" u="none" strike="noStrike" kern="1200" cap="none" spc="0" normalizeH="0" baseline="0" noProof="0">
                <a:ln>
                  <a:noFill/>
                </a:ln>
                <a:solidFill>
                  <a:srgbClr val="0000FF"/>
                </a:solidFill>
                <a:effectLst>
                  <a:outerShdw blurRad="38100" dist="38100" dir="2700000" algn="tl">
                    <a:srgbClr val="C0C0C0"/>
                  </a:outerShdw>
                </a:effectLst>
                <a:uLnTx/>
                <a:uFillTx/>
                <a:latin typeface="Maiandra GD" pitchFamily="34" charset="0"/>
                <a:ea typeface="+mn-ea"/>
                <a:cs typeface="+mn-cs"/>
              </a:rPr>
              <a:t>OhioMHAS </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2400" b="1" i="0" u="none" strike="noStrike" kern="1200" cap="none" spc="0" normalizeH="0" baseline="0" noProof="0">
                <a:ln>
                  <a:noFill/>
                </a:ln>
                <a:solidFill>
                  <a:srgbClr val="0000FF"/>
                </a:solidFill>
                <a:effectLst>
                  <a:outerShdw blurRad="38100" dist="38100" dir="2700000" algn="tl">
                    <a:srgbClr val="C0C0C0"/>
                  </a:outerShdw>
                </a:effectLst>
                <a:uLnTx/>
                <a:uFillTx/>
                <a:latin typeface="Maiandra GD" pitchFamily="34" charset="0"/>
                <a:ea typeface="+mn-ea"/>
                <a:cs typeface="+mn-cs"/>
              </a:rPr>
              <a:t>Capital Plan Cycle</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1800" b="1" i="0" u="none" strike="noStrike" kern="1200" cap="none" spc="0" normalizeH="0" baseline="0" noProof="0">
                <a:ln>
                  <a:noFill/>
                </a:ln>
                <a:solidFill>
                  <a:srgbClr val="0000FF"/>
                </a:solidFill>
                <a:effectLst>
                  <a:outerShdw blurRad="38100" dist="38100" dir="2700000" algn="tl">
                    <a:srgbClr val="C0C0C0"/>
                  </a:outerShdw>
                </a:effectLst>
                <a:uLnTx/>
                <a:uFillTx/>
                <a:latin typeface="Maiandra GD" pitchFamily="34" charset="0"/>
                <a:ea typeface="+mn-ea"/>
                <a:cs typeface="+mn-cs"/>
              </a:rPr>
              <a:t>(Sample)</a:t>
            </a:r>
          </a:p>
        </p:txBody>
      </p:sp>
      <p:sp>
        <p:nvSpPr>
          <p:cNvPr id="2057" name="Text Box 9"/>
          <p:cNvSpPr txBox="1">
            <a:spLocks noChangeArrowheads="1"/>
          </p:cNvSpPr>
          <p:nvPr/>
        </p:nvSpPr>
        <p:spPr bwMode="auto">
          <a:xfrm>
            <a:off x="5087722" y="-9877"/>
            <a:ext cx="1981632"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FF"/>
                </a:solidFill>
                <a:effectLst/>
                <a:uLnTx/>
                <a:uFillTx/>
                <a:latin typeface="Maiandra GD" pitchFamily="34" charset="0"/>
                <a:ea typeface="+mn-ea"/>
                <a:cs typeface="+mn-cs"/>
              </a:rPr>
              <a:t>June - August </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FF"/>
                </a:solidFill>
                <a:effectLst/>
                <a:uLnTx/>
                <a:uFillTx/>
                <a:latin typeface="Maiandra GD" pitchFamily="34" charset="0"/>
                <a:ea typeface="+mn-ea"/>
                <a:cs typeface="+mn-cs"/>
              </a:rPr>
              <a:t>ODD NUMBER YEARS</a:t>
            </a:r>
          </a:p>
        </p:txBody>
      </p:sp>
      <p:sp>
        <p:nvSpPr>
          <p:cNvPr id="2058" name="Text Box 10"/>
          <p:cNvSpPr txBox="1">
            <a:spLocks noChangeArrowheads="1"/>
          </p:cNvSpPr>
          <p:nvPr/>
        </p:nvSpPr>
        <p:spPr bwMode="auto">
          <a:xfrm>
            <a:off x="8251536" y="523523"/>
            <a:ext cx="18473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endParaRPr>
          </a:p>
        </p:txBody>
      </p:sp>
      <p:sp>
        <p:nvSpPr>
          <p:cNvPr id="2059" name="Rectangle 11"/>
          <p:cNvSpPr>
            <a:spLocks noChangeArrowheads="1"/>
          </p:cNvSpPr>
          <p:nvPr/>
        </p:nvSpPr>
        <p:spPr bwMode="auto">
          <a:xfrm>
            <a:off x="8077201" y="768350"/>
            <a:ext cx="166211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FF"/>
                </a:solidFill>
                <a:effectLst/>
                <a:uLnTx/>
                <a:uFillTx/>
                <a:latin typeface="Maiandra GD" pitchFamily="34" charset="0"/>
                <a:ea typeface="+mn-ea"/>
                <a:cs typeface="+mn-cs"/>
              </a:rPr>
              <a:t>Sept. - Nov. </a:t>
            </a:r>
          </a:p>
        </p:txBody>
      </p:sp>
      <p:sp>
        <p:nvSpPr>
          <p:cNvPr id="2060" name="Rectangle 12"/>
          <p:cNvSpPr>
            <a:spLocks noChangeArrowheads="1"/>
          </p:cNvSpPr>
          <p:nvPr/>
        </p:nvSpPr>
        <p:spPr bwMode="auto">
          <a:xfrm>
            <a:off x="8599435" y="3587057"/>
            <a:ext cx="1127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FF"/>
                </a:solidFill>
                <a:effectLst/>
                <a:uLnTx/>
                <a:uFillTx/>
                <a:latin typeface="Maiandra GD" pitchFamily="34" charset="0"/>
                <a:ea typeface="+mn-ea"/>
                <a:cs typeface="+mn-cs"/>
              </a:rPr>
              <a:t>Dec. - April </a:t>
            </a:r>
          </a:p>
        </p:txBody>
      </p:sp>
      <p:sp>
        <p:nvSpPr>
          <p:cNvPr id="2061" name="Rectangle 13"/>
          <p:cNvSpPr>
            <a:spLocks noChangeArrowheads="1"/>
          </p:cNvSpPr>
          <p:nvPr/>
        </p:nvSpPr>
        <p:spPr bwMode="auto">
          <a:xfrm>
            <a:off x="4953000" y="4114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FF"/>
                </a:solidFill>
                <a:effectLst/>
                <a:uLnTx/>
                <a:uFillTx/>
                <a:latin typeface="Maiandra GD" pitchFamily="34" charset="0"/>
                <a:ea typeface="+mn-ea"/>
                <a:cs typeface="+mn-cs"/>
              </a:rPr>
              <a:t>May - Sept. </a:t>
            </a:r>
          </a:p>
        </p:txBody>
      </p:sp>
      <p:sp>
        <p:nvSpPr>
          <p:cNvPr id="2062" name="Rectangle 14"/>
          <p:cNvSpPr>
            <a:spLocks noChangeArrowheads="1"/>
          </p:cNvSpPr>
          <p:nvPr/>
        </p:nvSpPr>
        <p:spPr bwMode="auto">
          <a:xfrm>
            <a:off x="2362200" y="3359150"/>
            <a:ext cx="12954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FF"/>
                </a:solidFill>
                <a:effectLst/>
                <a:uLnTx/>
                <a:uFillTx/>
                <a:latin typeface="Maiandra GD" pitchFamily="34" charset="0"/>
                <a:ea typeface="+mn-ea"/>
                <a:cs typeface="+mn-cs"/>
              </a:rPr>
              <a:t>Sept. - June</a:t>
            </a:r>
          </a:p>
        </p:txBody>
      </p:sp>
      <p:sp>
        <p:nvSpPr>
          <p:cNvPr id="2063" name="Text Box 15"/>
          <p:cNvSpPr txBox="1">
            <a:spLocks noChangeArrowheads="1"/>
          </p:cNvSpPr>
          <p:nvPr/>
        </p:nvSpPr>
        <p:spPr bwMode="auto">
          <a:xfrm>
            <a:off x="7391400" y="5867401"/>
            <a:ext cx="2057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aiandra GD" pitchFamily="34" charset="0"/>
                <a:ea typeface="+mn-ea"/>
                <a:cs typeface="+mn-cs"/>
              </a:rPr>
              <a:t>*A project is “viable” if</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aiandra GD" pitchFamily="34" charset="0"/>
                <a:ea typeface="+mn-ea"/>
                <a:cs typeface="+mn-cs"/>
              </a:rPr>
              <a:t>it can be completed in 6-9</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aiandra GD" pitchFamily="34" charset="0"/>
                <a:ea typeface="+mn-ea"/>
                <a:cs typeface="+mn-cs"/>
              </a:rPr>
              <a:t>months if renovation or 12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aiandra GD" pitchFamily="34" charset="0"/>
                <a:ea typeface="+mn-ea"/>
                <a:cs typeface="+mn-cs"/>
              </a:rPr>
              <a:t>mos. if new construction.</a:t>
            </a:r>
            <a:endParaRPr kumimoji="0" lang="en-US" sz="1200" b="0" i="0" u="none" strike="noStrike" kern="1200" cap="none" spc="0" normalizeH="0" baseline="0" noProof="0">
              <a:ln>
                <a:noFill/>
              </a:ln>
              <a:solidFill>
                <a:srgbClr val="000000"/>
              </a:solidFill>
              <a:effectLst/>
              <a:uLnTx/>
              <a:uFillTx/>
              <a:latin typeface="Maiandra GD" pitchFamily="34" charset="0"/>
              <a:ea typeface="+mn-ea"/>
              <a:cs typeface="+mn-cs"/>
            </a:endParaRPr>
          </a:p>
        </p:txBody>
      </p:sp>
      <p:sp>
        <p:nvSpPr>
          <p:cNvPr id="2064" name="Text Box 16"/>
          <p:cNvSpPr txBox="1">
            <a:spLocks noChangeArrowheads="1"/>
          </p:cNvSpPr>
          <p:nvPr/>
        </p:nvSpPr>
        <p:spPr bwMode="auto">
          <a:xfrm>
            <a:off x="5105401" y="866114"/>
            <a:ext cx="2035175"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OhioMHAS provides Capital Plan guidelines to Boards.</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Boards identify needs &amp; submit proposals to OhioMHAS.</a:t>
            </a:r>
          </a:p>
          <a:p>
            <a:pPr marL="0" marR="0" lvl="0" indent="0" algn="l" defTabSz="914400" rtl="0" eaLnBrk="0" fontAlgn="base" latinLnBrk="0" hangingPunct="0">
              <a:lnSpc>
                <a:spcPct val="100000"/>
              </a:lnSpc>
              <a:spcBef>
                <a:spcPct val="50000"/>
              </a:spcBef>
              <a:spcAft>
                <a:spcPct val="0"/>
              </a:spcAft>
              <a:buClrTx/>
              <a:buSzTx/>
              <a:buFontTx/>
              <a:buChar char="•"/>
              <a:tabLst/>
              <a:defRPr/>
            </a:pPr>
            <a:endParaRPr kumimoji="0" lang="en-US" sz="1200" b="0" i="0" u="none" strike="noStrike" kern="1200" cap="none" spc="0" normalizeH="0" baseline="0" noProof="0">
              <a:ln>
                <a:noFill/>
              </a:ln>
              <a:solidFill>
                <a:srgbClr val="000000"/>
              </a:solidFill>
              <a:effectLst/>
              <a:uLnTx/>
              <a:uFillTx/>
              <a:latin typeface="Maiandra GD" pitchFamily="34" charset="0"/>
              <a:ea typeface="+mn-ea"/>
              <a:cs typeface="+mn-cs"/>
            </a:endParaRPr>
          </a:p>
        </p:txBody>
      </p:sp>
      <p:sp>
        <p:nvSpPr>
          <p:cNvPr id="2065" name="Text Box 17"/>
          <p:cNvSpPr txBox="1">
            <a:spLocks noChangeArrowheads="1"/>
          </p:cNvSpPr>
          <p:nvPr/>
        </p:nvSpPr>
        <p:spPr bwMode="auto">
          <a:xfrm>
            <a:off x="7956551" y="1616444"/>
            <a:ext cx="230187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OhioMHAS reviews requests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aiandra GD"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OhioMHAS submits plan / budget to OBM.</a:t>
            </a:r>
          </a:p>
        </p:txBody>
      </p:sp>
      <p:sp>
        <p:nvSpPr>
          <p:cNvPr id="2066" name="Text Box 18"/>
          <p:cNvSpPr txBox="1">
            <a:spLocks noChangeArrowheads="1"/>
          </p:cNvSpPr>
          <p:nvPr/>
        </p:nvSpPr>
        <p:spPr bwMode="auto">
          <a:xfrm>
            <a:off x="8039100" y="4152781"/>
            <a:ext cx="2438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OBM reviews &amp; identifies funding levels.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OhioMHAS adjusts budget.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Adjusted budget submitted to Gen. Assembly.</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Capital Biennium budget adopted.</a:t>
            </a:r>
          </a:p>
        </p:txBody>
      </p:sp>
      <p:sp>
        <p:nvSpPr>
          <p:cNvPr id="2067" name="Text Box 19"/>
          <p:cNvSpPr txBox="1">
            <a:spLocks noChangeArrowheads="1"/>
          </p:cNvSpPr>
          <p:nvPr/>
        </p:nvSpPr>
        <p:spPr bwMode="auto">
          <a:xfrm>
            <a:off x="4962718" y="4639849"/>
            <a:ext cx="23018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OhioMHAS sets priorities &amp; reconfirms needs with Boards.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Determine Project Viability*</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OhioMHAS meets with local systems &amp; prepares project applications for signature.</a:t>
            </a:r>
          </a:p>
        </p:txBody>
      </p:sp>
      <p:sp>
        <p:nvSpPr>
          <p:cNvPr id="2068" name="Text Box 20"/>
          <p:cNvSpPr txBox="1">
            <a:spLocks noChangeArrowheads="1"/>
          </p:cNvSpPr>
          <p:nvPr/>
        </p:nvSpPr>
        <p:spPr bwMode="auto">
          <a:xfrm>
            <a:off x="1981200" y="4178945"/>
            <a:ext cx="23622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OhioMHAS application approval letter.</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Project begins following OhioMHAS/Capital Office guidelines Contract, Mortgage &amp; Note.</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Reimbursement.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Closeout.</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a:ln>
                <a:noFill/>
              </a:ln>
              <a:solidFill>
                <a:srgbClr val="000000"/>
              </a:solidFill>
              <a:effectLst/>
              <a:uLnTx/>
              <a:uFillTx/>
              <a:latin typeface="Maiandra GD" pitchFamily="34" charset="0"/>
              <a:ea typeface="+mn-ea"/>
              <a:cs typeface="+mn-cs"/>
            </a:endParaRPr>
          </a:p>
        </p:txBody>
      </p:sp>
      <p:sp>
        <p:nvSpPr>
          <p:cNvPr id="2069" name="Rectangle 21"/>
          <p:cNvSpPr>
            <a:spLocks noChangeArrowheads="1"/>
          </p:cNvSpPr>
          <p:nvPr/>
        </p:nvSpPr>
        <p:spPr bwMode="auto">
          <a:xfrm>
            <a:off x="1676401" y="3200400"/>
            <a:ext cx="2860674" cy="312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70" name="Rectangle 22"/>
          <p:cNvSpPr>
            <a:spLocks noChangeArrowheads="1"/>
          </p:cNvSpPr>
          <p:nvPr/>
        </p:nvSpPr>
        <p:spPr bwMode="auto">
          <a:xfrm>
            <a:off x="4876800" y="4038600"/>
            <a:ext cx="2438400"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71" name="Rectangle 23"/>
          <p:cNvSpPr>
            <a:spLocks noChangeArrowheads="1"/>
          </p:cNvSpPr>
          <p:nvPr/>
        </p:nvSpPr>
        <p:spPr bwMode="auto">
          <a:xfrm>
            <a:off x="8001000" y="3429000"/>
            <a:ext cx="25146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72" name="Rectangle 24"/>
          <p:cNvSpPr>
            <a:spLocks noChangeArrowheads="1"/>
          </p:cNvSpPr>
          <p:nvPr/>
        </p:nvSpPr>
        <p:spPr bwMode="auto">
          <a:xfrm>
            <a:off x="7924800" y="533400"/>
            <a:ext cx="2286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73" name="Rectangle 25"/>
          <p:cNvSpPr>
            <a:spLocks noChangeArrowheads="1"/>
          </p:cNvSpPr>
          <p:nvPr/>
        </p:nvSpPr>
        <p:spPr bwMode="auto">
          <a:xfrm>
            <a:off x="4953000" y="-1"/>
            <a:ext cx="2286000" cy="23333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74" name="Text Box 26"/>
          <p:cNvSpPr txBox="1">
            <a:spLocks noChangeArrowheads="1"/>
          </p:cNvSpPr>
          <p:nvPr/>
        </p:nvSpPr>
        <p:spPr bwMode="auto">
          <a:xfrm>
            <a:off x="2611838" y="1217713"/>
            <a:ext cx="8691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FF"/>
                </a:solidFill>
                <a:effectLst/>
                <a:uLnTx/>
                <a:uFillTx/>
                <a:latin typeface="Maiandra GD" pitchFamily="34" charset="0"/>
                <a:ea typeface="+mn-ea"/>
                <a:cs typeface="+mn-cs"/>
              </a:rPr>
              <a:t>Ongoing</a:t>
            </a:r>
          </a:p>
        </p:txBody>
      </p:sp>
      <p:sp>
        <p:nvSpPr>
          <p:cNvPr id="2075" name="Text Box 27"/>
          <p:cNvSpPr txBox="1">
            <a:spLocks noChangeArrowheads="1"/>
          </p:cNvSpPr>
          <p:nvPr/>
        </p:nvSpPr>
        <p:spPr bwMode="auto">
          <a:xfrm>
            <a:off x="1752600" y="1431409"/>
            <a:ext cx="2432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a:ln>
                  <a:noFill/>
                </a:ln>
                <a:solidFill>
                  <a:srgbClr val="C00000"/>
                </a:solidFill>
                <a:effectLst/>
                <a:uLnTx/>
                <a:uFillTx/>
                <a:latin typeface="Garamond" pitchFamily="18" charset="0"/>
                <a:ea typeface="+mn-ea"/>
                <a:cs typeface="+mn-cs"/>
              </a:rPr>
              <a:t>Local System Planning</a:t>
            </a:r>
            <a:endParaRPr kumimoji="0" lang="en-US" sz="1800" b="0" i="0" u="none" strike="noStrike" kern="1200" cap="none" spc="0" normalizeH="0" baseline="0" noProof="0">
              <a:ln>
                <a:noFill/>
              </a:ln>
              <a:solidFill>
                <a:srgbClr val="C00000"/>
              </a:solidFill>
              <a:effectLst/>
              <a:uLnTx/>
              <a:uFillTx/>
              <a:latin typeface="Garamond" pitchFamily="18" charset="0"/>
              <a:ea typeface="+mn-ea"/>
              <a:cs typeface="+mn-cs"/>
            </a:endParaRPr>
          </a:p>
        </p:txBody>
      </p:sp>
      <p:sp>
        <p:nvSpPr>
          <p:cNvPr id="2076" name="Text Box 28"/>
          <p:cNvSpPr txBox="1">
            <a:spLocks noChangeArrowheads="1"/>
          </p:cNvSpPr>
          <p:nvPr/>
        </p:nvSpPr>
        <p:spPr bwMode="auto">
          <a:xfrm>
            <a:off x="1871689" y="1592552"/>
            <a:ext cx="2362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a:ln>
                <a:noFill/>
              </a:ln>
              <a:solidFill>
                <a:srgbClr val="000000"/>
              </a:solidFill>
              <a:effectLst/>
              <a:uLnTx/>
              <a:uFillTx/>
              <a:latin typeface="Maiandra GD"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local ADAMH Boards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1400" b="0" i="0" u="none" strike="noStrike" kern="1200" cap="none" spc="0" normalizeH="0" baseline="0" noProof="0">
                <a:ln>
                  <a:noFill/>
                </a:ln>
                <a:solidFill>
                  <a:srgbClr val="000000"/>
                </a:solidFill>
                <a:effectLst/>
                <a:uLnTx/>
                <a:uFillTx/>
                <a:latin typeface="Maiandra GD" pitchFamily="34" charset="0"/>
                <a:ea typeface="+mn-ea"/>
                <a:cs typeface="+mn-cs"/>
              </a:rPr>
              <a:t>Technical Assistance as needed</a:t>
            </a:r>
          </a:p>
        </p:txBody>
      </p:sp>
      <p:sp>
        <p:nvSpPr>
          <p:cNvPr id="2077" name="Rectangle 29"/>
          <p:cNvSpPr>
            <a:spLocks noChangeArrowheads="1"/>
          </p:cNvSpPr>
          <p:nvPr/>
        </p:nvSpPr>
        <p:spPr bwMode="auto">
          <a:xfrm>
            <a:off x="1752600" y="1143000"/>
            <a:ext cx="28194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78" name="Text Box 30"/>
          <p:cNvSpPr txBox="1">
            <a:spLocks noChangeArrowheads="1"/>
          </p:cNvSpPr>
          <p:nvPr/>
        </p:nvSpPr>
        <p:spPr bwMode="auto">
          <a:xfrm>
            <a:off x="6781801" y="1"/>
            <a:ext cx="271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Impact" pitchFamily="34" charset="0"/>
                <a:ea typeface="+mn-ea"/>
                <a:cs typeface="+mn-cs"/>
              </a:rPr>
              <a:t>1</a:t>
            </a:r>
          </a:p>
        </p:txBody>
      </p:sp>
      <p:sp>
        <p:nvSpPr>
          <p:cNvPr id="2079" name="Text Box 31"/>
          <p:cNvSpPr txBox="1">
            <a:spLocks noChangeArrowheads="1"/>
          </p:cNvSpPr>
          <p:nvPr/>
        </p:nvSpPr>
        <p:spPr bwMode="auto">
          <a:xfrm>
            <a:off x="9813925" y="549275"/>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Maiandra GD" pitchFamily="34" charset="0"/>
              <a:ea typeface="+mn-ea"/>
              <a:cs typeface="+mn-cs"/>
            </a:endParaRPr>
          </a:p>
        </p:txBody>
      </p:sp>
      <p:sp>
        <p:nvSpPr>
          <p:cNvPr id="2080" name="Text Box 32"/>
          <p:cNvSpPr txBox="1">
            <a:spLocks noChangeArrowheads="1"/>
          </p:cNvSpPr>
          <p:nvPr/>
        </p:nvSpPr>
        <p:spPr bwMode="auto">
          <a:xfrm>
            <a:off x="9739313" y="609601"/>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Impact" pitchFamily="34" charset="0"/>
                <a:ea typeface="+mn-ea"/>
                <a:cs typeface="+mn-cs"/>
              </a:rPr>
              <a:t>2</a:t>
            </a:r>
          </a:p>
        </p:txBody>
      </p:sp>
      <p:sp>
        <p:nvSpPr>
          <p:cNvPr id="2081" name="Text Box 33"/>
          <p:cNvSpPr txBox="1">
            <a:spLocks noChangeArrowheads="1"/>
          </p:cNvSpPr>
          <p:nvPr/>
        </p:nvSpPr>
        <p:spPr bwMode="auto">
          <a:xfrm>
            <a:off x="10040939" y="3581401"/>
            <a:ext cx="306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Impact" pitchFamily="34" charset="0"/>
                <a:ea typeface="+mn-ea"/>
                <a:cs typeface="+mn-cs"/>
              </a:rPr>
              <a:t>3</a:t>
            </a:r>
          </a:p>
        </p:txBody>
      </p:sp>
      <p:sp>
        <p:nvSpPr>
          <p:cNvPr id="2082" name="Text Box 34"/>
          <p:cNvSpPr txBox="1">
            <a:spLocks noChangeArrowheads="1"/>
          </p:cNvSpPr>
          <p:nvPr/>
        </p:nvSpPr>
        <p:spPr bwMode="auto">
          <a:xfrm>
            <a:off x="7010400" y="4114801"/>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Impact" pitchFamily="34" charset="0"/>
                <a:ea typeface="+mn-ea"/>
                <a:cs typeface="+mn-cs"/>
              </a:rPr>
              <a:t>4</a:t>
            </a:r>
          </a:p>
        </p:txBody>
      </p:sp>
      <p:sp>
        <p:nvSpPr>
          <p:cNvPr id="2083" name="Text Box 35"/>
          <p:cNvSpPr txBox="1">
            <a:spLocks noChangeArrowheads="1"/>
          </p:cNvSpPr>
          <p:nvPr/>
        </p:nvSpPr>
        <p:spPr bwMode="auto">
          <a:xfrm>
            <a:off x="3868739" y="3276601"/>
            <a:ext cx="306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Impact" pitchFamily="34" charset="0"/>
                <a:ea typeface="+mn-ea"/>
                <a:cs typeface="+mn-cs"/>
              </a:rPr>
              <a:t>5</a:t>
            </a:r>
          </a:p>
        </p:txBody>
      </p:sp>
      <p:sp>
        <p:nvSpPr>
          <p:cNvPr id="2084" name="AutoShape 36"/>
          <p:cNvSpPr>
            <a:spLocks noChangeArrowheads="1"/>
          </p:cNvSpPr>
          <p:nvPr/>
        </p:nvSpPr>
        <p:spPr bwMode="auto">
          <a:xfrm>
            <a:off x="7391400" y="1219200"/>
            <a:ext cx="457200" cy="381000"/>
          </a:xfrm>
          <a:prstGeom prst="rightArrow">
            <a:avLst>
              <a:gd name="adj1" fmla="val 50000"/>
              <a:gd name="adj2" fmla="val 3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85" name="AutoShape 37"/>
          <p:cNvSpPr>
            <a:spLocks noChangeArrowheads="1"/>
          </p:cNvSpPr>
          <p:nvPr/>
        </p:nvSpPr>
        <p:spPr bwMode="auto">
          <a:xfrm>
            <a:off x="9067800" y="2895600"/>
            <a:ext cx="381000" cy="381000"/>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86" name="AutoShape 38"/>
          <p:cNvSpPr>
            <a:spLocks noChangeArrowheads="1"/>
          </p:cNvSpPr>
          <p:nvPr/>
        </p:nvSpPr>
        <p:spPr bwMode="auto">
          <a:xfrm>
            <a:off x="7391400" y="5029200"/>
            <a:ext cx="533400" cy="381000"/>
          </a:xfrm>
          <a:prstGeom prst="leftArrow">
            <a:avLst>
              <a:gd name="adj1" fmla="val 50000"/>
              <a:gd name="adj2" fmla="val 3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87" name="AutoShape 39"/>
          <p:cNvSpPr>
            <a:spLocks noChangeArrowheads="1"/>
          </p:cNvSpPr>
          <p:nvPr/>
        </p:nvSpPr>
        <p:spPr bwMode="auto">
          <a:xfrm>
            <a:off x="4419600" y="4953000"/>
            <a:ext cx="381000" cy="381000"/>
          </a:xfrm>
          <a:prstGeom prst="left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2088" name="WordArt 40"/>
          <p:cNvSpPr>
            <a:spLocks noChangeArrowheads="1" noChangeShapeType="1" noTextEdit="1"/>
          </p:cNvSpPr>
          <p:nvPr/>
        </p:nvSpPr>
        <p:spPr bwMode="auto">
          <a:xfrm>
            <a:off x="3124201" y="152401"/>
            <a:ext cx="809625" cy="773113"/>
          </a:xfrm>
          <a:prstGeom prst="rect">
            <a:avLst/>
          </a:prstGeom>
        </p:spPr>
        <p:txBody>
          <a:bodyPr wrap="none" fromWordArt="1">
            <a:prstTxWarp prst="textFadeRight">
              <a:avLst>
                <a:gd name="adj" fmla="val 33333"/>
              </a:avLst>
            </a:prstTxWarp>
            <a:scene3d>
              <a:camera prst="legacyPerspectiveFront">
                <a:rot lat="20519995"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0" cap="none" spc="0" normalizeH="0" baseline="0" noProof="0">
                <a:ln w="9525">
                  <a:round/>
                  <a:headEnd/>
                  <a:tailEnd/>
                </a:ln>
                <a:gradFill rotWithShape="1">
                  <a:gsLst>
                    <a:gs pos="0">
                      <a:srgbClr val="0606FA"/>
                    </a:gs>
                    <a:gs pos="100000">
                      <a:srgbClr val="030374"/>
                    </a:gs>
                  </a:gsLst>
                  <a:lin ang="5400000" scaled="1"/>
                </a:gradFill>
                <a:effectLst/>
                <a:uLnTx/>
                <a:uFillTx/>
                <a:latin typeface="Impact"/>
                <a:ea typeface="+mn-ea"/>
                <a:cs typeface="+mn-cs"/>
              </a:rPr>
              <a:t>Start</a:t>
            </a:r>
          </a:p>
        </p:txBody>
      </p:sp>
    </p:spTree>
    <p:extLst>
      <p:ext uri="{BB962C8B-B14F-4D97-AF65-F5344CB8AC3E}">
        <p14:creationId xmlns:p14="http://schemas.microsoft.com/office/powerpoint/2010/main" val="107703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65126"/>
            <a:ext cx="11430000" cy="559908"/>
          </a:xfrm>
        </p:spPr>
        <p:txBody>
          <a:bodyPr>
            <a:normAutofit fontScale="90000"/>
          </a:bodyPr>
          <a:lstStyle/>
          <a:p>
            <a:r>
              <a:rPr lang="en-US"/>
              <a:t>Use of OhioMHAS Community Capital Funds:</a:t>
            </a:r>
          </a:p>
        </p:txBody>
      </p:sp>
      <p:sp>
        <p:nvSpPr>
          <p:cNvPr id="2" name="Content Placeholder 1"/>
          <p:cNvSpPr>
            <a:spLocks noGrp="1"/>
          </p:cNvSpPr>
          <p:nvPr>
            <p:ph sz="half" idx="1"/>
          </p:nvPr>
        </p:nvSpPr>
        <p:spPr>
          <a:xfrm>
            <a:off x="444083" y="926720"/>
            <a:ext cx="5669289" cy="5181946"/>
          </a:xfrm>
        </p:spPr>
        <p:txBody>
          <a:bodyPr vert="horz" lIns="91440" tIns="45720" rIns="91440" bIns="45720" rtlCol="0" anchor="t">
            <a:normAutofit fontScale="92500"/>
          </a:bodyPr>
          <a:lstStyle/>
          <a:p>
            <a:pPr marL="0" indent="0" algn="ctr">
              <a:buNone/>
            </a:pPr>
            <a:r>
              <a:rPr lang="en-US" sz="2800" b="1" u="sng">
                <a:latin typeface="Source Sans Pro"/>
                <a:ea typeface="Open Sans"/>
                <a:cs typeface="Open Sans"/>
              </a:rPr>
              <a:t>Yes:</a:t>
            </a:r>
          </a:p>
          <a:p>
            <a:pPr lvl="1"/>
            <a:r>
              <a:rPr lang="en-US" sz="2800" b="1">
                <a:latin typeface="Source Sans Pro"/>
                <a:ea typeface="Open Sans"/>
                <a:cs typeface="Open Sans"/>
              </a:rPr>
              <a:t>Purchase</a:t>
            </a:r>
          </a:p>
          <a:p>
            <a:pPr lvl="1"/>
            <a:r>
              <a:rPr lang="en-US" sz="2800" b="1">
                <a:latin typeface="Source Sans Pro"/>
                <a:ea typeface="Open Sans"/>
                <a:cs typeface="Open Sans"/>
              </a:rPr>
              <a:t>Major Renovations*</a:t>
            </a:r>
          </a:p>
          <a:p>
            <a:pPr lvl="1"/>
            <a:r>
              <a:rPr lang="en-US" sz="2800" b="1">
                <a:latin typeface="Source Sans Pro"/>
                <a:ea typeface="Open Sans"/>
                <a:cs typeface="Open Sans"/>
              </a:rPr>
              <a:t>New Construction</a:t>
            </a:r>
          </a:p>
          <a:p>
            <a:pPr lvl="1"/>
            <a:r>
              <a:rPr lang="en-US" sz="2800" b="1">
                <a:latin typeface="Source Sans Pro"/>
                <a:ea typeface="Open Sans"/>
                <a:cs typeface="Open Sans"/>
              </a:rPr>
              <a:t>Furnishings/Equipment</a:t>
            </a:r>
          </a:p>
          <a:p>
            <a:pPr lvl="1"/>
            <a:r>
              <a:rPr lang="en-US" sz="2800" b="1">
                <a:latin typeface="Source Sans Pro"/>
                <a:ea typeface="Open Sans"/>
                <a:cs typeface="Open Sans"/>
              </a:rPr>
              <a:t>Eligible Fees</a:t>
            </a:r>
          </a:p>
          <a:p>
            <a:pPr lvl="1"/>
            <a:r>
              <a:rPr lang="en-US" sz="2800" b="1">
                <a:latin typeface="Source Sans Pro"/>
                <a:ea typeface="Open Sans"/>
                <a:cs typeface="Open Sans"/>
              </a:rPr>
              <a:t>Architect </a:t>
            </a:r>
          </a:p>
          <a:p>
            <a:pPr lvl="1"/>
            <a:r>
              <a:rPr lang="en-US" sz="2800" b="1">
                <a:latin typeface="Source Sans Pro"/>
                <a:ea typeface="Open Sans"/>
                <a:cs typeface="Open Sans"/>
              </a:rPr>
              <a:t>Site Work</a:t>
            </a:r>
          </a:p>
          <a:p>
            <a:pPr lvl="1"/>
            <a:r>
              <a:rPr lang="en-US" sz="2800" b="1">
                <a:latin typeface="Source Sans Pro"/>
                <a:ea typeface="Open Sans"/>
                <a:cs typeface="Open Sans"/>
              </a:rPr>
              <a:t>Legal Fees related to project</a:t>
            </a:r>
          </a:p>
          <a:p>
            <a:pPr marL="365760" lvl="1" indent="0">
              <a:buNone/>
            </a:pPr>
            <a:endParaRPr lang="en-US"/>
          </a:p>
          <a:p>
            <a:pPr marL="365760" lvl="1" indent="0">
              <a:buNone/>
            </a:pPr>
            <a:endParaRPr lang="en-US"/>
          </a:p>
          <a:p>
            <a:pPr lvl="1"/>
            <a:endParaRPr lang="en-US"/>
          </a:p>
        </p:txBody>
      </p:sp>
      <p:sp>
        <p:nvSpPr>
          <p:cNvPr id="4" name="Content Placeholder 3">
            <a:extLst>
              <a:ext uri="{FF2B5EF4-FFF2-40B4-BE49-F238E27FC236}">
                <a16:creationId xmlns:a16="http://schemas.microsoft.com/office/drawing/2014/main" id="{695A480C-BF4E-4A9B-919A-DEEC5A5946F8}"/>
              </a:ext>
            </a:extLst>
          </p:cNvPr>
          <p:cNvSpPr>
            <a:spLocks noGrp="1"/>
          </p:cNvSpPr>
          <p:nvPr>
            <p:ph sz="half" idx="2"/>
          </p:nvPr>
        </p:nvSpPr>
        <p:spPr>
          <a:xfrm>
            <a:off x="5903161" y="926720"/>
            <a:ext cx="6041951" cy="4617915"/>
          </a:xfrm>
        </p:spPr>
        <p:txBody>
          <a:bodyPr vert="horz" lIns="91440" tIns="45720" rIns="91440" bIns="45720" rtlCol="0" anchor="t">
            <a:normAutofit fontScale="92500"/>
          </a:bodyPr>
          <a:lstStyle/>
          <a:p>
            <a:pPr marL="0" indent="0" algn="ctr">
              <a:buNone/>
            </a:pPr>
            <a:r>
              <a:rPr lang="en-US" sz="2800" b="1" u="sng">
                <a:latin typeface="Source Sans Pro"/>
                <a:ea typeface="Open Sans"/>
                <a:cs typeface="Open Sans"/>
              </a:rPr>
              <a:t>No:</a:t>
            </a:r>
          </a:p>
          <a:p>
            <a:pPr lvl="1"/>
            <a:r>
              <a:rPr lang="en-US" sz="3200" b="1">
                <a:latin typeface="Source Sans Pro"/>
                <a:ea typeface="Open Sans"/>
                <a:cs typeface="Open Sans"/>
              </a:rPr>
              <a:t>Developer Fees</a:t>
            </a:r>
          </a:p>
          <a:p>
            <a:pPr lvl="1"/>
            <a:r>
              <a:rPr lang="en-US" sz="3200" b="1">
                <a:latin typeface="Source Sans Pro"/>
                <a:ea typeface="Open Sans"/>
                <a:cs typeface="Open Sans"/>
              </a:rPr>
              <a:t>Furnishings/Equipment of less that 5 years of useful life</a:t>
            </a:r>
          </a:p>
          <a:p>
            <a:pPr lvl="1"/>
            <a:r>
              <a:rPr lang="en-US" sz="3200" b="1">
                <a:latin typeface="Source Sans Pro"/>
                <a:ea typeface="Open Sans"/>
                <a:cs typeface="Open Sans"/>
              </a:rPr>
              <a:t>Operational Expenses</a:t>
            </a:r>
          </a:p>
          <a:p>
            <a:pPr lvl="1"/>
            <a:r>
              <a:rPr lang="en-US" sz="3200" b="1">
                <a:latin typeface="Source Sans Pro"/>
                <a:ea typeface="Open Sans"/>
                <a:cs typeface="Open Sans"/>
              </a:rPr>
              <a:t>Services</a:t>
            </a:r>
          </a:p>
          <a:p>
            <a:pPr lvl="1"/>
            <a:r>
              <a:rPr lang="en-US" sz="3200" b="1">
                <a:latin typeface="Source Sans Pro"/>
                <a:ea typeface="Open Sans"/>
                <a:cs typeface="Open Sans"/>
              </a:rPr>
              <a:t>Operating Reserves</a:t>
            </a:r>
          </a:p>
          <a:p>
            <a:pPr lvl="1"/>
            <a:r>
              <a:rPr lang="en-US" sz="3200" b="1">
                <a:latin typeface="Source Sans Pro"/>
                <a:ea typeface="Open Sans"/>
                <a:cs typeface="Open Sans"/>
              </a:rPr>
              <a:t>Replacement Reserves</a:t>
            </a:r>
          </a:p>
          <a:p>
            <a:pPr marL="0" indent="0">
              <a:buNone/>
            </a:pPr>
            <a:endParaRPr lang="en-US"/>
          </a:p>
        </p:txBody>
      </p:sp>
      <p:sp>
        <p:nvSpPr>
          <p:cNvPr id="5" name="TextBox 4">
            <a:extLst>
              <a:ext uri="{FF2B5EF4-FFF2-40B4-BE49-F238E27FC236}">
                <a16:creationId xmlns:a16="http://schemas.microsoft.com/office/drawing/2014/main" id="{2D95A899-212D-1019-F7F7-3E797B97A60D}"/>
              </a:ext>
            </a:extLst>
          </p:cNvPr>
          <p:cNvSpPr txBox="1"/>
          <p:nvPr/>
        </p:nvSpPr>
        <p:spPr>
          <a:xfrm>
            <a:off x="3273724" y="6332705"/>
            <a:ext cx="52581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A2F36"/>
                </a:solidFill>
                <a:effectLst/>
                <a:uLnTx/>
                <a:uFillTx/>
                <a:latin typeface="Source Sans Pro"/>
                <a:ea typeface="+mn-ea"/>
                <a:cs typeface="+mn-cs"/>
              </a:rPr>
              <a:t>See: OBM Allowable_Capital_Guidelines_2022.pdf</a:t>
            </a:r>
          </a:p>
        </p:txBody>
      </p:sp>
      <p:sp>
        <p:nvSpPr>
          <p:cNvPr id="6" name="TextBox 5">
            <a:extLst>
              <a:ext uri="{FF2B5EF4-FFF2-40B4-BE49-F238E27FC236}">
                <a16:creationId xmlns:a16="http://schemas.microsoft.com/office/drawing/2014/main" id="{A343314E-2960-FB58-BF7D-D88027C7915C}"/>
              </a:ext>
            </a:extLst>
          </p:cNvPr>
          <p:cNvSpPr txBox="1"/>
          <p:nvPr/>
        </p:nvSpPr>
        <p:spPr>
          <a:xfrm>
            <a:off x="452204" y="5736237"/>
            <a:ext cx="117372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A2F36"/>
                </a:solidFill>
                <a:effectLst/>
                <a:uLnTx/>
                <a:uFillTx/>
                <a:latin typeface="Source Sans Pro"/>
                <a:ea typeface="+mn-ea"/>
                <a:cs typeface="+mn-cs"/>
              </a:rPr>
              <a:t>* Renovations do not include routine maintenance, repairs, and upkeep.</a:t>
            </a:r>
          </a:p>
        </p:txBody>
      </p:sp>
    </p:spTree>
    <p:extLst>
      <p:ext uri="{BB962C8B-B14F-4D97-AF65-F5344CB8AC3E}">
        <p14:creationId xmlns:p14="http://schemas.microsoft.com/office/powerpoint/2010/main" val="282583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descr="Rectangle: Click to edit Master text styles&#10;Second level&#10;Third level&#10;Fourth level&#10;Fifth level"/>
          <p:cNvSpPr>
            <a:spLocks noGrp="1" noChangeArrowheads="1"/>
          </p:cNvSpPr>
          <p:nvPr>
            <p:ph idx="1"/>
          </p:nvPr>
        </p:nvSpPr>
        <p:spPr>
          <a:xfrm>
            <a:off x="467831" y="958702"/>
            <a:ext cx="11057861" cy="5410200"/>
          </a:xfrm>
        </p:spPr>
        <p:txBody>
          <a:bodyPr vert="horz" lIns="91440" tIns="45720" rIns="91440" bIns="45720" rtlCol="0" anchor="t">
            <a:normAutofit fontScale="92500" lnSpcReduction="20000"/>
          </a:bodyPr>
          <a:lstStyle/>
          <a:p>
            <a:pPr>
              <a:lnSpc>
                <a:spcPct val="90000"/>
              </a:lnSpc>
            </a:pPr>
            <a:r>
              <a:rPr lang="en-US" sz="2800">
                <a:latin typeface="Source Sans Pro"/>
                <a:ea typeface="+mn-lt"/>
                <a:cs typeface="+mn-lt"/>
              </a:rPr>
              <a:t>Pre-planning Capital Project Budget</a:t>
            </a:r>
          </a:p>
          <a:p>
            <a:pPr lvl="2">
              <a:lnSpc>
                <a:spcPct val="90000"/>
              </a:lnSpc>
            </a:pPr>
            <a:r>
              <a:rPr lang="en-US" sz="2500">
                <a:solidFill>
                  <a:schemeClr val="tx2"/>
                </a:solidFill>
                <a:latin typeface="Source Sans Pro"/>
                <a:ea typeface="+mn-lt"/>
                <a:cs typeface="+mn-lt"/>
              </a:rPr>
              <a:t>Function/Services</a:t>
            </a:r>
          </a:p>
          <a:p>
            <a:pPr lvl="2">
              <a:lnSpc>
                <a:spcPct val="90000"/>
              </a:lnSpc>
              <a:buClr>
                <a:srgbClr val="B37732"/>
              </a:buClr>
            </a:pPr>
            <a:r>
              <a:rPr lang="en-US" sz="2500">
                <a:solidFill>
                  <a:schemeClr val="tx2"/>
                </a:solidFill>
                <a:latin typeface="Source Sans Pro"/>
                <a:ea typeface="+mn-lt"/>
                <a:cs typeface="+mn-lt"/>
              </a:rPr>
              <a:t>Local zoning/building codes</a:t>
            </a:r>
          </a:p>
          <a:p>
            <a:pPr lvl="2">
              <a:lnSpc>
                <a:spcPct val="90000"/>
              </a:lnSpc>
            </a:pPr>
            <a:r>
              <a:rPr lang="en-US" sz="2500">
                <a:solidFill>
                  <a:schemeClr val="tx2"/>
                </a:solidFill>
                <a:latin typeface="Source Sans Pro"/>
                <a:ea typeface="+mn-lt"/>
                <a:cs typeface="+mn-lt"/>
              </a:rPr>
              <a:t>Market Volatility </a:t>
            </a:r>
          </a:p>
          <a:p>
            <a:pPr lvl="3">
              <a:lnSpc>
                <a:spcPct val="90000"/>
              </a:lnSpc>
            </a:pPr>
            <a:r>
              <a:rPr lang="en-US" sz="2300">
                <a:solidFill>
                  <a:schemeClr val="tx2"/>
                </a:solidFill>
                <a:latin typeface="Source Sans Pro"/>
                <a:ea typeface="+mn-lt"/>
                <a:cs typeface="+mn-lt"/>
              </a:rPr>
              <a:t>cost increases</a:t>
            </a:r>
            <a:endParaRPr lang="en-US" sz="2300">
              <a:solidFill>
                <a:schemeClr val="tx2"/>
              </a:solidFill>
              <a:latin typeface="Source Sans Pro"/>
            </a:endParaRPr>
          </a:p>
          <a:p>
            <a:pPr lvl="3">
              <a:lnSpc>
                <a:spcPct val="90000"/>
              </a:lnSpc>
            </a:pPr>
            <a:r>
              <a:rPr lang="en-US" sz="2300">
                <a:solidFill>
                  <a:schemeClr val="tx2"/>
                </a:solidFill>
                <a:latin typeface="Source Sans Pro"/>
                <a:ea typeface="+mn-lt"/>
                <a:cs typeface="+mn-lt"/>
              </a:rPr>
              <a:t>Availability of materials/labor</a:t>
            </a:r>
          </a:p>
          <a:p>
            <a:pPr lvl="3">
              <a:lnSpc>
                <a:spcPct val="90000"/>
              </a:lnSpc>
            </a:pPr>
            <a:r>
              <a:rPr lang="en-US" sz="2300">
                <a:solidFill>
                  <a:schemeClr val="tx2"/>
                </a:solidFill>
                <a:latin typeface="Source Sans Pro"/>
                <a:ea typeface="+mn-lt"/>
                <a:cs typeface="+mn-lt"/>
              </a:rPr>
              <a:t>Increased timelines</a:t>
            </a:r>
            <a:r>
              <a:rPr lang="en-US" sz="2300" b="1">
                <a:solidFill>
                  <a:schemeClr val="tx2"/>
                </a:solidFill>
                <a:latin typeface="Source Sans Pro"/>
                <a:ea typeface="+mn-lt"/>
                <a:cs typeface="+mn-lt"/>
              </a:rPr>
              <a:t> </a:t>
            </a:r>
            <a:endParaRPr lang="en-US" sz="2300">
              <a:solidFill>
                <a:schemeClr val="tx2"/>
              </a:solidFill>
              <a:latin typeface="Source Sans Pro"/>
            </a:endParaRPr>
          </a:p>
          <a:p>
            <a:pPr>
              <a:lnSpc>
                <a:spcPct val="90000"/>
              </a:lnSpc>
              <a:buClr>
                <a:srgbClr val="F3A447"/>
              </a:buClr>
            </a:pPr>
            <a:r>
              <a:rPr lang="en-US" sz="2800">
                <a:latin typeface="Source Sans Pro"/>
                <a:ea typeface="Open Sans"/>
                <a:cs typeface="Open Sans"/>
              </a:rPr>
              <a:t>Long-Term Planning for Property</a:t>
            </a:r>
          </a:p>
          <a:p>
            <a:pPr lvl="3">
              <a:lnSpc>
                <a:spcPct val="90000"/>
              </a:lnSpc>
            </a:pPr>
            <a:r>
              <a:rPr lang="en-US" sz="2000">
                <a:solidFill>
                  <a:schemeClr val="tx2"/>
                </a:solidFill>
                <a:latin typeface="Source Sans Pro"/>
                <a:ea typeface="+mn-lt"/>
                <a:cs typeface="+mn-lt"/>
              </a:rPr>
              <a:t>20 Year commitment to Services provided</a:t>
            </a:r>
            <a:endParaRPr lang="en-US" sz="2000">
              <a:solidFill>
                <a:schemeClr val="tx2"/>
              </a:solidFill>
              <a:latin typeface="Source Sans Pro"/>
            </a:endParaRPr>
          </a:p>
          <a:p>
            <a:pPr lvl="3">
              <a:lnSpc>
                <a:spcPct val="90000"/>
              </a:lnSpc>
            </a:pPr>
            <a:r>
              <a:rPr lang="en-US" sz="2000">
                <a:solidFill>
                  <a:schemeClr val="tx2"/>
                </a:solidFill>
                <a:latin typeface="Source Sans Pro"/>
                <a:ea typeface="+mn-lt"/>
                <a:cs typeface="+mn-lt"/>
              </a:rPr>
              <a:t>Program/Operating Budget</a:t>
            </a:r>
          </a:p>
          <a:p>
            <a:pPr lvl="3">
              <a:lnSpc>
                <a:spcPct val="90000"/>
              </a:lnSpc>
            </a:pPr>
            <a:r>
              <a:rPr lang="en-US" sz="2000">
                <a:solidFill>
                  <a:schemeClr val="tx2"/>
                </a:solidFill>
                <a:latin typeface="Source Sans Pro"/>
                <a:ea typeface="Open Sans"/>
                <a:cs typeface="Open Sans"/>
              </a:rPr>
              <a:t>Future service capacity</a:t>
            </a:r>
          </a:p>
          <a:p>
            <a:pPr lvl="3">
              <a:lnSpc>
                <a:spcPct val="90000"/>
              </a:lnSpc>
            </a:pPr>
            <a:r>
              <a:rPr lang="en-US" sz="2000">
                <a:solidFill>
                  <a:schemeClr val="tx2"/>
                </a:solidFill>
                <a:latin typeface="Source Sans Pro"/>
                <a:ea typeface="Open Sans"/>
                <a:cs typeface="Open Sans"/>
              </a:rPr>
              <a:t>Transfer/sale of Property</a:t>
            </a:r>
          </a:p>
          <a:p>
            <a:pPr lvl="2">
              <a:lnSpc>
                <a:spcPct val="90000"/>
              </a:lnSpc>
              <a:buClr>
                <a:srgbClr val="B37732"/>
              </a:buClr>
            </a:pPr>
            <a:endParaRPr lang="en-US" sz="2300"/>
          </a:p>
        </p:txBody>
      </p:sp>
      <p:sp>
        <p:nvSpPr>
          <p:cNvPr id="48130" name="Rectangle 2"/>
          <p:cNvSpPr>
            <a:spLocks noGrp="1" noChangeArrowheads="1"/>
          </p:cNvSpPr>
          <p:nvPr>
            <p:ph type="title"/>
          </p:nvPr>
        </p:nvSpPr>
        <p:spPr>
          <a:xfrm>
            <a:off x="381000" y="365126"/>
            <a:ext cx="11430000" cy="719396"/>
          </a:xfrm>
        </p:spPr>
        <p:txBody>
          <a:bodyPr>
            <a:normAutofit/>
          </a:bodyPr>
          <a:lstStyle/>
          <a:p>
            <a:r>
              <a:rPr lang="en-US"/>
              <a:t>Project Development Process</a:t>
            </a:r>
          </a:p>
        </p:txBody>
      </p:sp>
    </p:spTree>
    <p:extLst>
      <p:ext uri="{BB962C8B-B14F-4D97-AF65-F5344CB8AC3E}">
        <p14:creationId xmlns:p14="http://schemas.microsoft.com/office/powerpoint/2010/main" val="264479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descr="Rectangle: Click to edit Master text styles&#10;Second level&#10;Third level&#10;Fourth level&#10;Fifth level"/>
          <p:cNvSpPr>
            <a:spLocks noGrp="1" noChangeArrowheads="1"/>
          </p:cNvSpPr>
          <p:nvPr>
            <p:ph idx="1"/>
          </p:nvPr>
        </p:nvSpPr>
        <p:spPr>
          <a:xfrm>
            <a:off x="381000" y="1041991"/>
            <a:ext cx="9677400" cy="5826642"/>
          </a:xfrm>
        </p:spPr>
        <p:txBody>
          <a:bodyPr vert="horz" lIns="91440" tIns="45720" rIns="91440" bIns="45720" rtlCol="0" anchor="t">
            <a:normAutofit/>
          </a:bodyPr>
          <a:lstStyle/>
          <a:p>
            <a:pPr>
              <a:lnSpc>
                <a:spcPct val="90000"/>
              </a:lnSpc>
            </a:pPr>
            <a:r>
              <a:rPr lang="en-US" sz="2800">
                <a:latin typeface="Source Sans Pro"/>
                <a:ea typeface="Open Sans"/>
                <a:cs typeface="Open Sans"/>
              </a:rPr>
              <a:t>Following Controlling Board approval and release of funds to project</a:t>
            </a:r>
          </a:p>
          <a:p>
            <a:pPr>
              <a:lnSpc>
                <a:spcPct val="90000"/>
              </a:lnSpc>
            </a:pPr>
            <a:r>
              <a:rPr lang="en-US" sz="2800">
                <a:latin typeface="Source Sans Pro"/>
                <a:ea typeface="Open Sans"/>
                <a:cs typeface="Open Sans"/>
              </a:rPr>
              <a:t>Project may include: </a:t>
            </a:r>
            <a:endParaRPr lang="en-US">
              <a:latin typeface="Source Sans Pro"/>
              <a:ea typeface="Open Sans"/>
              <a:cs typeface="Open Sans"/>
            </a:endParaRPr>
          </a:p>
          <a:p>
            <a:pPr lvl="1">
              <a:lnSpc>
                <a:spcPct val="90000"/>
              </a:lnSpc>
              <a:buFont typeface="Arial"/>
              <a:buChar char="•"/>
            </a:pPr>
            <a:r>
              <a:rPr lang="en-US" sz="2100" b="1">
                <a:latin typeface="Source Sans Pro"/>
                <a:ea typeface="Open Sans"/>
                <a:cs typeface="Open Sans"/>
              </a:rPr>
              <a:t>Site acquisition</a:t>
            </a:r>
            <a:endParaRPr lang="en-US" sz="2100">
              <a:latin typeface="Source Sans Pro"/>
              <a:ea typeface="Open Sans"/>
              <a:cs typeface="Open Sans"/>
            </a:endParaRPr>
          </a:p>
          <a:p>
            <a:pPr lvl="1">
              <a:lnSpc>
                <a:spcPct val="90000"/>
              </a:lnSpc>
              <a:buClr>
                <a:srgbClr val="D6903D"/>
              </a:buClr>
              <a:buFont typeface="Arial"/>
              <a:buChar char="•"/>
            </a:pPr>
            <a:r>
              <a:rPr lang="en-US" sz="2100" b="1">
                <a:latin typeface="Source Sans Pro"/>
                <a:ea typeface="Open Sans"/>
                <a:cs typeface="Open Sans"/>
              </a:rPr>
              <a:t>Architect selection</a:t>
            </a:r>
          </a:p>
          <a:p>
            <a:pPr lvl="1">
              <a:lnSpc>
                <a:spcPct val="90000"/>
              </a:lnSpc>
              <a:buClr>
                <a:srgbClr val="D6903D"/>
              </a:buClr>
              <a:buFont typeface="Arial"/>
              <a:buChar char="•"/>
            </a:pPr>
            <a:r>
              <a:rPr lang="en-US" sz="2100" b="1">
                <a:latin typeface="Source Sans Pro"/>
                <a:ea typeface="Open Sans"/>
                <a:cs typeface="Open Sans"/>
              </a:rPr>
              <a:t>Construction/renovation (public bid requirements)</a:t>
            </a:r>
          </a:p>
          <a:p>
            <a:pPr>
              <a:buFont typeface="Arial"/>
              <a:buChar char="•"/>
            </a:pPr>
            <a:r>
              <a:rPr lang="en-US" sz="2800" b="1">
                <a:latin typeface="Source Sans Pro"/>
                <a:ea typeface="+mn-lt"/>
                <a:cs typeface="+mn-lt"/>
              </a:rPr>
              <a:t> Execution of contract/mortgage/note</a:t>
            </a:r>
          </a:p>
          <a:p>
            <a:pPr lvl="1"/>
            <a:r>
              <a:rPr lang="en-US" b="1">
                <a:solidFill>
                  <a:srgbClr val="FF0000"/>
                </a:solidFill>
                <a:latin typeface="Source Sans Pro"/>
                <a:ea typeface="+mn-lt"/>
                <a:cs typeface="+mn-lt"/>
              </a:rPr>
              <a:t>Reimbursement/</a:t>
            </a:r>
            <a:r>
              <a:rPr lang="en-US" b="1" err="1">
                <a:solidFill>
                  <a:srgbClr val="FF0000"/>
                </a:solidFill>
                <a:latin typeface="Source Sans Pro"/>
                <a:ea typeface="+mn-lt"/>
                <a:cs typeface="+mn-lt"/>
              </a:rPr>
              <a:t>Closeout</a:t>
            </a:r>
            <a:r>
              <a:rPr lang="en-US" err="1">
                <a:solidFill>
                  <a:srgbClr val="FFFFFF"/>
                </a:solidFill>
                <a:latin typeface="Source Sans Pro"/>
                <a:ea typeface="Open Sans"/>
                <a:cs typeface="Open Sans"/>
              </a:rPr>
              <a:t>lose</a:t>
            </a:r>
            <a:r>
              <a:rPr lang="en-US">
                <a:solidFill>
                  <a:srgbClr val="FFFFFF"/>
                </a:solidFill>
                <a:latin typeface="Source Sans Pro"/>
                <a:ea typeface="Open Sans"/>
                <a:cs typeface="Open Sans"/>
              </a:rPr>
              <a:t>-out</a:t>
            </a:r>
            <a:endParaRPr lang="en-US">
              <a:solidFill>
                <a:srgbClr val="FFFFFF"/>
              </a:solidFill>
            </a:endParaRPr>
          </a:p>
          <a:p>
            <a:pPr marL="0" indent="0">
              <a:lnSpc>
                <a:spcPct val="90000"/>
              </a:lnSpc>
              <a:buNone/>
            </a:pPr>
            <a:endParaRPr lang="en-US" sz="2800" b="1"/>
          </a:p>
          <a:p>
            <a:pPr>
              <a:lnSpc>
                <a:spcPct val="90000"/>
              </a:lnSpc>
              <a:buFont typeface="Wingdings" pitchFamily="2" charset="2"/>
              <a:buNone/>
            </a:pPr>
            <a:endParaRPr lang="en-US" sz="2800"/>
          </a:p>
        </p:txBody>
      </p:sp>
      <p:sp>
        <p:nvSpPr>
          <p:cNvPr id="48130" name="Rectangle 2"/>
          <p:cNvSpPr>
            <a:spLocks noGrp="1" noChangeArrowheads="1"/>
          </p:cNvSpPr>
          <p:nvPr>
            <p:ph type="title"/>
          </p:nvPr>
        </p:nvSpPr>
        <p:spPr>
          <a:xfrm>
            <a:off x="381000" y="365125"/>
            <a:ext cx="11430000" cy="666233"/>
          </a:xfrm>
        </p:spPr>
        <p:txBody>
          <a:bodyPr>
            <a:normAutofit/>
          </a:bodyPr>
          <a:lstStyle/>
          <a:p>
            <a:r>
              <a:rPr lang="en-US"/>
              <a:t>Project Development Process</a:t>
            </a:r>
          </a:p>
        </p:txBody>
      </p:sp>
    </p:spTree>
    <p:extLst>
      <p:ext uri="{BB962C8B-B14F-4D97-AF65-F5344CB8AC3E}">
        <p14:creationId xmlns:p14="http://schemas.microsoft.com/office/powerpoint/2010/main" val="370820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descr="Rectangle: Click to edit Master text styles&#10;Second level&#10;Third level&#10;Fourth level&#10;Fifth level"/>
          <p:cNvSpPr>
            <a:spLocks noGrp="1" noChangeArrowheads="1"/>
          </p:cNvSpPr>
          <p:nvPr>
            <p:ph idx="1"/>
          </p:nvPr>
        </p:nvSpPr>
        <p:spPr>
          <a:xfrm>
            <a:off x="381000" y="906906"/>
            <a:ext cx="10515600" cy="5044189"/>
          </a:xfrm>
        </p:spPr>
        <p:txBody>
          <a:bodyPr vert="horz" lIns="91440" tIns="45720" rIns="91440" bIns="45720" rtlCol="0" anchor="t">
            <a:normAutofit/>
          </a:bodyPr>
          <a:lstStyle/>
          <a:p>
            <a:pPr>
              <a:lnSpc>
                <a:spcPct val="90000"/>
              </a:lnSpc>
            </a:pPr>
            <a:r>
              <a:rPr lang="en-US" sz="2800"/>
              <a:t>Who is involved</a:t>
            </a:r>
          </a:p>
          <a:p>
            <a:pPr lvl="1">
              <a:lnSpc>
                <a:spcPct val="90000"/>
              </a:lnSpc>
            </a:pPr>
            <a:r>
              <a:rPr lang="en-US" sz="2400"/>
              <a:t>ADAMHS Board</a:t>
            </a:r>
          </a:p>
          <a:p>
            <a:pPr lvl="1">
              <a:lnSpc>
                <a:spcPct val="90000"/>
              </a:lnSpc>
            </a:pPr>
            <a:r>
              <a:rPr lang="en-US" sz="2400"/>
              <a:t>OhioMHAS (Capital Office, Housing Policy and Resource)</a:t>
            </a:r>
          </a:p>
          <a:p>
            <a:pPr lvl="1">
              <a:lnSpc>
                <a:spcPct val="90000"/>
              </a:lnSpc>
            </a:pPr>
            <a:r>
              <a:rPr lang="en-US"/>
              <a:t>Applicant/Developer</a:t>
            </a:r>
          </a:p>
          <a:p>
            <a:pPr lvl="1">
              <a:lnSpc>
                <a:spcPct val="90000"/>
              </a:lnSpc>
            </a:pPr>
            <a:r>
              <a:rPr lang="en-US"/>
              <a:t>Others- Architect, Consumers, Consultants, service provider, etc.. </a:t>
            </a:r>
            <a:endParaRPr lang="en-US" sz="2400"/>
          </a:p>
          <a:p>
            <a:pPr>
              <a:lnSpc>
                <a:spcPct val="90000"/>
              </a:lnSpc>
            </a:pPr>
            <a:r>
              <a:rPr lang="en-US" sz="2800"/>
              <a:t>What happens &amp; why</a:t>
            </a:r>
          </a:p>
          <a:p>
            <a:pPr lvl="1">
              <a:lnSpc>
                <a:spcPct val="90000"/>
              </a:lnSpc>
            </a:pPr>
            <a:r>
              <a:rPr lang="en-US"/>
              <a:t>Projects are funded on a first come first serve basis </a:t>
            </a:r>
            <a:endParaRPr lang="en-US" sz="2400"/>
          </a:p>
          <a:p>
            <a:pPr lvl="1">
              <a:lnSpc>
                <a:spcPct val="90000"/>
              </a:lnSpc>
            </a:pPr>
            <a:r>
              <a:rPr lang="en-US" sz="2400"/>
              <a:t>Project fits with capital plan and local system needs (ADAMHS Boards and local stakeholders)</a:t>
            </a:r>
          </a:p>
        </p:txBody>
      </p:sp>
      <p:sp>
        <p:nvSpPr>
          <p:cNvPr id="38914" name="Rectangle 2"/>
          <p:cNvSpPr>
            <a:spLocks noGrp="1" noChangeArrowheads="1"/>
          </p:cNvSpPr>
          <p:nvPr>
            <p:ph type="title"/>
          </p:nvPr>
        </p:nvSpPr>
        <p:spPr>
          <a:xfrm>
            <a:off x="381000" y="365126"/>
            <a:ext cx="11430000" cy="541780"/>
          </a:xfrm>
        </p:spPr>
        <p:txBody>
          <a:bodyPr>
            <a:normAutofit fontScale="90000"/>
          </a:bodyPr>
          <a:lstStyle/>
          <a:p>
            <a:r>
              <a:rPr lang="en-US"/>
              <a:t>Application Process	</a:t>
            </a:r>
          </a:p>
        </p:txBody>
      </p:sp>
    </p:spTree>
    <p:extLst>
      <p:ext uri="{BB962C8B-B14F-4D97-AF65-F5344CB8AC3E}">
        <p14:creationId xmlns:p14="http://schemas.microsoft.com/office/powerpoint/2010/main" val="3383536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descr="Rectangle: Click to edit Master text styles&#10;Second level&#10;Third level&#10;Fourth level&#10;Fifth level"/>
          <p:cNvSpPr>
            <a:spLocks noGrp="1" noChangeArrowheads="1"/>
          </p:cNvSpPr>
          <p:nvPr>
            <p:ph idx="1"/>
          </p:nvPr>
        </p:nvSpPr>
        <p:spPr>
          <a:xfrm>
            <a:off x="404037" y="883388"/>
            <a:ext cx="9578163" cy="5365012"/>
          </a:xfrm>
        </p:spPr>
        <p:txBody>
          <a:bodyPr vert="horz" lIns="91440" tIns="45720" rIns="91440" bIns="45720" rtlCol="0" anchor="t">
            <a:normAutofit fontScale="70000" lnSpcReduction="20000"/>
          </a:bodyPr>
          <a:lstStyle/>
          <a:p>
            <a:pPr>
              <a:lnSpc>
                <a:spcPct val="90000"/>
              </a:lnSpc>
            </a:pPr>
            <a:r>
              <a:rPr lang="en-US" sz="3200"/>
              <a:t>Contact your local ADAMHS Board</a:t>
            </a:r>
          </a:p>
          <a:p>
            <a:pPr lvl="1">
              <a:lnSpc>
                <a:spcPct val="90000"/>
              </a:lnSpc>
            </a:pPr>
            <a:r>
              <a:rPr lang="en-US" sz="3000"/>
              <a:t>Resolution of Support, Sign off on Application</a:t>
            </a:r>
          </a:p>
          <a:p>
            <a:pPr>
              <a:lnSpc>
                <a:spcPct val="90000"/>
              </a:lnSpc>
            </a:pPr>
            <a:r>
              <a:rPr lang="en-US" sz="3200"/>
              <a:t>Application Meeting(s)</a:t>
            </a:r>
          </a:p>
          <a:p>
            <a:pPr lvl="1">
              <a:lnSpc>
                <a:spcPct val="90000"/>
              </a:lnSpc>
              <a:buClr>
                <a:srgbClr val="D6903D"/>
              </a:buClr>
            </a:pPr>
            <a:r>
              <a:rPr lang="en-US" sz="3200">
                <a:ea typeface="+mn-lt"/>
                <a:cs typeface="+mn-lt"/>
              </a:rPr>
              <a:t>Pre-Application Meeting Call(s)</a:t>
            </a:r>
          </a:p>
          <a:p>
            <a:pPr lvl="1">
              <a:lnSpc>
                <a:spcPct val="90000"/>
              </a:lnSpc>
              <a:buClr>
                <a:srgbClr val="D6903D"/>
              </a:buClr>
            </a:pPr>
            <a:r>
              <a:rPr lang="en-US" sz="3200">
                <a:ea typeface="+mn-lt"/>
                <a:cs typeface="+mn-lt"/>
              </a:rPr>
              <a:t>Application Review Call(s)</a:t>
            </a:r>
          </a:p>
          <a:p>
            <a:pPr lvl="1">
              <a:lnSpc>
                <a:spcPct val="90000"/>
              </a:lnSpc>
              <a:buClr>
                <a:srgbClr val="D6903D"/>
              </a:buClr>
            </a:pPr>
            <a:r>
              <a:rPr lang="en-US" sz="3200">
                <a:ea typeface="+mn-lt"/>
                <a:cs typeface="+mn-lt"/>
              </a:rPr>
              <a:t>Site Visit(s)</a:t>
            </a:r>
            <a:endParaRPr lang="en-US"/>
          </a:p>
          <a:p>
            <a:pPr>
              <a:lnSpc>
                <a:spcPct val="90000"/>
              </a:lnSpc>
            </a:pPr>
            <a:r>
              <a:rPr lang="en-US" sz="3200">
                <a:ea typeface="+mn-lt"/>
                <a:cs typeface="+mn-lt"/>
              </a:rPr>
              <a:t>Submit Documentation</a:t>
            </a:r>
          </a:p>
          <a:p>
            <a:pPr lvl="1">
              <a:lnSpc>
                <a:spcPct val="90000"/>
              </a:lnSpc>
              <a:buClr>
                <a:srgbClr val="D6903D"/>
              </a:buClr>
            </a:pPr>
            <a:r>
              <a:rPr lang="en-US" sz="3200">
                <a:ea typeface="+mn-lt"/>
                <a:cs typeface="+mn-lt"/>
              </a:rPr>
              <a:t>Application</a:t>
            </a:r>
          </a:p>
          <a:p>
            <a:pPr lvl="1">
              <a:lnSpc>
                <a:spcPct val="90000"/>
              </a:lnSpc>
              <a:buClr>
                <a:srgbClr val="D6903D"/>
              </a:buClr>
            </a:pPr>
            <a:r>
              <a:rPr lang="en-US" sz="3200">
                <a:ea typeface="+mn-lt"/>
                <a:cs typeface="+mn-lt"/>
              </a:rPr>
              <a:t>Site Identification and Feasibility</a:t>
            </a:r>
            <a:endParaRPr lang="en-US"/>
          </a:p>
          <a:p>
            <a:pPr lvl="1">
              <a:lnSpc>
                <a:spcPct val="90000"/>
              </a:lnSpc>
              <a:buClr>
                <a:srgbClr val="D6903D"/>
              </a:buClr>
            </a:pPr>
            <a:r>
              <a:rPr lang="en-US" sz="3200">
                <a:ea typeface="+mn-lt"/>
                <a:cs typeface="+mn-lt"/>
              </a:rPr>
              <a:t>Proposed Operating Budget</a:t>
            </a:r>
          </a:p>
          <a:p>
            <a:pPr>
              <a:lnSpc>
                <a:spcPct val="90000"/>
              </a:lnSpc>
            </a:pPr>
            <a:r>
              <a:rPr lang="en-US" sz="3200"/>
              <a:t>OhioMHAS Reviews and Approvals</a:t>
            </a:r>
            <a:endParaRPr lang="en-US"/>
          </a:p>
          <a:p>
            <a:pPr>
              <a:lnSpc>
                <a:spcPct val="90000"/>
              </a:lnSpc>
            </a:pPr>
            <a:r>
              <a:rPr lang="en-US" sz="3200"/>
              <a:t>Controlling Board Approval</a:t>
            </a:r>
          </a:p>
          <a:p>
            <a:pPr marL="0" indent="0">
              <a:lnSpc>
                <a:spcPct val="90000"/>
              </a:lnSpc>
              <a:buNone/>
            </a:pPr>
            <a:endParaRPr lang="en-US" sz="3200"/>
          </a:p>
        </p:txBody>
      </p:sp>
      <p:sp>
        <p:nvSpPr>
          <p:cNvPr id="45058" name="Rectangle 2"/>
          <p:cNvSpPr>
            <a:spLocks noGrp="1" noChangeArrowheads="1"/>
          </p:cNvSpPr>
          <p:nvPr>
            <p:ph type="title"/>
          </p:nvPr>
        </p:nvSpPr>
        <p:spPr>
          <a:xfrm>
            <a:off x="492642" y="335811"/>
            <a:ext cx="7772400" cy="547577"/>
          </a:xfrm>
        </p:spPr>
        <p:txBody>
          <a:bodyPr>
            <a:normAutofit fontScale="90000"/>
          </a:bodyPr>
          <a:lstStyle/>
          <a:p>
            <a:r>
              <a:rPr lang="en-US"/>
              <a:t>Application Steps:</a:t>
            </a:r>
          </a:p>
        </p:txBody>
      </p:sp>
    </p:spTree>
    <p:extLst>
      <p:ext uri="{BB962C8B-B14F-4D97-AF65-F5344CB8AC3E}">
        <p14:creationId xmlns:p14="http://schemas.microsoft.com/office/powerpoint/2010/main" val="2178626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06906"/>
            <a:ext cx="10515600" cy="5044189"/>
          </a:xfrm>
        </p:spPr>
        <p:txBody>
          <a:bodyPr>
            <a:normAutofit lnSpcReduction="10000"/>
          </a:bodyPr>
          <a:lstStyle/>
          <a:p>
            <a:r>
              <a:rPr lang="en-US"/>
              <a:t>Work with the Local ADAMHS Board and/or the local MH/Addictions Housing Agency to determine: </a:t>
            </a:r>
          </a:p>
          <a:p>
            <a:pPr lvl="1"/>
            <a:r>
              <a:rPr lang="en-US"/>
              <a:t>Community Need/Service availability</a:t>
            </a:r>
          </a:p>
          <a:p>
            <a:pPr lvl="1"/>
            <a:r>
              <a:rPr lang="en-US"/>
              <a:t>Program Quality Standards</a:t>
            </a:r>
          </a:p>
          <a:p>
            <a:pPr lvl="1"/>
            <a:r>
              <a:rPr lang="en-US"/>
              <a:t>Operating Sustainability</a:t>
            </a:r>
          </a:p>
          <a:p>
            <a:pPr lvl="1"/>
            <a:r>
              <a:rPr lang="en-US"/>
              <a:t>Understanding of the local Behavioral Health System</a:t>
            </a:r>
          </a:p>
          <a:p>
            <a:pPr lvl="1"/>
            <a:r>
              <a:rPr lang="en-US"/>
              <a:t>Potential for Match funds</a:t>
            </a:r>
          </a:p>
          <a:p>
            <a:r>
              <a:rPr lang="en-US"/>
              <a:t>Contact </a:t>
            </a:r>
            <a:r>
              <a:rPr lang="en-US" err="1"/>
              <a:t>OhioMHAS</a:t>
            </a:r>
            <a:r>
              <a:rPr lang="en-US"/>
              <a:t> Capital Office(Community):</a:t>
            </a:r>
          </a:p>
          <a:p>
            <a:pPr lvl="1"/>
            <a:r>
              <a:rPr lang="en-US"/>
              <a:t>Art Wills, Kelli Glover, Chris Mazzola, Desiree Bell, or Dheyaa Sadeq</a:t>
            </a:r>
          </a:p>
          <a:p>
            <a:pPr lvl="1"/>
            <a:endParaRPr lang="en-US"/>
          </a:p>
        </p:txBody>
      </p:sp>
      <p:sp>
        <p:nvSpPr>
          <p:cNvPr id="3" name="Title 2"/>
          <p:cNvSpPr>
            <a:spLocks noGrp="1"/>
          </p:cNvSpPr>
          <p:nvPr>
            <p:ph type="title"/>
          </p:nvPr>
        </p:nvSpPr>
        <p:spPr>
          <a:xfrm>
            <a:off x="381000" y="365126"/>
            <a:ext cx="11430000" cy="541780"/>
          </a:xfrm>
        </p:spPr>
        <p:txBody>
          <a:bodyPr>
            <a:normAutofit fontScale="90000"/>
          </a:bodyPr>
          <a:lstStyle/>
          <a:p>
            <a:r>
              <a:rPr lang="en-US"/>
              <a:t>What do I do if I am interested?</a:t>
            </a:r>
          </a:p>
        </p:txBody>
      </p:sp>
    </p:spTree>
    <p:extLst>
      <p:ext uri="{BB962C8B-B14F-4D97-AF65-F5344CB8AC3E}">
        <p14:creationId xmlns:p14="http://schemas.microsoft.com/office/powerpoint/2010/main" val="1072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DF9118-8A19-484F-B058-68B4A3253CB5}"/>
              </a:ext>
            </a:extLst>
          </p:cNvPr>
          <p:cNvSpPr>
            <a:spLocks noGrp="1"/>
          </p:cNvSpPr>
          <p:nvPr>
            <p:ph idx="1"/>
          </p:nvPr>
        </p:nvSpPr>
        <p:spPr>
          <a:xfrm>
            <a:off x="380999" y="935665"/>
            <a:ext cx="11429999" cy="5337544"/>
          </a:xfrm>
        </p:spPr>
        <p:txBody>
          <a:bodyPr vert="horz" lIns="91440" tIns="45720" rIns="91440" bIns="45720" rtlCol="0" anchor="t">
            <a:normAutofit lnSpcReduction="10000"/>
          </a:bodyPr>
          <a:lstStyle/>
          <a:p>
            <a:pPr marL="0" indent="0" algn="ctr">
              <a:spcAft>
                <a:spcPts val="0"/>
              </a:spcAft>
              <a:buNone/>
            </a:pPr>
            <a:endParaRPr lang="en-US" sz="1800">
              <a:latin typeface="Calibri" panose="020F0502020204030204" pitchFamily="34" charset="0"/>
              <a:ea typeface="MS PGothic" panose="020B0600070205080204" pitchFamily="34" charset="-128"/>
            </a:endParaRPr>
          </a:p>
          <a:p>
            <a:pPr marL="0" indent="0">
              <a:buNone/>
            </a:pPr>
            <a:r>
              <a:rPr lang="en-US" sz="2800">
                <a:latin typeface="Calibri"/>
                <a:ea typeface="Open Sans"/>
                <a:cs typeface="Calibri"/>
              </a:rPr>
              <a:t>Curtis Smith, Chief - </a:t>
            </a:r>
            <a:r>
              <a:rPr lang="en-US" sz="2800" b="1">
                <a:latin typeface="Calibri"/>
                <a:ea typeface="Open Sans"/>
                <a:cs typeface="Calibri"/>
                <a:hlinkClick r:id="rId3">
                  <a:extLst>
                    <a:ext uri="{A12FA001-AC4F-418D-AE19-62706E023703}">
                      <ahyp:hlinkClr xmlns:ahyp="http://schemas.microsoft.com/office/drawing/2018/hyperlinkcolor" val="tx"/>
                    </a:ext>
                  </a:extLst>
                </a:hlinkClick>
              </a:rPr>
              <a:t>Curtis.Smith@mha.ohio.gov</a:t>
            </a:r>
            <a:r>
              <a:rPr lang="en-US" sz="2800" b="1">
                <a:latin typeface="Calibri"/>
                <a:ea typeface="Open Sans"/>
                <a:cs typeface="Calibri"/>
              </a:rPr>
              <a:t>  </a:t>
            </a:r>
            <a:r>
              <a:rPr lang="en-US" sz="2800">
                <a:latin typeface="Calibri"/>
                <a:ea typeface="MS PGothic"/>
                <a:cs typeface="Calibri"/>
              </a:rPr>
              <a:t>(614) 466-4720 (Office)</a:t>
            </a:r>
          </a:p>
          <a:p>
            <a:pPr marL="0" indent="0">
              <a:buNone/>
            </a:pPr>
            <a:endParaRPr lang="en-US">
              <a:latin typeface="Calibri"/>
              <a:cs typeface="Calibri"/>
            </a:endParaRPr>
          </a:p>
          <a:p>
            <a:pPr marL="0" indent="0">
              <a:buNone/>
            </a:pPr>
            <a:r>
              <a:rPr lang="en-US">
                <a:latin typeface="Calibri"/>
                <a:ea typeface="Open Sans"/>
                <a:cs typeface="Calibri"/>
              </a:rPr>
              <a:t>Art Wills, Assistant Chief - </a:t>
            </a:r>
            <a:r>
              <a:rPr lang="en-US" b="1">
                <a:latin typeface="Calibri"/>
                <a:ea typeface="Open Sans"/>
                <a:cs typeface="Calibri"/>
                <a:hlinkClick r:id="rId4">
                  <a:extLst>
                    <a:ext uri="{A12FA001-AC4F-418D-AE19-62706E023703}">
                      <ahyp:hlinkClr xmlns:ahyp="http://schemas.microsoft.com/office/drawing/2018/hyperlinkcolor" val="tx"/>
                    </a:ext>
                  </a:extLst>
                </a:hlinkClick>
              </a:rPr>
              <a:t>Arthur.Wills@mha.ohio.gov</a:t>
            </a:r>
            <a:r>
              <a:rPr lang="en-US" b="1">
                <a:latin typeface="Calibri"/>
                <a:ea typeface="Open Sans"/>
                <a:cs typeface="Calibri"/>
              </a:rPr>
              <a:t>  </a:t>
            </a:r>
            <a:r>
              <a:rPr lang="en-US">
                <a:latin typeface="Calibri"/>
                <a:ea typeface="MS PGothic"/>
                <a:cs typeface="Calibri"/>
              </a:rPr>
              <a:t>(614) 466-4922</a:t>
            </a:r>
            <a:endParaRPr lang="en-US">
              <a:latin typeface="Calibri" panose="020F0502020204030204" pitchFamily="34" charset="0"/>
              <a:ea typeface="MS PGothic" panose="020B0600070205080204" pitchFamily="34" charset="-128"/>
              <a:cs typeface="Calibri" panose="020F0502020204030204" pitchFamily="34" charset="0"/>
            </a:endParaRPr>
          </a:p>
          <a:p>
            <a:pPr marL="0" indent="0">
              <a:buNone/>
            </a:pPr>
            <a:r>
              <a:rPr lang="en-US">
                <a:latin typeface="Calibri"/>
                <a:ea typeface="Open Sans"/>
                <a:cs typeface="Calibri"/>
              </a:rPr>
              <a:t>Kelli Glover, Project Manager - </a:t>
            </a:r>
            <a:r>
              <a:rPr lang="en-US" b="1">
                <a:latin typeface="Calibri"/>
                <a:ea typeface="Open Sans"/>
                <a:cs typeface="Calibri"/>
                <a:hlinkClick r:id="rId5">
                  <a:extLst>
                    <a:ext uri="{A12FA001-AC4F-418D-AE19-62706E023703}">
                      <ahyp:hlinkClr xmlns:ahyp="http://schemas.microsoft.com/office/drawing/2018/hyperlinkcolor" val="tx"/>
                    </a:ext>
                  </a:extLst>
                </a:hlinkClick>
              </a:rPr>
              <a:t>Kelli.Glover@mha.ohio.gov</a:t>
            </a:r>
            <a:r>
              <a:rPr lang="en-US" b="1">
                <a:latin typeface="Calibri"/>
                <a:ea typeface="Open Sans"/>
                <a:cs typeface="Calibri"/>
              </a:rPr>
              <a:t> </a:t>
            </a:r>
            <a:r>
              <a:rPr lang="en-US" b="1">
                <a:latin typeface="Calibri"/>
                <a:ea typeface="MS PGothic"/>
                <a:cs typeface="Calibri"/>
              </a:rPr>
              <a:t> </a:t>
            </a:r>
            <a:r>
              <a:rPr lang="en-US">
                <a:latin typeface="Calibri"/>
                <a:ea typeface="MS PGothic"/>
                <a:cs typeface="Calibri"/>
              </a:rPr>
              <a:t>(614) 644-6380</a:t>
            </a:r>
          </a:p>
          <a:p>
            <a:pPr marL="0" indent="0">
              <a:buNone/>
            </a:pPr>
            <a:r>
              <a:rPr lang="en-US">
                <a:latin typeface="Calibri"/>
                <a:ea typeface="MS PGothic"/>
                <a:cs typeface="Calibri"/>
              </a:rPr>
              <a:t>Chris Mazzola, Project Manager - </a:t>
            </a:r>
            <a:r>
              <a:rPr lang="en-US" b="1" u="sng">
                <a:latin typeface="Calibri"/>
                <a:ea typeface="MS PGothic"/>
                <a:cs typeface="Calibri"/>
                <a:hlinkClick r:id="rId6">
                  <a:extLst>
                    <a:ext uri="{A12FA001-AC4F-418D-AE19-62706E023703}">
                      <ahyp:hlinkClr xmlns:ahyp="http://schemas.microsoft.com/office/drawing/2018/hyperlinkcolor" val="tx"/>
                    </a:ext>
                  </a:extLst>
                </a:hlinkClick>
              </a:rPr>
              <a:t>Christopher.Mazzola@mha.ohio.gov</a:t>
            </a:r>
            <a:r>
              <a:rPr lang="en-US">
                <a:latin typeface="Calibri"/>
                <a:ea typeface="MS PGothic"/>
                <a:cs typeface="Calibri"/>
              </a:rPr>
              <a:t>  (614) 214-7556 </a:t>
            </a:r>
          </a:p>
          <a:p>
            <a:pPr marL="0" indent="0">
              <a:buNone/>
            </a:pPr>
            <a:r>
              <a:rPr lang="en-US">
                <a:latin typeface="Calibri"/>
                <a:ea typeface="MS PGothic"/>
                <a:cs typeface="Calibri"/>
              </a:rPr>
              <a:t>Desiree Bell, Project Manager - </a:t>
            </a:r>
            <a:r>
              <a:rPr lang="en-US" b="1" u="sng">
                <a:latin typeface="Calibri"/>
                <a:ea typeface="MS PGothic"/>
                <a:cs typeface="Calibri"/>
                <a:hlinkClick r:id="rId7">
                  <a:extLst>
                    <a:ext uri="{A12FA001-AC4F-418D-AE19-62706E023703}">
                      <ahyp:hlinkClr xmlns:ahyp="http://schemas.microsoft.com/office/drawing/2018/hyperlinkcolor" val="tx"/>
                    </a:ext>
                  </a:extLst>
                </a:hlinkClick>
              </a:rPr>
              <a:t>Desiree.Bell@mha.ohio.gov</a:t>
            </a:r>
            <a:r>
              <a:rPr lang="en-US" b="1">
                <a:latin typeface="Calibri"/>
                <a:ea typeface="MS PGothic"/>
                <a:cs typeface="Calibri"/>
              </a:rPr>
              <a:t>   </a:t>
            </a:r>
            <a:r>
              <a:rPr lang="en-US">
                <a:latin typeface="Calibri"/>
                <a:ea typeface="MS PGothic"/>
                <a:cs typeface="Calibri"/>
              </a:rPr>
              <a:t>(614) 282-4585</a:t>
            </a:r>
          </a:p>
          <a:p>
            <a:pPr marL="0" indent="0">
              <a:buNone/>
            </a:pPr>
            <a:r>
              <a:rPr lang="en-US">
                <a:latin typeface="Calibri"/>
                <a:ea typeface="MS PGothic"/>
                <a:cs typeface="Calibri"/>
              </a:rPr>
              <a:t>Kara Davis, Project Manager – </a:t>
            </a:r>
            <a:r>
              <a:rPr lang="en-US" b="1" u="sng">
                <a:latin typeface="Calibri"/>
                <a:ea typeface="MS PGothic"/>
                <a:cs typeface="Calibri"/>
              </a:rPr>
              <a:t>Kara.Davis@mha.ohio.gov</a:t>
            </a:r>
          </a:p>
          <a:p>
            <a:pPr marL="0" indent="0">
              <a:buNone/>
            </a:pPr>
            <a:endParaRPr lang="en-US">
              <a:latin typeface="Calibri"/>
              <a:ea typeface="MS PGothic"/>
              <a:cs typeface="Calibri"/>
            </a:endParaRPr>
          </a:p>
          <a:p>
            <a:pPr marL="0" indent="0">
              <a:buNone/>
            </a:pPr>
            <a:r>
              <a:rPr lang="en-US">
                <a:latin typeface="Calibri"/>
                <a:ea typeface="MS PGothic"/>
                <a:cs typeface="Calibri"/>
              </a:rPr>
              <a:t>Dheyaa Sadeq, Administrative Professional – </a:t>
            </a:r>
            <a:r>
              <a:rPr lang="en-US" b="1">
                <a:latin typeface="Calibri"/>
                <a:ea typeface="MS PGothic"/>
                <a:cs typeface="Calibri"/>
                <a:hlinkClick r:id="rId8">
                  <a:extLst>
                    <a:ext uri="{A12FA001-AC4F-418D-AE19-62706E023703}">
                      <ahyp:hlinkClr xmlns:ahyp="http://schemas.microsoft.com/office/drawing/2018/hyperlinkcolor" val="tx"/>
                    </a:ext>
                  </a:extLst>
                </a:hlinkClick>
              </a:rPr>
              <a:t>Dheyaa.Sadeq@mha.ohio.gov</a:t>
            </a:r>
            <a:r>
              <a:rPr lang="en-US" b="1">
                <a:latin typeface="Calibri"/>
                <a:ea typeface="MS PGothic"/>
                <a:cs typeface="Calibri"/>
              </a:rPr>
              <a:t> </a:t>
            </a:r>
          </a:p>
        </p:txBody>
      </p:sp>
      <p:sp>
        <p:nvSpPr>
          <p:cNvPr id="3" name="Title 2">
            <a:extLst>
              <a:ext uri="{FF2B5EF4-FFF2-40B4-BE49-F238E27FC236}">
                <a16:creationId xmlns:a16="http://schemas.microsoft.com/office/drawing/2014/main" id="{87B68D57-4CFD-4B77-833D-CF519CC8D90D}"/>
              </a:ext>
            </a:extLst>
          </p:cNvPr>
          <p:cNvSpPr>
            <a:spLocks noGrp="1"/>
          </p:cNvSpPr>
          <p:nvPr>
            <p:ph type="title"/>
          </p:nvPr>
        </p:nvSpPr>
        <p:spPr>
          <a:xfrm>
            <a:off x="381000" y="365126"/>
            <a:ext cx="11430000" cy="541780"/>
          </a:xfrm>
        </p:spPr>
        <p:txBody>
          <a:bodyPr>
            <a:normAutofit fontScale="90000"/>
          </a:bodyPr>
          <a:lstStyle/>
          <a:p>
            <a:r>
              <a:rPr lang="en-US"/>
              <a:t>Community Capital Contacts</a:t>
            </a:r>
          </a:p>
        </p:txBody>
      </p:sp>
    </p:spTree>
    <p:extLst>
      <p:ext uri="{BB962C8B-B14F-4D97-AF65-F5344CB8AC3E}">
        <p14:creationId xmlns:p14="http://schemas.microsoft.com/office/powerpoint/2010/main" val="186054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0C57D-E3C9-404D-9EF7-E238D0E9AABE}"/>
              </a:ext>
            </a:extLst>
          </p:cNvPr>
          <p:cNvSpPr>
            <a:spLocks noGrp="1"/>
          </p:cNvSpPr>
          <p:nvPr>
            <p:ph type="body" sz="quarter" idx="10"/>
          </p:nvPr>
        </p:nvSpPr>
        <p:spPr>
          <a:xfrm>
            <a:off x="663388" y="2139210"/>
            <a:ext cx="10013577" cy="2500702"/>
          </a:xfrm>
        </p:spPr>
        <p:txBody>
          <a:bodyPr>
            <a:normAutofit/>
          </a:bodyPr>
          <a:lstStyle/>
          <a:p>
            <a:pPr algn="l"/>
            <a:r>
              <a:rPr lang="en-US"/>
              <a:t>INTRODUCTION </a:t>
            </a:r>
          </a:p>
          <a:p>
            <a:pPr algn="l"/>
            <a:r>
              <a:rPr lang="en-US"/>
              <a:t>This document provides an outline of how to successfully approach the planning, development, and funding of capital projects, which may assist with preparing an application for funds from the Ohio Department of Mental Health and Addiction Services (</a:t>
            </a:r>
            <a:r>
              <a:rPr lang="en-US" err="1"/>
              <a:t>OhioMHAS</a:t>
            </a:r>
            <a:r>
              <a:rPr lang="en-US"/>
              <a:t>) Capital Assistance Program.</a:t>
            </a:r>
          </a:p>
        </p:txBody>
      </p:sp>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385483" y="926819"/>
            <a:ext cx="11385176" cy="889427"/>
          </a:xfrm>
        </p:spPr>
        <p:txBody>
          <a:bodyPr/>
          <a:lstStyle/>
          <a:p>
            <a:r>
              <a:rPr lang="en-US" sz="4000"/>
              <a:t>Community Capital Project Development</a:t>
            </a:r>
          </a:p>
        </p:txBody>
      </p:sp>
    </p:spTree>
    <p:extLst>
      <p:ext uri="{BB962C8B-B14F-4D97-AF65-F5344CB8AC3E}">
        <p14:creationId xmlns:p14="http://schemas.microsoft.com/office/powerpoint/2010/main" val="304900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B08099-0607-A3B0-38BB-F39D76D9EB06}"/>
              </a:ext>
            </a:extLst>
          </p:cNvPr>
          <p:cNvSpPr txBox="1"/>
          <p:nvPr/>
        </p:nvSpPr>
        <p:spPr>
          <a:xfrm>
            <a:off x="3863788" y="2424302"/>
            <a:ext cx="4464424" cy="371384"/>
          </a:xfrm>
          <a:prstGeom prst="rect">
            <a:avLst/>
          </a:prstGeom>
          <a:solidFill>
            <a:schemeClr val="bg2"/>
          </a:solidFill>
        </p:spPr>
        <p:txBody>
          <a:bodyPr wrap="square" lIns="91440" tIns="45720" rIns="91440" bIns="45720" rtlCol="0" anchor="t">
            <a:spAutoFit/>
          </a:bodyPr>
          <a:lstStyle/>
          <a:p>
            <a:pPr marL="0" marR="0" algn="ctr">
              <a:lnSpc>
                <a:spcPct val="105000"/>
              </a:lnSpc>
              <a:spcBef>
                <a:spcPts val="0"/>
              </a:spcBef>
              <a:spcAft>
                <a:spcPts val="0"/>
              </a:spcAft>
            </a:pPr>
            <a:r>
              <a:rPr lang="en-US" sz="1800" u="sng" kern="0">
                <a:solidFill>
                  <a:schemeClr val="accent2"/>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mha.ohio.gov/capital-planning</a:t>
            </a:r>
            <a:endParaRPr lang="en-US" sz="1800" kern="100">
              <a:solidFill>
                <a:schemeClr val="accent2"/>
              </a:solidFill>
              <a:effectLst/>
              <a:latin typeface="Calibri"/>
              <a:ea typeface="Calibri" panose="020F0502020204030204" pitchFamily="34" charset="0"/>
              <a:cs typeface="Calibri"/>
            </a:endParaRPr>
          </a:p>
        </p:txBody>
      </p:sp>
      <p:sp>
        <p:nvSpPr>
          <p:cNvPr id="3" name="TextBox 2">
            <a:extLst>
              <a:ext uri="{FF2B5EF4-FFF2-40B4-BE49-F238E27FC236}">
                <a16:creationId xmlns:a16="http://schemas.microsoft.com/office/drawing/2014/main" id="{588CFD77-E16F-D784-A678-C6577D438FD7}"/>
              </a:ext>
            </a:extLst>
          </p:cNvPr>
          <p:cNvSpPr txBox="1"/>
          <p:nvPr/>
        </p:nvSpPr>
        <p:spPr>
          <a:xfrm>
            <a:off x="3825687" y="1893454"/>
            <a:ext cx="4714752" cy="369332"/>
          </a:xfrm>
          <a:prstGeom prst="rect">
            <a:avLst/>
          </a:prstGeom>
          <a:noFill/>
        </p:spPr>
        <p:txBody>
          <a:bodyPr wrap="none" rtlCol="0">
            <a:spAutoFit/>
          </a:bodyPr>
          <a:lstStyle/>
          <a:p>
            <a:pPr algn="ctr"/>
            <a:r>
              <a:rPr lang="en-US" b="1"/>
              <a:t>Bureau of Capital Planning and Management</a:t>
            </a:r>
          </a:p>
        </p:txBody>
      </p:sp>
    </p:spTree>
    <p:extLst>
      <p:ext uri="{BB962C8B-B14F-4D97-AF65-F5344CB8AC3E}">
        <p14:creationId xmlns:p14="http://schemas.microsoft.com/office/powerpoint/2010/main" val="364482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911A-6D1F-4C02-FFE7-8FDD8CDD90F1}"/>
              </a:ext>
            </a:extLst>
          </p:cNvPr>
          <p:cNvSpPr>
            <a:spLocks noGrp="1"/>
          </p:cNvSpPr>
          <p:nvPr>
            <p:ph type="title"/>
          </p:nvPr>
        </p:nvSpPr>
        <p:spPr>
          <a:xfrm>
            <a:off x="381000" y="365125"/>
            <a:ext cx="11430000" cy="671823"/>
          </a:xfrm>
        </p:spPr>
        <p:txBody>
          <a:bodyPr/>
          <a:lstStyle/>
          <a:p>
            <a:pPr algn="ctr"/>
            <a:r>
              <a:rPr lang="en-US" sz="3600"/>
              <a:t>This Training includes NINE sections:</a:t>
            </a:r>
            <a:endParaRPr lang="en-US"/>
          </a:p>
        </p:txBody>
      </p:sp>
      <p:sp>
        <p:nvSpPr>
          <p:cNvPr id="3" name="Content Placeholder 2">
            <a:extLst>
              <a:ext uri="{FF2B5EF4-FFF2-40B4-BE49-F238E27FC236}">
                <a16:creationId xmlns:a16="http://schemas.microsoft.com/office/drawing/2014/main" id="{2A539C60-24BF-FECA-8569-A8F2A32AE810}"/>
              </a:ext>
            </a:extLst>
          </p:cNvPr>
          <p:cNvSpPr>
            <a:spLocks noGrp="1"/>
          </p:cNvSpPr>
          <p:nvPr>
            <p:ph sz="half" idx="1"/>
          </p:nvPr>
        </p:nvSpPr>
        <p:spPr>
          <a:xfrm>
            <a:off x="381000" y="1036949"/>
            <a:ext cx="5439032" cy="4881938"/>
          </a:xfrm>
        </p:spPr>
        <p:txBody>
          <a:bodyPr>
            <a:normAutofit/>
          </a:bodyPr>
          <a:lstStyle/>
          <a:p>
            <a:pPr marL="457200" indent="-457200">
              <a:buFont typeface="+mj-lt"/>
              <a:buAutoNum type="arabicParenR"/>
            </a:pPr>
            <a:r>
              <a:rPr lang="en-US"/>
              <a:t>Project Pre-Construction</a:t>
            </a:r>
          </a:p>
          <a:p>
            <a:pPr marL="457200" indent="-457200">
              <a:buFont typeface="+mj-lt"/>
              <a:buAutoNum type="arabicParenR"/>
            </a:pPr>
            <a:r>
              <a:rPr lang="en-US"/>
              <a:t>Project Budgeting</a:t>
            </a:r>
          </a:p>
          <a:p>
            <a:pPr marL="457200" indent="-457200">
              <a:buFont typeface="+mj-lt"/>
              <a:buAutoNum type="arabicParenR"/>
            </a:pPr>
            <a:r>
              <a:rPr lang="en-US"/>
              <a:t>Questions to Consider:</a:t>
            </a:r>
          </a:p>
          <a:p>
            <a:pPr lvl="1"/>
            <a:r>
              <a:rPr lang="en-US"/>
              <a:t>Architect Interviews</a:t>
            </a:r>
          </a:p>
          <a:p>
            <a:pPr lvl="1"/>
            <a:r>
              <a:rPr lang="en-US"/>
              <a:t>General Contractor Selection</a:t>
            </a:r>
          </a:p>
          <a:p>
            <a:pPr lvl="1"/>
            <a:r>
              <a:rPr lang="en-US"/>
              <a:t>Property Management</a:t>
            </a:r>
          </a:p>
        </p:txBody>
      </p:sp>
      <p:sp>
        <p:nvSpPr>
          <p:cNvPr id="4" name="Content Placeholder 3">
            <a:extLst>
              <a:ext uri="{FF2B5EF4-FFF2-40B4-BE49-F238E27FC236}">
                <a16:creationId xmlns:a16="http://schemas.microsoft.com/office/drawing/2014/main" id="{B683DD60-603B-2C8B-11D6-C74B4706503F}"/>
              </a:ext>
            </a:extLst>
          </p:cNvPr>
          <p:cNvSpPr>
            <a:spLocks noGrp="1"/>
          </p:cNvSpPr>
          <p:nvPr>
            <p:ph sz="half" idx="2"/>
          </p:nvPr>
        </p:nvSpPr>
        <p:spPr>
          <a:xfrm>
            <a:off x="6096000" y="1036949"/>
            <a:ext cx="5715000" cy="4881938"/>
          </a:xfrm>
        </p:spPr>
        <p:txBody>
          <a:bodyPr>
            <a:normAutofit/>
          </a:bodyPr>
          <a:lstStyle/>
          <a:p>
            <a:pPr marL="457200" indent="-457200">
              <a:buFont typeface="+mj-lt"/>
              <a:buAutoNum type="arabicParenR" startAt="4"/>
            </a:pPr>
            <a:r>
              <a:rPr lang="en-US"/>
              <a:t>What are Community Capital Funds?</a:t>
            </a:r>
          </a:p>
          <a:p>
            <a:pPr marL="457200" indent="-457200">
              <a:buFont typeface="+mj-lt"/>
              <a:buAutoNum type="arabicParenR" startAt="4"/>
            </a:pPr>
            <a:r>
              <a:rPr lang="en-US"/>
              <a:t>Capital Funding Requirements</a:t>
            </a:r>
          </a:p>
          <a:p>
            <a:pPr marL="457200" indent="-457200">
              <a:buFont typeface="+mj-lt"/>
              <a:buAutoNum type="arabicParenR" startAt="4"/>
            </a:pPr>
            <a:r>
              <a:rPr lang="en-US"/>
              <a:t>Capital Planning Cycle</a:t>
            </a:r>
          </a:p>
          <a:p>
            <a:pPr marL="457200" indent="-457200">
              <a:buFont typeface="+mj-lt"/>
              <a:buAutoNum type="arabicParenR" startAt="4"/>
            </a:pPr>
            <a:r>
              <a:rPr lang="en-US"/>
              <a:t>Project Development:</a:t>
            </a:r>
          </a:p>
          <a:p>
            <a:pPr lvl="1"/>
            <a:r>
              <a:rPr lang="en-US"/>
              <a:t>Pre-Planning</a:t>
            </a:r>
          </a:p>
          <a:p>
            <a:pPr lvl="1"/>
            <a:r>
              <a:rPr lang="en-US"/>
              <a:t>Long-Term Planning</a:t>
            </a:r>
          </a:p>
          <a:p>
            <a:pPr marL="457200" indent="-457200">
              <a:buFont typeface="+mj-lt"/>
              <a:buAutoNum type="arabicParenR" startAt="8"/>
            </a:pPr>
            <a:r>
              <a:rPr lang="en-US"/>
              <a:t>Application Process</a:t>
            </a:r>
          </a:p>
          <a:p>
            <a:pPr marL="457200" indent="-457200">
              <a:buFont typeface="+mj-lt"/>
              <a:buAutoNum type="arabicParenR" startAt="8"/>
            </a:pPr>
            <a:r>
              <a:rPr lang="en-US"/>
              <a:t>Questions/Panel Discussion</a:t>
            </a:r>
          </a:p>
        </p:txBody>
      </p:sp>
      <p:sp>
        <p:nvSpPr>
          <p:cNvPr id="5" name="Slide Number Placeholder 4">
            <a:extLst>
              <a:ext uri="{FF2B5EF4-FFF2-40B4-BE49-F238E27FC236}">
                <a16:creationId xmlns:a16="http://schemas.microsoft.com/office/drawing/2014/main" id="{E788F115-1623-1503-C281-CF74B16DF130}"/>
              </a:ext>
            </a:extLst>
          </p:cNvPr>
          <p:cNvSpPr>
            <a:spLocks noGrp="1"/>
          </p:cNvSpPr>
          <p:nvPr>
            <p:ph type="sldNum" sz="quarter" idx="11"/>
          </p:nvPr>
        </p:nvSpPr>
        <p:spPr/>
        <p:txBody>
          <a:bodyPr/>
          <a:lstStyle/>
          <a:p>
            <a:fld id="{383B7B7A-CDDA-7C44-B1B0-1F1E45567B3B}" type="slidenum">
              <a:rPr lang="en-US" smtClean="0"/>
              <a:pPr/>
              <a:t>4</a:t>
            </a:fld>
            <a:endParaRPr lang="en-US"/>
          </a:p>
        </p:txBody>
      </p:sp>
    </p:spTree>
    <p:extLst>
      <p:ext uri="{BB962C8B-B14F-4D97-AF65-F5344CB8AC3E}">
        <p14:creationId xmlns:p14="http://schemas.microsoft.com/office/powerpoint/2010/main" val="333937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0C57D-E3C9-404D-9EF7-E238D0E9AABE}"/>
              </a:ext>
            </a:extLst>
          </p:cNvPr>
          <p:cNvSpPr>
            <a:spLocks noGrp="1"/>
          </p:cNvSpPr>
          <p:nvPr>
            <p:ph type="body" sz="quarter" idx="10"/>
          </p:nvPr>
        </p:nvSpPr>
        <p:spPr>
          <a:xfrm>
            <a:off x="534435" y="1822687"/>
            <a:ext cx="11232776" cy="3485799"/>
          </a:xfrm>
        </p:spPr>
        <p:txBody>
          <a:bodyPr vert="horz" lIns="91440" tIns="45720" rIns="91440" bIns="45720" rtlCol="0" anchor="t">
            <a:noAutofit/>
          </a:bodyPr>
          <a:lstStyle/>
          <a:p>
            <a:pPr marL="171450" indent="-171450" algn="l">
              <a:buFont typeface="Arial" panose="020B0604020202020204" pitchFamily="34" charset="0"/>
              <a:buChar char="•"/>
            </a:pPr>
            <a:r>
              <a:rPr lang="en-US" sz="2800" b="1">
                <a:latin typeface="Source Sans Pro"/>
                <a:ea typeface="Open Sans"/>
                <a:cs typeface="Open Sans"/>
              </a:rPr>
              <a:t>Project pre-construction work is a critical phase of the development process. </a:t>
            </a:r>
            <a:endParaRPr lang="en-US"/>
          </a:p>
          <a:p>
            <a:pPr marL="171450" indent="-171450" algn="l">
              <a:buFont typeface="Arial" panose="020B0604020202020204" pitchFamily="34" charset="0"/>
              <a:buChar char="•"/>
            </a:pPr>
            <a:r>
              <a:rPr lang="en-US" sz="2800" b="1">
                <a:latin typeface="Source Sans Pro"/>
                <a:ea typeface="Open Sans"/>
                <a:cs typeface="Open Sans"/>
              </a:rPr>
              <a:t>Essentially, it is any activity that occurs before the construction work begins. </a:t>
            </a:r>
            <a:endParaRPr lang="en-US"/>
          </a:p>
          <a:p>
            <a:pPr marL="171450" indent="-171450" algn="l">
              <a:buFont typeface="Arial" panose="020B0604020202020204" pitchFamily="34" charset="0"/>
              <a:buChar char="•"/>
            </a:pPr>
            <a:r>
              <a:rPr lang="en-US" sz="2800" b="1">
                <a:latin typeface="Source Sans Pro"/>
                <a:ea typeface="Open Sans"/>
                <a:cs typeface="Open Sans"/>
              </a:rPr>
              <a:t>Thorough planning and preparation will help ensure the project moves forward as anticipated and as budgeted.</a:t>
            </a:r>
            <a:endParaRPr lang="en-US"/>
          </a:p>
          <a:p>
            <a:pPr marL="171450" indent="-171450" algn="l">
              <a:buFont typeface="Arial" panose="020B0604020202020204" pitchFamily="34" charset="0"/>
              <a:buChar char="•"/>
            </a:pPr>
            <a:endParaRPr lang="en-US" sz="1400" b="1"/>
          </a:p>
        </p:txBody>
      </p:sp>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385483" y="926819"/>
            <a:ext cx="11385176" cy="889427"/>
          </a:xfrm>
        </p:spPr>
        <p:txBody>
          <a:bodyPr/>
          <a:lstStyle/>
          <a:p>
            <a:pPr algn="l"/>
            <a:r>
              <a:rPr lang="en-US" sz="4000"/>
              <a:t>1. PROJECT PRE-CONSTRUCTION:</a:t>
            </a:r>
          </a:p>
        </p:txBody>
      </p:sp>
      <p:sp>
        <p:nvSpPr>
          <p:cNvPr id="7" name="TextBox 6">
            <a:extLst>
              <a:ext uri="{FF2B5EF4-FFF2-40B4-BE49-F238E27FC236}">
                <a16:creationId xmlns:a16="http://schemas.microsoft.com/office/drawing/2014/main" id="{27CFC177-E488-F7FF-9D9A-498D19F3391E}"/>
              </a:ext>
            </a:extLst>
          </p:cNvPr>
          <p:cNvSpPr txBox="1"/>
          <p:nvPr/>
        </p:nvSpPr>
        <p:spPr>
          <a:xfrm>
            <a:off x="657871" y="5060279"/>
            <a:ext cx="9305365" cy="523220"/>
          </a:xfrm>
          <a:prstGeom prst="rect">
            <a:avLst/>
          </a:prstGeom>
          <a:noFill/>
        </p:spPr>
        <p:txBody>
          <a:bodyPr wrap="square" lIns="91440" tIns="45720" rIns="91440" bIns="45720" anchor="t">
            <a:spAutoFit/>
          </a:bodyPr>
          <a:lstStyle/>
          <a:p>
            <a:r>
              <a:rPr lang="en-US" sz="1400"/>
              <a:t>Asterisk symbol(*) will be used throughout the document to denote specific requirements and references to the </a:t>
            </a:r>
            <a:r>
              <a:rPr lang="en-US" sz="1400" err="1"/>
              <a:t>OhioMHAS</a:t>
            </a:r>
            <a:r>
              <a:rPr lang="en-US" sz="1400"/>
              <a:t> Community Capital Assistance Project Process Guidelines. </a:t>
            </a:r>
          </a:p>
        </p:txBody>
      </p:sp>
    </p:spTree>
    <p:extLst>
      <p:ext uri="{BB962C8B-B14F-4D97-AF65-F5344CB8AC3E}">
        <p14:creationId xmlns:p14="http://schemas.microsoft.com/office/powerpoint/2010/main" val="246621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0C57D-E3C9-404D-9EF7-E238D0E9AABE}"/>
              </a:ext>
            </a:extLst>
          </p:cNvPr>
          <p:cNvSpPr>
            <a:spLocks noGrp="1"/>
          </p:cNvSpPr>
          <p:nvPr>
            <p:ph type="body" sz="quarter" idx="10"/>
          </p:nvPr>
        </p:nvSpPr>
        <p:spPr>
          <a:xfrm>
            <a:off x="663388" y="1846134"/>
            <a:ext cx="10013577" cy="3532690"/>
          </a:xfrm>
        </p:spPr>
        <p:txBody>
          <a:bodyPr vert="horz" lIns="91440" tIns="45720" rIns="91440" bIns="45720" rtlCol="0" anchor="t">
            <a:noAutofit/>
          </a:bodyPr>
          <a:lstStyle/>
          <a:p>
            <a:pPr algn="l"/>
            <a:r>
              <a:rPr lang="en-US" sz="1800" b="1">
                <a:latin typeface="Source Sans Pro"/>
                <a:ea typeface="Open Sans"/>
                <a:cs typeface="Open Sans"/>
              </a:rPr>
              <a:t>General Site Concerns</a:t>
            </a:r>
            <a:endParaRPr lang="en-US" sz="1800"/>
          </a:p>
          <a:p>
            <a:pPr marL="285750" indent="-285750" algn="l">
              <a:buChar char="•"/>
            </a:pPr>
            <a:r>
              <a:rPr lang="en-US" sz="1800" b="1">
                <a:latin typeface="Source Sans Pro"/>
                <a:ea typeface="Open Sans"/>
                <a:cs typeface="Open Sans"/>
              </a:rPr>
              <a:t>How well do you know  your community?  Are you likely to encounter NIMBY  resistance?</a:t>
            </a:r>
          </a:p>
          <a:p>
            <a:pPr marL="285750" indent="-285750" algn="l">
              <a:buChar char="•"/>
            </a:pPr>
            <a:r>
              <a:rPr lang="en-US" sz="1800" b="1">
                <a:latin typeface="Source Sans Pro"/>
                <a:ea typeface="Open Sans"/>
                <a:cs typeface="Open Sans"/>
              </a:rPr>
              <a:t>Is the site adequately accessed by existing roads/alleys?</a:t>
            </a:r>
          </a:p>
          <a:p>
            <a:pPr marL="285750" indent="-285750" algn="l">
              <a:buChar char="•"/>
            </a:pPr>
            <a:r>
              <a:rPr lang="en-US" sz="1800" b="1">
                <a:latin typeface="Source Sans Pro"/>
                <a:ea typeface="Open Sans"/>
                <a:cs typeface="Open Sans"/>
              </a:rPr>
              <a:t>What are the surrounding positive amenities (grocery stores, work opportunities, proximity to social services, libraries, etc.) </a:t>
            </a:r>
          </a:p>
          <a:p>
            <a:pPr marL="285750" indent="-285750" algn="l">
              <a:buChar char="•"/>
            </a:pPr>
            <a:r>
              <a:rPr lang="en-US" sz="1800" b="1">
                <a:latin typeface="Source Sans Pro"/>
                <a:ea typeface="Open Sans"/>
                <a:cs typeface="Open Sans"/>
              </a:rPr>
              <a:t>What are the negative land uses that may affect the quality of life for the residents living there? (Phase 1 Study)</a:t>
            </a:r>
            <a:endParaRPr lang="en-US" sz="1800"/>
          </a:p>
          <a:p>
            <a:pPr marL="285750" indent="-285750" algn="l">
              <a:buChar char="•"/>
            </a:pPr>
            <a:r>
              <a:rPr lang="en-US" sz="1800" b="1">
                <a:latin typeface="Source Sans Pro"/>
                <a:ea typeface="Open Sans"/>
                <a:cs typeface="Open Sans"/>
              </a:rPr>
              <a:t>Is there public transportation nearby that residents can utilize?</a:t>
            </a:r>
          </a:p>
          <a:p>
            <a:pPr marL="285750" indent="-285750" algn="l">
              <a:buChar char="•"/>
            </a:pPr>
            <a:r>
              <a:rPr lang="en-US" sz="1800" b="1">
                <a:latin typeface="Source Sans Pro"/>
                <a:ea typeface="Open Sans"/>
                <a:cs typeface="Open Sans"/>
              </a:rPr>
              <a:t>Is the site located in a flood zone? </a:t>
            </a:r>
            <a:r>
              <a:rPr lang="en-US" sz="1800" b="1">
                <a:latin typeface="Source Sans Pro"/>
                <a:ea typeface="Open Sans"/>
                <a:cs typeface="Open Sans"/>
                <a:hlinkClick r:id="rId3">
                  <a:extLst>
                    <a:ext uri="{A12FA001-AC4F-418D-AE19-62706E023703}">
                      <ahyp:hlinkClr xmlns:ahyp="http://schemas.microsoft.com/office/drawing/2018/hyperlinkcolor" val="tx"/>
                    </a:ext>
                  </a:extLst>
                </a:hlinkClick>
              </a:rPr>
              <a:t>FEMA</a:t>
            </a:r>
            <a:endParaRPr lang="en-US" sz="1800" b="1"/>
          </a:p>
          <a:p>
            <a:pPr marL="285750" indent="-285750" algn="l">
              <a:buChar char="•"/>
            </a:pPr>
            <a:r>
              <a:rPr lang="en-US" sz="1800" b="1">
                <a:latin typeface="Source Sans Pro"/>
                <a:ea typeface="Open Sans"/>
                <a:cs typeface="Open Sans"/>
              </a:rPr>
              <a:t>Are existing utilities adequate for the planned use?</a:t>
            </a:r>
          </a:p>
        </p:txBody>
      </p:sp>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510989" y="585168"/>
            <a:ext cx="11385176" cy="889427"/>
          </a:xfrm>
        </p:spPr>
        <p:txBody>
          <a:bodyPr/>
          <a:lstStyle/>
          <a:p>
            <a:pPr algn="l"/>
            <a:r>
              <a:rPr lang="en-US" sz="4000"/>
              <a:t>1. PROJECT PRE-CONSTRUCTION:</a:t>
            </a:r>
          </a:p>
        </p:txBody>
      </p:sp>
      <p:sp>
        <p:nvSpPr>
          <p:cNvPr id="4" name="TextBox 3">
            <a:extLst>
              <a:ext uri="{FF2B5EF4-FFF2-40B4-BE49-F238E27FC236}">
                <a16:creationId xmlns:a16="http://schemas.microsoft.com/office/drawing/2014/main" id="{A91481E4-ACDB-8D4A-B957-ABDAB7B3E418}"/>
              </a:ext>
            </a:extLst>
          </p:cNvPr>
          <p:cNvSpPr txBox="1"/>
          <p:nvPr/>
        </p:nvSpPr>
        <p:spPr>
          <a:xfrm>
            <a:off x="1078523" y="1288800"/>
            <a:ext cx="4774064" cy="461665"/>
          </a:xfrm>
          <a:prstGeom prst="rect">
            <a:avLst/>
          </a:prstGeom>
          <a:noFill/>
        </p:spPr>
        <p:txBody>
          <a:bodyPr wrap="none" lIns="91440" tIns="45720" rIns="91440" bIns="45720" rtlCol="0" anchor="t">
            <a:spAutoFit/>
          </a:bodyPr>
          <a:lstStyle/>
          <a:p>
            <a:r>
              <a:rPr lang="en-US" sz="2400"/>
              <a:t>a) Site Identification and Evaluation</a:t>
            </a:r>
          </a:p>
        </p:txBody>
      </p:sp>
      <p:sp>
        <p:nvSpPr>
          <p:cNvPr id="5" name="TextBox 4">
            <a:extLst>
              <a:ext uri="{FF2B5EF4-FFF2-40B4-BE49-F238E27FC236}">
                <a16:creationId xmlns:a16="http://schemas.microsoft.com/office/drawing/2014/main" id="{5F4F44F0-668A-D902-B1DE-6381365027CE}"/>
              </a:ext>
            </a:extLst>
          </p:cNvPr>
          <p:cNvSpPr txBox="1"/>
          <p:nvPr/>
        </p:nvSpPr>
        <p:spPr>
          <a:xfrm>
            <a:off x="515816" y="6518031"/>
            <a:ext cx="113831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*Preliminary Questions, upfront inspections; be sure to consult with OhioMHAS Project Guidelines Appendix B</a:t>
            </a:r>
            <a:endParaRPr lang="en-US" sz="1600"/>
          </a:p>
        </p:txBody>
      </p:sp>
    </p:spTree>
    <p:extLst>
      <p:ext uri="{BB962C8B-B14F-4D97-AF65-F5344CB8AC3E}">
        <p14:creationId xmlns:p14="http://schemas.microsoft.com/office/powerpoint/2010/main" val="46112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0C57D-E3C9-404D-9EF7-E238D0E9AABE}"/>
              </a:ext>
            </a:extLst>
          </p:cNvPr>
          <p:cNvSpPr>
            <a:spLocks noGrp="1"/>
          </p:cNvSpPr>
          <p:nvPr>
            <p:ph type="body" sz="quarter" idx="10"/>
          </p:nvPr>
        </p:nvSpPr>
        <p:spPr>
          <a:xfrm>
            <a:off x="663388" y="1939918"/>
            <a:ext cx="10013577" cy="3438906"/>
          </a:xfrm>
        </p:spPr>
        <p:txBody>
          <a:bodyPr vert="horz" lIns="91440" tIns="45720" rIns="91440" bIns="45720" rtlCol="0" anchor="t">
            <a:noAutofit/>
          </a:bodyPr>
          <a:lstStyle/>
          <a:p>
            <a:pPr algn="l"/>
            <a:r>
              <a:rPr lang="en-US" b="1">
                <a:latin typeface="Source Sans Pro"/>
                <a:ea typeface="Open Sans"/>
                <a:cs typeface="Open Sans"/>
              </a:rPr>
              <a:t>New Construction</a:t>
            </a:r>
            <a:endParaRPr lang="en-US"/>
          </a:p>
          <a:p>
            <a:pPr marL="285750" indent="-285750" algn="l">
              <a:buChar char="•"/>
            </a:pPr>
            <a:r>
              <a:rPr lang="en-US" b="1">
                <a:latin typeface="Source Sans Pro"/>
                <a:ea typeface="Open Sans"/>
                <a:cs typeface="Open Sans"/>
              </a:rPr>
              <a:t>Are there existing structures that need to be demolished?</a:t>
            </a:r>
          </a:p>
          <a:p>
            <a:pPr marL="285750" indent="-285750" algn="l">
              <a:buChar char="•"/>
            </a:pPr>
            <a:r>
              <a:rPr lang="en-US" b="1">
                <a:latin typeface="Source Sans Pro"/>
                <a:ea typeface="Open Sans"/>
                <a:cs typeface="Open Sans"/>
              </a:rPr>
              <a:t>Are there any factors that appear to have contributed to this site not being developed previously?  </a:t>
            </a:r>
          </a:p>
          <a:p>
            <a:pPr marL="834390" lvl="1" indent="-285750" algn="l">
              <a:buChar char="•"/>
            </a:pPr>
            <a:r>
              <a:rPr lang="en-US" sz="2400" b="1">
                <a:latin typeface="Source Sans Pro"/>
                <a:ea typeface="Open Sans"/>
                <a:cs typeface="Open Sans"/>
              </a:rPr>
              <a:t>This can be anything that will create increased site work costs such as a preponderance of trees (expensive to remove) to a steep grade or wetlands.</a:t>
            </a:r>
            <a:endParaRPr lang="en-US" sz="2400"/>
          </a:p>
          <a:p>
            <a:pPr marL="285750" indent="-285750" algn="l">
              <a:buChar char="•"/>
            </a:pPr>
            <a:r>
              <a:rPr lang="en-US" b="1">
                <a:latin typeface="Source Sans Pro"/>
                <a:ea typeface="Open Sans"/>
                <a:cs typeface="Open Sans"/>
              </a:rPr>
              <a:t>Does there appear to be direct access to utilities?</a:t>
            </a:r>
          </a:p>
        </p:txBody>
      </p:sp>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510989" y="585168"/>
            <a:ext cx="11385176" cy="889427"/>
          </a:xfrm>
        </p:spPr>
        <p:txBody>
          <a:bodyPr/>
          <a:lstStyle/>
          <a:p>
            <a:pPr algn="l"/>
            <a:r>
              <a:rPr lang="en-US" sz="4000"/>
              <a:t>1. PROJECT PRE-CONSTRUCTION:</a:t>
            </a:r>
          </a:p>
        </p:txBody>
      </p:sp>
      <p:sp>
        <p:nvSpPr>
          <p:cNvPr id="5" name="TextBox 4">
            <a:extLst>
              <a:ext uri="{FF2B5EF4-FFF2-40B4-BE49-F238E27FC236}">
                <a16:creationId xmlns:a16="http://schemas.microsoft.com/office/drawing/2014/main" id="{E77D3645-E5BB-37BA-BE86-D0AEBB107D16}"/>
              </a:ext>
            </a:extLst>
          </p:cNvPr>
          <p:cNvSpPr txBox="1"/>
          <p:nvPr/>
        </p:nvSpPr>
        <p:spPr>
          <a:xfrm>
            <a:off x="269631" y="6518031"/>
            <a:ext cx="1105486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*Preliminary Questions, upfront inspections; be sure to consult with OhioMHAS Project Guidelines Appendix B</a:t>
            </a:r>
            <a:endParaRPr lang="en-US" sz="1600"/>
          </a:p>
        </p:txBody>
      </p:sp>
      <p:sp>
        <p:nvSpPr>
          <p:cNvPr id="7" name="TextBox 6">
            <a:extLst>
              <a:ext uri="{FF2B5EF4-FFF2-40B4-BE49-F238E27FC236}">
                <a16:creationId xmlns:a16="http://schemas.microsoft.com/office/drawing/2014/main" id="{E19FE7D6-2F3B-2691-4939-D25AC28E44C1}"/>
              </a:ext>
            </a:extLst>
          </p:cNvPr>
          <p:cNvSpPr txBox="1"/>
          <p:nvPr/>
        </p:nvSpPr>
        <p:spPr>
          <a:xfrm>
            <a:off x="1078523" y="1288800"/>
            <a:ext cx="4774064" cy="461665"/>
          </a:xfrm>
          <a:prstGeom prst="rect">
            <a:avLst/>
          </a:prstGeom>
          <a:noFill/>
        </p:spPr>
        <p:txBody>
          <a:bodyPr wrap="none" lIns="91440" tIns="45720" rIns="91440" bIns="45720" rtlCol="0" anchor="t">
            <a:spAutoFit/>
          </a:bodyPr>
          <a:lstStyle/>
          <a:p>
            <a:r>
              <a:rPr lang="en-US" sz="2400"/>
              <a:t>a) Site Identification and Evaluation</a:t>
            </a:r>
          </a:p>
        </p:txBody>
      </p:sp>
    </p:spTree>
    <p:extLst>
      <p:ext uri="{BB962C8B-B14F-4D97-AF65-F5344CB8AC3E}">
        <p14:creationId xmlns:p14="http://schemas.microsoft.com/office/powerpoint/2010/main" val="274262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0C57D-E3C9-404D-9EF7-E238D0E9AABE}"/>
              </a:ext>
            </a:extLst>
          </p:cNvPr>
          <p:cNvSpPr>
            <a:spLocks noGrp="1"/>
          </p:cNvSpPr>
          <p:nvPr>
            <p:ph type="body" sz="quarter" idx="10"/>
          </p:nvPr>
        </p:nvSpPr>
        <p:spPr>
          <a:xfrm>
            <a:off x="663388" y="1857857"/>
            <a:ext cx="10013577" cy="3520967"/>
          </a:xfrm>
        </p:spPr>
        <p:txBody>
          <a:bodyPr vert="horz" lIns="91440" tIns="45720" rIns="91440" bIns="45720" rtlCol="0" anchor="t">
            <a:noAutofit/>
          </a:bodyPr>
          <a:lstStyle/>
          <a:p>
            <a:pPr algn="l"/>
            <a:r>
              <a:rPr lang="en-US" sz="1800" b="1">
                <a:latin typeface="Source Sans Pro"/>
                <a:ea typeface="Open Sans"/>
                <a:cs typeface="Open Sans"/>
              </a:rPr>
              <a:t>Existing Building: </a:t>
            </a:r>
            <a:r>
              <a:rPr lang="en-US" sz="1800" b="1" u="sng">
                <a:latin typeface="Source Sans Pro"/>
                <a:ea typeface="Open Sans"/>
                <a:cs typeface="Open Sans"/>
              </a:rPr>
              <a:t>Account for These Costs in your Project Budget</a:t>
            </a:r>
            <a:endParaRPr lang="en-US" sz="1800" b="1"/>
          </a:p>
          <a:p>
            <a:pPr marL="285750" indent="-285750" algn="l">
              <a:buChar char="•"/>
            </a:pPr>
            <a:r>
              <a:rPr lang="en-US" sz="1800" b="1">
                <a:latin typeface="Source Sans Pro"/>
                <a:ea typeface="Open Sans"/>
                <a:cs typeface="Open Sans"/>
              </a:rPr>
              <a:t>Structural Damage? </a:t>
            </a:r>
          </a:p>
          <a:p>
            <a:pPr marL="285750" indent="-285750" algn="l">
              <a:buChar char="•"/>
            </a:pPr>
            <a:r>
              <a:rPr lang="en-US" sz="1800" b="1">
                <a:latin typeface="Source Sans Pro"/>
                <a:ea typeface="Open Sans"/>
                <a:cs typeface="Open Sans"/>
              </a:rPr>
              <a:t>Expected Useful Life (EUL). Factor costs of inspection or capital needs assessment;</a:t>
            </a:r>
            <a:endParaRPr lang="en-US"/>
          </a:p>
          <a:p>
            <a:pPr marL="285750" indent="-285750" algn="l">
              <a:buChar char="•"/>
            </a:pPr>
            <a:r>
              <a:rPr lang="en-US" sz="1800" b="1">
                <a:latin typeface="Source Sans Pro"/>
                <a:ea typeface="Open Sans"/>
                <a:cs typeface="Open Sans"/>
              </a:rPr>
              <a:t>Adequate and functioning sanitary sewer and storm sewer lines? Factor costs of plumber inspection, repair/replacement needs;</a:t>
            </a:r>
          </a:p>
          <a:p>
            <a:pPr marL="285750" indent="-285750" algn="l">
              <a:buChar char="•"/>
            </a:pPr>
            <a:r>
              <a:rPr lang="en-US" sz="1800" b="1">
                <a:latin typeface="Source Sans Pro"/>
                <a:ea typeface="Open Sans"/>
                <a:cs typeface="Open Sans"/>
              </a:rPr>
              <a:t>Costs and care associated with having a Septic System and/or a Leech Field;</a:t>
            </a:r>
          </a:p>
          <a:p>
            <a:pPr marL="285750" indent="-285750" algn="l">
              <a:buChar char="•"/>
            </a:pPr>
            <a:r>
              <a:rPr lang="en-US" sz="1800" b="1">
                <a:latin typeface="Source Sans Pro"/>
                <a:ea typeface="Open Sans"/>
                <a:cs typeface="Open Sans"/>
              </a:rPr>
              <a:t>Existence of typical infrastructure components: air condition, wireless networks, security systems</a:t>
            </a:r>
          </a:p>
          <a:p>
            <a:pPr marL="285750" indent="-285750" algn="l">
              <a:buChar char="•"/>
            </a:pPr>
            <a:r>
              <a:rPr lang="en-US" sz="1800" b="1">
                <a:latin typeface="Source Sans Pro"/>
                <a:ea typeface="Open Sans"/>
                <a:cs typeface="Open Sans"/>
              </a:rPr>
              <a:t>Historical significance</a:t>
            </a:r>
          </a:p>
          <a:p>
            <a:pPr marL="285750" indent="-285750" algn="l">
              <a:buChar char="•"/>
            </a:pPr>
            <a:r>
              <a:rPr lang="en-US" sz="1800" b="1">
                <a:latin typeface="Source Sans Pro"/>
                <a:ea typeface="Open Sans"/>
                <a:cs typeface="Open Sans"/>
              </a:rPr>
              <a:t>Local zoning ordinances, building code enforcement jurisdiction</a:t>
            </a:r>
          </a:p>
        </p:txBody>
      </p:sp>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510989" y="585168"/>
            <a:ext cx="11385176" cy="889427"/>
          </a:xfrm>
        </p:spPr>
        <p:txBody>
          <a:bodyPr/>
          <a:lstStyle/>
          <a:p>
            <a:pPr algn="l"/>
            <a:r>
              <a:rPr lang="en-US" sz="4000"/>
              <a:t>1. PROJECT PRE-CONSTRUCTION:</a:t>
            </a:r>
          </a:p>
        </p:txBody>
      </p:sp>
      <p:sp>
        <p:nvSpPr>
          <p:cNvPr id="6" name="TextBox 5">
            <a:extLst>
              <a:ext uri="{FF2B5EF4-FFF2-40B4-BE49-F238E27FC236}">
                <a16:creationId xmlns:a16="http://schemas.microsoft.com/office/drawing/2014/main" id="{3A1F74D2-2C7D-7D2C-5407-A1E76A33E00E}"/>
              </a:ext>
            </a:extLst>
          </p:cNvPr>
          <p:cNvSpPr txBox="1"/>
          <p:nvPr/>
        </p:nvSpPr>
        <p:spPr>
          <a:xfrm>
            <a:off x="1078523" y="1288800"/>
            <a:ext cx="4774064" cy="461665"/>
          </a:xfrm>
          <a:prstGeom prst="rect">
            <a:avLst/>
          </a:prstGeom>
          <a:noFill/>
        </p:spPr>
        <p:txBody>
          <a:bodyPr wrap="none" lIns="91440" tIns="45720" rIns="91440" bIns="45720" rtlCol="0" anchor="t">
            <a:spAutoFit/>
          </a:bodyPr>
          <a:lstStyle/>
          <a:p>
            <a:r>
              <a:rPr lang="en-US" sz="2400"/>
              <a:t>a) Site Identification and Evaluation</a:t>
            </a:r>
          </a:p>
        </p:txBody>
      </p:sp>
      <p:sp>
        <p:nvSpPr>
          <p:cNvPr id="7" name="TextBox 6">
            <a:extLst>
              <a:ext uri="{FF2B5EF4-FFF2-40B4-BE49-F238E27FC236}">
                <a16:creationId xmlns:a16="http://schemas.microsoft.com/office/drawing/2014/main" id="{6D4AB7BF-6F83-E86D-47BB-EBC3D240EC98}"/>
              </a:ext>
            </a:extLst>
          </p:cNvPr>
          <p:cNvSpPr txBox="1"/>
          <p:nvPr/>
        </p:nvSpPr>
        <p:spPr>
          <a:xfrm>
            <a:off x="105508" y="6518031"/>
            <a:ext cx="114886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*Preliminary Questions, upfront inspections be sure to consult with OhioMHAS Project Guidelines Appendix B</a:t>
            </a:r>
            <a:endParaRPr lang="en-US" sz="1600"/>
          </a:p>
        </p:txBody>
      </p:sp>
    </p:spTree>
    <p:extLst>
      <p:ext uri="{BB962C8B-B14F-4D97-AF65-F5344CB8AC3E}">
        <p14:creationId xmlns:p14="http://schemas.microsoft.com/office/powerpoint/2010/main" val="58635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0C57D-E3C9-404D-9EF7-E238D0E9AABE}"/>
              </a:ext>
            </a:extLst>
          </p:cNvPr>
          <p:cNvSpPr>
            <a:spLocks noGrp="1"/>
          </p:cNvSpPr>
          <p:nvPr>
            <p:ph type="body" sz="quarter" idx="10"/>
          </p:nvPr>
        </p:nvSpPr>
        <p:spPr>
          <a:xfrm>
            <a:off x="663388" y="1834410"/>
            <a:ext cx="11232777" cy="1750784"/>
          </a:xfrm>
        </p:spPr>
        <p:txBody>
          <a:bodyPr vert="horz" lIns="91440" tIns="45720" rIns="91440" bIns="45720" rtlCol="0" anchor="t">
            <a:noAutofit/>
          </a:bodyPr>
          <a:lstStyle/>
          <a:p>
            <a:pPr marL="285750" indent="-285750" algn="l">
              <a:buChar char="•"/>
            </a:pPr>
            <a:r>
              <a:rPr lang="en-US" sz="2000" b="1">
                <a:latin typeface="Source Sans Pro"/>
                <a:ea typeface="Open Sans"/>
                <a:cs typeface="Open Sans"/>
              </a:rPr>
              <a:t>If you are new to real estate development, you may want to consider finding a consultant to provide guidance. </a:t>
            </a:r>
          </a:p>
          <a:p>
            <a:pPr marL="834390" lvl="1" indent="-285750" algn="l">
              <a:buChar char="•"/>
            </a:pPr>
            <a:r>
              <a:rPr lang="en-US" sz="1800" b="1">
                <a:latin typeface="Source Sans Pro"/>
                <a:ea typeface="Open Sans"/>
                <a:cs typeface="Open Sans"/>
              </a:rPr>
              <a:t>Developer costs are not reimbursable with state capital funds.  </a:t>
            </a:r>
          </a:p>
          <a:p>
            <a:pPr marL="834390" lvl="1" indent="-285750" algn="l">
              <a:buChar char="•"/>
            </a:pPr>
            <a:r>
              <a:rPr lang="en-US" sz="1800" b="1">
                <a:latin typeface="Source Sans Pro"/>
                <a:ea typeface="Open Sans"/>
                <a:cs typeface="Open Sans"/>
              </a:rPr>
              <a:t>It could be money well spent if it leads to the successful completion of your project.</a:t>
            </a:r>
            <a:endParaRPr lang="en-US" sz="1800" b="1"/>
          </a:p>
          <a:p>
            <a:pPr marL="834390" lvl="1" indent="-285750" algn="l">
              <a:buChar char="•"/>
            </a:pPr>
            <a:r>
              <a:rPr lang="en-US" sz="1800" b="1">
                <a:latin typeface="Source Sans Pro"/>
                <a:ea typeface="Open Sans"/>
                <a:cs typeface="Open Sans"/>
              </a:rPr>
              <a:t> It is important to identify a team that can understand your goals and budget, and who work well with you and other members of the team to realize the project.</a:t>
            </a:r>
            <a:endParaRPr lang="en-US" sz="1800" b="1"/>
          </a:p>
          <a:p>
            <a:pPr algn="l"/>
            <a:endParaRPr lang="en-US" sz="1400"/>
          </a:p>
          <a:p>
            <a:pPr algn="l"/>
            <a:endParaRPr lang="en-US" sz="1400" b="1" u="sng"/>
          </a:p>
        </p:txBody>
      </p:sp>
      <p:sp>
        <p:nvSpPr>
          <p:cNvPr id="3" name="Title 2">
            <a:extLst>
              <a:ext uri="{FF2B5EF4-FFF2-40B4-BE49-F238E27FC236}">
                <a16:creationId xmlns:a16="http://schemas.microsoft.com/office/drawing/2014/main" id="{10B6D16B-E626-4885-ABBD-DD4CE21DA59E}"/>
              </a:ext>
            </a:extLst>
          </p:cNvPr>
          <p:cNvSpPr>
            <a:spLocks noGrp="1"/>
          </p:cNvSpPr>
          <p:nvPr>
            <p:ph type="title"/>
          </p:nvPr>
        </p:nvSpPr>
        <p:spPr>
          <a:xfrm>
            <a:off x="510989" y="585168"/>
            <a:ext cx="11385176" cy="889427"/>
          </a:xfrm>
        </p:spPr>
        <p:txBody>
          <a:bodyPr/>
          <a:lstStyle/>
          <a:p>
            <a:pPr algn="l"/>
            <a:r>
              <a:rPr lang="en-US" sz="4000"/>
              <a:t>1. PROJECT PRE-CONSTRUCTION:</a:t>
            </a:r>
          </a:p>
        </p:txBody>
      </p:sp>
      <p:sp>
        <p:nvSpPr>
          <p:cNvPr id="4" name="TextBox 3">
            <a:extLst>
              <a:ext uri="{FF2B5EF4-FFF2-40B4-BE49-F238E27FC236}">
                <a16:creationId xmlns:a16="http://schemas.microsoft.com/office/drawing/2014/main" id="{A91481E4-ACDB-8D4A-B957-ABDAB7B3E418}"/>
              </a:ext>
            </a:extLst>
          </p:cNvPr>
          <p:cNvSpPr txBox="1"/>
          <p:nvPr/>
        </p:nvSpPr>
        <p:spPr>
          <a:xfrm>
            <a:off x="782867" y="1261724"/>
            <a:ext cx="6814686" cy="461665"/>
          </a:xfrm>
          <a:prstGeom prst="rect">
            <a:avLst/>
          </a:prstGeom>
          <a:noFill/>
        </p:spPr>
        <p:txBody>
          <a:bodyPr wrap="none" rtlCol="0">
            <a:spAutoFit/>
          </a:bodyPr>
          <a:lstStyle/>
          <a:p>
            <a:r>
              <a:rPr lang="en-US" sz="2400"/>
              <a:t>b) Development Team Identification and Evaluation</a:t>
            </a:r>
          </a:p>
        </p:txBody>
      </p:sp>
      <p:sp>
        <p:nvSpPr>
          <p:cNvPr id="5" name="TextBox 4">
            <a:extLst>
              <a:ext uri="{FF2B5EF4-FFF2-40B4-BE49-F238E27FC236}">
                <a16:creationId xmlns:a16="http://schemas.microsoft.com/office/drawing/2014/main" id="{52E8399D-8EF9-9B26-BD3F-B8BF00DD3860}"/>
              </a:ext>
            </a:extLst>
          </p:cNvPr>
          <p:cNvSpPr txBox="1"/>
          <p:nvPr/>
        </p:nvSpPr>
        <p:spPr>
          <a:xfrm>
            <a:off x="867509" y="4431323"/>
            <a:ext cx="5134707" cy="1183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650"/>
              </a:lnSpc>
            </a:pPr>
            <a:r>
              <a:rPr lang="en-US" sz="2000" b="1" u="sng">
                <a:cs typeface="Segoe UI"/>
              </a:rPr>
              <a:t>Key members of the development team:</a:t>
            </a:r>
            <a:r>
              <a:rPr lang="en-US" sz="2000">
                <a:cs typeface="Segoe UI"/>
              </a:rPr>
              <a:t>​</a:t>
            </a:r>
            <a:endParaRPr lang="en-US" sz="2000">
              <a:ea typeface="Source Sans Pro"/>
              <a:cs typeface="Segoe UI"/>
            </a:endParaRPr>
          </a:p>
          <a:p>
            <a:pPr marL="285750" indent="-285750">
              <a:lnSpc>
                <a:spcPct val="150000"/>
              </a:lnSpc>
              <a:buFont typeface="Arial,Sans-Serif"/>
              <a:buChar char="•"/>
            </a:pPr>
            <a:r>
              <a:rPr lang="en-US" sz="2000" b="1">
                <a:cs typeface="Arial"/>
              </a:rPr>
              <a:t>Owner/Operator​</a:t>
            </a:r>
            <a:endParaRPr lang="en-US" sz="2000" b="1">
              <a:ea typeface="Source Sans Pro"/>
              <a:cs typeface="Arial"/>
            </a:endParaRPr>
          </a:p>
          <a:p>
            <a:pPr marL="285750" indent="-285750">
              <a:lnSpc>
                <a:spcPct val="150000"/>
              </a:lnSpc>
              <a:buFont typeface="Arial,Sans-Serif"/>
              <a:buChar char="•"/>
            </a:pPr>
            <a:r>
              <a:rPr lang="en-US" sz="2000" b="1">
                <a:cs typeface="Arial"/>
              </a:rPr>
              <a:t>Developer or Consultant​</a:t>
            </a:r>
            <a:endParaRPr lang="en-US" sz="2000" b="1">
              <a:ea typeface="Source Sans Pro"/>
              <a:cs typeface="Arial"/>
            </a:endParaRPr>
          </a:p>
        </p:txBody>
      </p:sp>
      <p:sp>
        <p:nvSpPr>
          <p:cNvPr id="6" name="TextBox 5">
            <a:extLst>
              <a:ext uri="{FF2B5EF4-FFF2-40B4-BE49-F238E27FC236}">
                <a16:creationId xmlns:a16="http://schemas.microsoft.com/office/drawing/2014/main" id="{E782BC90-A225-F4CC-490E-087B77ADE11E}"/>
              </a:ext>
            </a:extLst>
          </p:cNvPr>
          <p:cNvSpPr txBox="1"/>
          <p:nvPr/>
        </p:nvSpPr>
        <p:spPr>
          <a:xfrm>
            <a:off x="6002216" y="4539429"/>
            <a:ext cx="5697414" cy="9670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Sans-Serif"/>
              <a:buChar char="•"/>
            </a:pPr>
            <a:r>
              <a:rPr lang="en-US" sz="2000" b="1">
                <a:cs typeface="Arial"/>
              </a:rPr>
              <a:t>Architect​</a:t>
            </a:r>
            <a:endParaRPr lang="en-US" sz="2000" b="1">
              <a:ea typeface="Source Sans Pro"/>
              <a:cs typeface="Arial"/>
            </a:endParaRPr>
          </a:p>
          <a:p>
            <a:pPr marL="285750" indent="-285750">
              <a:lnSpc>
                <a:spcPct val="150000"/>
              </a:lnSpc>
              <a:buFont typeface="Arial,Sans-Serif"/>
              <a:buChar char="•"/>
            </a:pPr>
            <a:r>
              <a:rPr lang="en-US" sz="2000" b="1">
                <a:cs typeface="Arial"/>
              </a:rPr>
              <a:t>Property Manager, maintenance, compliance</a:t>
            </a:r>
            <a:endParaRPr lang="en-US" sz="2000" b="1">
              <a:ea typeface="Source Sans Pro"/>
              <a:cs typeface="Arial"/>
            </a:endParaRPr>
          </a:p>
        </p:txBody>
      </p:sp>
    </p:spTree>
    <p:extLst>
      <p:ext uri="{BB962C8B-B14F-4D97-AF65-F5344CB8AC3E}">
        <p14:creationId xmlns:p14="http://schemas.microsoft.com/office/powerpoint/2010/main" val="3782706008"/>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Graphic Element">
  <a:themeElements>
    <a:clrScheme name="Custom 1">
      <a:dk1>
        <a:sysClr val="windowText" lastClr="000000"/>
      </a:dk1>
      <a:lt1>
        <a:sysClr val="window" lastClr="FFFFFF"/>
      </a:lt1>
      <a:dk2>
        <a:srgbClr val="0E3F75"/>
      </a:dk2>
      <a:lt2>
        <a:srgbClr val="FFFFFF"/>
      </a:lt2>
      <a:accent1>
        <a:srgbClr val="C12637"/>
      </a:accent1>
      <a:accent2>
        <a:srgbClr val="0098D3"/>
      </a:accent2>
      <a:accent3>
        <a:srgbClr val="729364"/>
      </a:accent3>
      <a:accent4>
        <a:srgbClr val="EBA70E"/>
      </a:accent4>
      <a:accent5>
        <a:srgbClr val="69C2C6"/>
      </a:accent5>
      <a:accent6>
        <a:srgbClr val="BBD36F"/>
      </a:accent6>
      <a:hlink>
        <a:srgbClr val="F3DF89"/>
      </a:hlink>
      <a:folHlink>
        <a:srgbClr val="8A5E3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OhioMHAS-Heart-of-it-All-PPT-Template_12.5.23  -  Compatibility Mode" id="{DD963279-EE5B-42CA-986F-6F437A412FD6}" vid="{C65093E6-7EC7-481A-B0E9-E1FA67C654F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848a53b-7821-40ed-8e43-a3f1d38d81f5" xsi:nil="true"/>
    <lcf76f155ced4ddcb4097134ff3c332f xmlns="331ed7e6-3127-4f14-963d-e156ae1447d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CA24A353C5534B8E0DE01C901400D4" ma:contentTypeVersion="15" ma:contentTypeDescription="Create a new document." ma:contentTypeScope="" ma:versionID="f6abf2391618e5b6e4a5e619bf1ba4ed">
  <xsd:schema xmlns:xsd="http://www.w3.org/2001/XMLSchema" xmlns:xs="http://www.w3.org/2001/XMLSchema" xmlns:p="http://schemas.microsoft.com/office/2006/metadata/properties" xmlns:ns2="331ed7e6-3127-4f14-963d-e156ae1447d3" xmlns:ns3="1848a53b-7821-40ed-8e43-a3f1d38d81f5" targetNamespace="http://schemas.microsoft.com/office/2006/metadata/properties" ma:root="true" ma:fieldsID="cca0015ee627509a9f35732deaf79dd7" ns2:_="" ns3:_="">
    <xsd:import namespace="331ed7e6-3127-4f14-963d-e156ae1447d3"/>
    <xsd:import namespace="1848a53b-7821-40ed-8e43-a3f1d38d81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ed7e6-3127-4f14-963d-e156ae144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37f8784-f875-460d-a0aa-88acc3d1c16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8a53b-7821-40ed-8e43-a3f1d38d81f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6b0d929-e9f6-48fd-a24b-7621eac27fd6}" ma:internalName="TaxCatchAll" ma:showField="CatchAllData" ma:web="1848a53b-7821-40ed-8e43-a3f1d38d81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0BDF8-47D9-4E60-84F6-AE71FC3C0E1E}">
  <ds:schemaRefs>
    <ds:schemaRef ds:uri="http://schemas.microsoft.com/sharepoint/v3/contenttype/forms"/>
  </ds:schemaRefs>
</ds:datastoreItem>
</file>

<file path=customXml/itemProps2.xml><?xml version="1.0" encoding="utf-8"?>
<ds:datastoreItem xmlns:ds="http://schemas.openxmlformats.org/officeDocument/2006/customXml" ds:itemID="{EC64A337-38AE-4169-BA7E-AD5BED9EED5A}">
  <ds:schemaRefs>
    <ds:schemaRef ds:uri="06a0b0f5-ab3f-4382-8730-459fb424e421"/>
    <ds:schemaRef ds:uri="1b011769-38d1-4204-90ed-6c3a6b42bf47"/>
    <ds:schemaRef ds:uri="fad92f25-85dc-45e0-ac3d-4f48ec799f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A500FB4-E9F6-4AEE-B1D0-FBC7143B2597}"/>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30</Slides>
  <Notes>28</Notes>
  <HiddenSlides>0</HiddenSlide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*Heart of it All Deck</vt:lpstr>
      <vt:lpstr>Graphic Element</vt:lpstr>
      <vt:lpstr>Opening and Closing Slides</vt:lpstr>
      <vt:lpstr>1_Opening and Closing Slides</vt:lpstr>
      <vt:lpstr>PowerPoint Presentation</vt:lpstr>
      <vt:lpstr>PowerPoint Presentation</vt:lpstr>
      <vt:lpstr>Community Capital Project Development</vt:lpstr>
      <vt:lpstr>This Training includes NINE sections:</vt:lpstr>
      <vt:lpstr>1. PROJECT PRE-CONSTRUCTION:</vt:lpstr>
      <vt:lpstr>1. PROJECT PRE-CONSTRUCTION:</vt:lpstr>
      <vt:lpstr>1. PROJECT PRE-CONSTRUCTION:</vt:lpstr>
      <vt:lpstr>1. PROJECT PRE-CONSTRUCTION:</vt:lpstr>
      <vt:lpstr>1. PROJECT PRE-CONSTRUCTION:</vt:lpstr>
      <vt:lpstr>1. PROJECT PRE-CONSTRUCTION:</vt:lpstr>
      <vt:lpstr>1. PROJECT PRE-CONSTRUCTION:</vt:lpstr>
      <vt:lpstr>2. PROJECT Budgeting:</vt:lpstr>
      <vt:lpstr>4. Hard Costs:</vt:lpstr>
      <vt:lpstr>3. Soft Costs:</vt:lpstr>
      <vt:lpstr>5. Operating Costs:</vt:lpstr>
      <vt:lpstr>6. Questions for Consideration:</vt:lpstr>
      <vt:lpstr>6. Questions for Consideration:</vt:lpstr>
      <vt:lpstr>6. Questions for Consideration:</vt:lpstr>
      <vt:lpstr>PowerPoint Presentation</vt:lpstr>
      <vt:lpstr>Capital vs. operating</vt:lpstr>
      <vt:lpstr>PowerPoint Presentation</vt:lpstr>
      <vt:lpstr>PowerPoint Presentation</vt:lpstr>
      <vt:lpstr>Use of OhioMHAS Community Capital Funds:</vt:lpstr>
      <vt:lpstr>Project Development Process</vt:lpstr>
      <vt:lpstr>Project Development Process</vt:lpstr>
      <vt:lpstr>Application Process </vt:lpstr>
      <vt:lpstr>Application Steps:</vt:lpstr>
      <vt:lpstr>What do I do if I am interested?</vt:lpstr>
      <vt:lpstr>Community Capital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Gladden, Jeremy</dc:creator>
  <cp:revision>1</cp:revision>
  <cp:lastPrinted>2025-02-24T16:32:01Z</cp:lastPrinted>
  <dcterms:created xsi:type="dcterms:W3CDTF">2019-10-25T18:01:05Z</dcterms:created>
  <dcterms:modified xsi:type="dcterms:W3CDTF">2025-03-24T13:20:07Z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0x01010020CA24A353C5534B8E0DE01C901400D4</vt:lpwstr>
  </property>
</Properties>
</file>