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42"/>
  </p:notesMasterIdLst>
  <p:sldIdLst>
    <p:sldId id="256" r:id="rId2"/>
    <p:sldId id="257" r:id="rId3"/>
    <p:sldId id="298" r:id="rId4"/>
    <p:sldId id="299" r:id="rId5"/>
    <p:sldId id="300" r:id="rId6"/>
    <p:sldId id="301" r:id="rId7"/>
    <p:sldId id="302" r:id="rId8"/>
    <p:sldId id="303" r:id="rId9"/>
    <p:sldId id="304" r:id="rId10"/>
    <p:sldId id="305" r:id="rId11"/>
    <p:sldId id="297" r:id="rId12"/>
    <p:sldId id="306" r:id="rId13"/>
    <p:sldId id="307" r:id="rId14"/>
    <p:sldId id="308" r:id="rId15"/>
    <p:sldId id="309" r:id="rId16"/>
    <p:sldId id="310" r:id="rId17"/>
    <p:sldId id="312" r:id="rId18"/>
    <p:sldId id="313" r:id="rId19"/>
    <p:sldId id="314" r:id="rId20"/>
    <p:sldId id="315" r:id="rId21"/>
    <p:sldId id="292" r:id="rId22"/>
    <p:sldId id="293" r:id="rId23"/>
    <p:sldId id="295" r:id="rId24"/>
    <p:sldId id="317" r:id="rId25"/>
    <p:sldId id="318" r:id="rId26"/>
    <p:sldId id="319" r:id="rId27"/>
    <p:sldId id="262" r:id="rId28"/>
    <p:sldId id="273" r:id="rId29"/>
    <p:sldId id="279" r:id="rId30"/>
    <p:sldId id="275" r:id="rId31"/>
    <p:sldId id="281" r:id="rId32"/>
    <p:sldId id="277" r:id="rId33"/>
    <p:sldId id="282" r:id="rId34"/>
    <p:sldId id="278" r:id="rId35"/>
    <p:sldId id="283" r:id="rId36"/>
    <p:sldId id="286" r:id="rId37"/>
    <p:sldId id="261" r:id="rId38"/>
    <p:sldId id="289" r:id="rId39"/>
    <p:sldId id="272" r:id="rId40"/>
    <p:sldId id="288"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128A2-CA16-413C-900A-C5DA1B34935B}" v="376" dt="2025-03-17T17:05:27.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9" autoAdjust="0"/>
    <p:restoredTop sz="94660"/>
  </p:normalViewPr>
  <p:slideViewPr>
    <p:cSldViewPr>
      <p:cViewPr varScale="1">
        <p:scale>
          <a:sx n="57" d="100"/>
          <a:sy n="57" d="100"/>
        </p:scale>
        <p:origin x="1544" y="2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6/11/relationships/changesInfo" Target="changesInfos/changesInfo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Mason" userId="1332b84f5ddbf402" providerId="LiveId" clId="{A4A128A2-CA16-413C-900A-C5DA1B34935B}"/>
    <pc:docChg chg="undo custSel addSld delSld modSld sldOrd">
      <pc:chgData name="Richard Mason" userId="1332b84f5ddbf402" providerId="LiveId" clId="{A4A128A2-CA16-413C-900A-C5DA1B34935B}" dt="2025-03-17T17:05:27.364" v="785" actId="27636"/>
      <pc:docMkLst>
        <pc:docMk/>
      </pc:docMkLst>
      <pc:sldChg chg="addSp delSp modSp mod">
        <pc:chgData name="Richard Mason" userId="1332b84f5ddbf402" providerId="LiveId" clId="{A4A128A2-CA16-413C-900A-C5DA1B34935B}" dt="2025-03-12T13:46:17.688" v="45" actId="1076"/>
        <pc:sldMkLst>
          <pc:docMk/>
          <pc:sldMk cId="0" sldId="256"/>
        </pc:sldMkLst>
        <pc:spChg chg="mod">
          <ac:chgData name="Richard Mason" userId="1332b84f5ddbf402" providerId="LiveId" clId="{A4A128A2-CA16-413C-900A-C5DA1B34935B}" dt="2025-03-12T13:46:17.688" v="45" actId="1076"/>
          <ac:spMkLst>
            <pc:docMk/>
            <pc:sldMk cId="0" sldId="256"/>
            <ac:spMk id="3" creationId="{00000000-0000-0000-0000-000000000000}"/>
          </ac:spMkLst>
        </pc:spChg>
        <pc:spChg chg="add">
          <ac:chgData name="Richard Mason" userId="1332b84f5ddbf402" providerId="LiveId" clId="{A4A128A2-CA16-413C-900A-C5DA1B34935B}" dt="2025-03-12T13:45:50.958" v="43" actId="26606"/>
          <ac:spMkLst>
            <pc:docMk/>
            <pc:sldMk cId="0" sldId="256"/>
            <ac:spMk id="28" creationId="{BCED4D40-4B67-4331-AC48-79B82B4A47D8}"/>
          </ac:spMkLst>
        </pc:spChg>
        <pc:spChg chg="add">
          <ac:chgData name="Richard Mason" userId="1332b84f5ddbf402" providerId="LiveId" clId="{A4A128A2-CA16-413C-900A-C5DA1B34935B}" dt="2025-03-12T13:45:50.958" v="43" actId="26606"/>
          <ac:spMkLst>
            <pc:docMk/>
            <pc:sldMk cId="0" sldId="256"/>
            <ac:spMk id="30" creationId="{670CEDEF-4F34-412E-84EE-329C1E936AF5}"/>
          </ac:spMkLst>
        </pc:spChg>
        <pc:picChg chg="mod">
          <ac:chgData name="Richard Mason" userId="1332b84f5ddbf402" providerId="LiveId" clId="{A4A128A2-CA16-413C-900A-C5DA1B34935B}" dt="2025-03-12T13:45:50.958" v="43" actId="26606"/>
          <ac:picMkLst>
            <pc:docMk/>
            <pc:sldMk cId="0" sldId="256"/>
            <ac:picMk id="5" creationId="{00000000-0000-0000-0000-000000000000}"/>
          </ac:picMkLst>
        </pc:picChg>
      </pc:sldChg>
      <pc:sldChg chg="modSp mod modAnim">
        <pc:chgData name="Richard Mason" userId="1332b84f5ddbf402" providerId="LiveId" clId="{A4A128A2-CA16-413C-900A-C5DA1B34935B}" dt="2025-03-12T13:50:57.978" v="131" actId="20577"/>
        <pc:sldMkLst>
          <pc:docMk/>
          <pc:sldMk cId="0" sldId="257"/>
        </pc:sldMkLst>
        <pc:spChg chg="mod">
          <ac:chgData name="Richard Mason" userId="1332b84f5ddbf402" providerId="LiveId" clId="{A4A128A2-CA16-413C-900A-C5DA1B34935B}" dt="2025-03-12T13:50:57.978" v="131" actId="20577"/>
          <ac:spMkLst>
            <pc:docMk/>
            <pc:sldMk cId="0" sldId="257"/>
            <ac:spMk id="3" creationId="{00000000-0000-0000-0000-000000000000}"/>
          </ac:spMkLst>
        </pc:spChg>
      </pc:sldChg>
      <pc:sldChg chg="del">
        <pc:chgData name="Richard Mason" userId="1332b84f5ddbf402" providerId="LiveId" clId="{A4A128A2-CA16-413C-900A-C5DA1B34935B}" dt="2025-03-12T13:51:31.173" v="133" actId="2696"/>
        <pc:sldMkLst>
          <pc:docMk/>
          <pc:sldMk cId="0" sldId="258"/>
        </pc:sldMkLst>
      </pc:sldChg>
      <pc:sldChg chg="del">
        <pc:chgData name="Richard Mason" userId="1332b84f5ddbf402" providerId="LiveId" clId="{A4A128A2-CA16-413C-900A-C5DA1B34935B}" dt="2025-03-17T16:48:38.830" v="750" actId="2696"/>
        <pc:sldMkLst>
          <pc:docMk/>
          <pc:sldMk cId="0" sldId="265"/>
        </pc:sldMkLst>
      </pc:sldChg>
      <pc:sldChg chg="del">
        <pc:chgData name="Richard Mason" userId="1332b84f5ddbf402" providerId="LiveId" clId="{A4A128A2-CA16-413C-900A-C5DA1B34935B}" dt="2025-03-14T18:02:47.473" v="517" actId="47"/>
        <pc:sldMkLst>
          <pc:docMk/>
          <pc:sldMk cId="3692880938" sldId="268"/>
        </pc:sldMkLst>
      </pc:sldChg>
      <pc:sldChg chg="del">
        <pc:chgData name="Richard Mason" userId="1332b84f5ddbf402" providerId="LiveId" clId="{A4A128A2-CA16-413C-900A-C5DA1B34935B}" dt="2025-03-17T16:48:09.982" v="749" actId="2696"/>
        <pc:sldMkLst>
          <pc:docMk/>
          <pc:sldMk cId="1298449960" sldId="269"/>
        </pc:sldMkLst>
      </pc:sldChg>
      <pc:sldChg chg="del">
        <pc:chgData name="Richard Mason" userId="1332b84f5ddbf402" providerId="LiveId" clId="{A4A128A2-CA16-413C-900A-C5DA1B34935B}" dt="2025-03-14T18:04:40.749" v="522" actId="2696"/>
        <pc:sldMkLst>
          <pc:docMk/>
          <pc:sldMk cId="3217047230" sldId="271"/>
        </pc:sldMkLst>
      </pc:sldChg>
      <pc:sldChg chg="modSp mod modAnim">
        <pc:chgData name="Richard Mason" userId="1332b84f5ddbf402" providerId="LiveId" clId="{A4A128A2-CA16-413C-900A-C5DA1B34935B}" dt="2025-03-14T17:56:13.709" v="471" actId="27636"/>
        <pc:sldMkLst>
          <pc:docMk/>
          <pc:sldMk cId="2381682004" sldId="273"/>
        </pc:sldMkLst>
        <pc:spChg chg="mod">
          <ac:chgData name="Richard Mason" userId="1332b84f5ddbf402" providerId="LiveId" clId="{A4A128A2-CA16-413C-900A-C5DA1B34935B}" dt="2025-03-14T17:56:13.709" v="471" actId="27636"/>
          <ac:spMkLst>
            <pc:docMk/>
            <pc:sldMk cId="2381682004" sldId="273"/>
            <ac:spMk id="3" creationId="{452C9472-4191-475A-AC4D-9F158A46309D}"/>
          </ac:spMkLst>
        </pc:spChg>
      </pc:sldChg>
      <pc:sldChg chg="del">
        <pc:chgData name="Richard Mason" userId="1332b84f5ddbf402" providerId="LiveId" clId="{A4A128A2-CA16-413C-900A-C5DA1B34935B}" dt="2025-03-14T17:58:51.967" v="483" actId="2696"/>
        <pc:sldMkLst>
          <pc:docMk/>
          <pc:sldMk cId="112025021" sldId="274"/>
        </pc:sldMkLst>
      </pc:sldChg>
      <pc:sldChg chg="modSp mod modAnim">
        <pc:chgData name="Richard Mason" userId="1332b84f5ddbf402" providerId="LiveId" clId="{A4A128A2-CA16-413C-900A-C5DA1B34935B}" dt="2025-03-14T18:01:29.135" v="516" actId="20577"/>
        <pc:sldMkLst>
          <pc:docMk/>
          <pc:sldMk cId="3826760276" sldId="275"/>
        </pc:sldMkLst>
        <pc:spChg chg="mod">
          <ac:chgData name="Richard Mason" userId="1332b84f5ddbf402" providerId="LiveId" clId="{A4A128A2-CA16-413C-900A-C5DA1B34935B}" dt="2025-03-14T18:01:29.135" v="516" actId="20577"/>
          <ac:spMkLst>
            <pc:docMk/>
            <pc:sldMk cId="3826760276" sldId="275"/>
            <ac:spMk id="3" creationId="{452C9472-4191-475A-AC4D-9F158A46309D}"/>
          </ac:spMkLst>
        </pc:spChg>
      </pc:sldChg>
      <pc:sldChg chg="del">
        <pc:chgData name="Richard Mason" userId="1332b84f5ddbf402" providerId="LiveId" clId="{A4A128A2-CA16-413C-900A-C5DA1B34935B}" dt="2025-03-14T18:00:07.204" v="489" actId="2696"/>
        <pc:sldMkLst>
          <pc:docMk/>
          <pc:sldMk cId="3522920295" sldId="276"/>
        </pc:sldMkLst>
      </pc:sldChg>
      <pc:sldChg chg="modSp mod modAnim">
        <pc:chgData name="Richard Mason" userId="1332b84f5ddbf402" providerId="LiveId" clId="{A4A128A2-CA16-413C-900A-C5DA1B34935B}" dt="2025-03-17T17:05:27.364" v="785" actId="27636"/>
        <pc:sldMkLst>
          <pc:docMk/>
          <pc:sldMk cId="3035354090" sldId="278"/>
        </pc:sldMkLst>
        <pc:spChg chg="mod">
          <ac:chgData name="Richard Mason" userId="1332b84f5ddbf402" providerId="LiveId" clId="{A4A128A2-CA16-413C-900A-C5DA1B34935B}" dt="2025-03-17T17:05:27.364" v="785" actId="27636"/>
          <ac:spMkLst>
            <pc:docMk/>
            <pc:sldMk cId="3035354090" sldId="278"/>
            <ac:spMk id="3" creationId="{452C9472-4191-475A-AC4D-9F158A46309D}"/>
          </ac:spMkLst>
        </pc:spChg>
      </pc:sldChg>
      <pc:sldChg chg="modSp mod">
        <pc:chgData name="Richard Mason" userId="1332b84f5ddbf402" providerId="LiveId" clId="{A4A128A2-CA16-413C-900A-C5DA1B34935B}" dt="2025-03-14T17:57:07.772" v="481" actId="403"/>
        <pc:sldMkLst>
          <pc:docMk/>
          <pc:sldMk cId="399977796" sldId="279"/>
        </pc:sldMkLst>
        <pc:spChg chg="mod">
          <ac:chgData name="Richard Mason" userId="1332b84f5ddbf402" providerId="LiveId" clId="{A4A128A2-CA16-413C-900A-C5DA1B34935B}" dt="2025-03-14T17:57:07.772" v="481" actId="403"/>
          <ac:spMkLst>
            <pc:docMk/>
            <pc:sldMk cId="399977796" sldId="279"/>
            <ac:spMk id="3" creationId="{452C9472-4191-475A-AC4D-9F158A46309D}"/>
          </ac:spMkLst>
        </pc:spChg>
      </pc:sldChg>
      <pc:sldChg chg="del">
        <pc:chgData name="Richard Mason" userId="1332b84f5ddbf402" providerId="LiveId" clId="{A4A128A2-CA16-413C-900A-C5DA1B34935B}" dt="2025-03-14T17:58:46.451" v="482" actId="2696"/>
        <pc:sldMkLst>
          <pc:docMk/>
          <pc:sldMk cId="2318626832" sldId="280"/>
        </pc:sldMkLst>
      </pc:sldChg>
      <pc:sldChg chg="modSp mod modAnim">
        <pc:chgData name="Richard Mason" userId="1332b84f5ddbf402" providerId="LiveId" clId="{A4A128A2-CA16-413C-900A-C5DA1B34935B}" dt="2025-03-17T16:45:14.758" v="739" actId="12"/>
        <pc:sldMkLst>
          <pc:docMk/>
          <pc:sldMk cId="3445051238" sldId="282"/>
        </pc:sldMkLst>
        <pc:spChg chg="mod">
          <ac:chgData name="Richard Mason" userId="1332b84f5ddbf402" providerId="LiveId" clId="{A4A128A2-CA16-413C-900A-C5DA1B34935B}" dt="2025-03-17T16:45:14.758" v="739" actId="12"/>
          <ac:spMkLst>
            <pc:docMk/>
            <pc:sldMk cId="3445051238" sldId="282"/>
            <ac:spMk id="3" creationId="{452C9472-4191-475A-AC4D-9F158A46309D}"/>
          </ac:spMkLst>
        </pc:spChg>
      </pc:sldChg>
      <pc:sldChg chg="modSp mod">
        <pc:chgData name="Richard Mason" userId="1332b84f5ddbf402" providerId="LiveId" clId="{A4A128A2-CA16-413C-900A-C5DA1B34935B}" dt="2025-03-17T16:47:14.134" v="748" actId="404"/>
        <pc:sldMkLst>
          <pc:docMk/>
          <pc:sldMk cId="2839065970" sldId="283"/>
        </pc:sldMkLst>
        <pc:spChg chg="mod">
          <ac:chgData name="Richard Mason" userId="1332b84f5ddbf402" providerId="LiveId" clId="{A4A128A2-CA16-413C-900A-C5DA1B34935B}" dt="2025-03-17T16:47:14.134" v="748" actId="404"/>
          <ac:spMkLst>
            <pc:docMk/>
            <pc:sldMk cId="2839065970" sldId="283"/>
            <ac:spMk id="3" creationId="{452C9472-4191-475A-AC4D-9F158A46309D}"/>
          </ac:spMkLst>
        </pc:spChg>
      </pc:sldChg>
      <pc:sldChg chg="del ord">
        <pc:chgData name="Richard Mason" userId="1332b84f5ddbf402" providerId="LiveId" clId="{A4A128A2-CA16-413C-900A-C5DA1B34935B}" dt="2025-03-17T16:20:51.239" v="615" actId="2696"/>
        <pc:sldMkLst>
          <pc:docMk/>
          <pc:sldMk cId="158821324" sldId="284"/>
        </pc:sldMkLst>
      </pc:sldChg>
      <pc:sldChg chg="del">
        <pc:chgData name="Richard Mason" userId="1332b84f5ddbf402" providerId="LiveId" clId="{A4A128A2-CA16-413C-900A-C5DA1B34935B}" dt="2025-03-12T13:51:25.258" v="132" actId="2696"/>
        <pc:sldMkLst>
          <pc:docMk/>
          <pc:sldMk cId="4220784411" sldId="285"/>
        </pc:sldMkLst>
      </pc:sldChg>
      <pc:sldChg chg="del">
        <pc:chgData name="Richard Mason" userId="1332b84f5ddbf402" providerId="LiveId" clId="{A4A128A2-CA16-413C-900A-C5DA1B34935B}" dt="2025-03-14T18:05:27.058" v="524" actId="2696"/>
        <pc:sldMkLst>
          <pc:docMk/>
          <pc:sldMk cId="1921947267" sldId="287"/>
        </pc:sldMkLst>
      </pc:sldChg>
      <pc:sldChg chg="addSp delSp modSp mod delAnim">
        <pc:chgData name="Richard Mason" userId="1332b84f5ddbf402" providerId="LiveId" clId="{A4A128A2-CA16-413C-900A-C5DA1B34935B}" dt="2025-03-14T18:09:59.117" v="605" actId="403"/>
        <pc:sldMkLst>
          <pc:docMk/>
          <pc:sldMk cId="1187992189" sldId="288"/>
        </pc:sldMkLst>
        <pc:spChg chg="mod">
          <ac:chgData name="Richard Mason" userId="1332b84f5ddbf402" providerId="LiveId" clId="{A4A128A2-CA16-413C-900A-C5DA1B34935B}" dt="2025-03-14T18:09:59.117" v="605" actId="403"/>
          <ac:spMkLst>
            <pc:docMk/>
            <pc:sldMk cId="1187992189" sldId="288"/>
            <ac:spMk id="2" creationId="{77DFE597-8D6A-407F-B5F4-751AFCA62C23}"/>
          </ac:spMkLst>
        </pc:spChg>
      </pc:sldChg>
      <pc:sldChg chg="del">
        <pc:chgData name="Richard Mason" userId="1332b84f5ddbf402" providerId="LiveId" clId="{A4A128A2-CA16-413C-900A-C5DA1B34935B}" dt="2025-03-14T18:04:36.715" v="521" actId="2696"/>
        <pc:sldMkLst>
          <pc:docMk/>
          <pc:sldMk cId="3170227356" sldId="290"/>
        </pc:sldMkLst>
      </pc:sldChg>
      <pc:sldChg chg="del">
        <pc:chgData name="Richard Mason" userId="1332b84f5ddbf402" providerId="LiveId" clId="{A4A128A2-CA16-413C-900A-C5DA1B34935B}" dt="2025-03-14T18:04:49.093" v="523" actId="2696"/>
        <pc:sldMkLst>
          <pc:docMk/>
          <pc:sldMk cId="2737615428" sldId="291"/>
        </pc:sldMkLst>
      </pc:sldChg>
      <pc:sldChg chg="modSp ord">
        <pc:chgData name="Richard Mason" userId="1332b84f5ddbf402" providerId="LiveId" clId="{A4A128A2-CA16-413C-900A-C5DA1B34935B}" dt="2025-03-17T16:18:23.198" v="612" actId="20577"/>
        <pc:sldMkLst>
          <pc:docMk/>
          <pc:sldMk cId="40076475" sldId="292"/>
        </pc:sldMkLst>
        <pc:spChg chg="mod">
          <ac:chgData name="Richard Mason" userId="1332b84f5ddbf402" providerId="LiveId" clId="{A4A128A2-CA16-413C-900A-C5DA1B34935B}" dt="2025-03-17T16:18:23.198" v="612" actId="20577"/>
          <ac:spMkLst>
            <pc:docMk/>
            <pc:sldMk cId="40076475" sldId="292"/>
            <ac:spMk id="3" creationId="{452C9472-4191-475A-AC4D-9F158A46309D}"/>
          </ac:spMkLst>
        </pc:spChg>
      </pc:sldChg>
      <pc:sldChg chg="ord">
        <pc:chgData name="Richard Mason" userId="1332b84f5ddbf402" providerId="LiveId" clId="{A4A128A2-CA16-413C-900A-C5DA1B34935B}" dt="2025-03-12T13:55:51.831" v="139"/>
        <pc:sldMkLst>
          <pc:docMk/>
          <pc:sldMk cId="890628242" sldId="293"/>
        </pc:sldMkLst>
      </pc:sldChg>
      <pc:sldChg chg="modSp del mod ord">
        <pc:chgData name="Richard Mason" userId="1332b84f5ddbf402" providerId="LiveId" clId="{A4A128A2-CA16-413C-900A-C5DA1B34935B}" dt="2025-03-17T16:18:55.565" v="613" actId="2696"/>
        <pc:sldMkLst>
          <pc:docMk/>
          <pc:sldMk cId="2901890284" sldId="294"/>
        </pc:sldMkLst>
      </pc:sldChg>
      <pc:sldChg chg="ord">
        <pc:chgData name="Richard Mason" userId="1332b84f5ddbf402" providerId="LiveId" clId="{A4A128A2-CA16-413C-900A-C5DA1B34935B}" dt="2025-03-12T13:56:15.994" v="141"/>
        <pc:sldMkLst>
          <pc:docMk/>
          <pc:sldMk cId="4101718403" sldId="295"/>
        </pc:sldMkLst>
      </pc:sldChg>
      <pc:sldChg chg="del">
        <pc:chgData name="Richard Mason" userId="1332b84f5ddbf402" providerId="LiveId" clId="{A4A128A2-CA16-413C-900A-C5DA1B34935B}" dt="2025-03-17T16:38:41.949" v="620" actId="2696"/>
        <pc:sldMkLst>
          <pc:docMk/>
          <pc:sldMk cId="3302914507" sldId="296"/>
        </pc:sldMkLst>
      </pc:sldChg>
      <pc:sldChg chg="addSp modSp add mod modAnim">
        <pc:chgData name="Richard Mason" userId="1332b84f5ddbf402" providerId="LiveId" clId="{A4A128A2-CA16-413C-900A-C5DA1B34935B}" dt="2025-03-12T14:15:04.641" v="207" actId="14100"/>
        <pc:sldMkLst>
          <pc:docMk/>
          <pc:sldMk cId="133745778" sldId="297"/>
        </pc:sldMkLst>
        <pc:spChg chg="mod">
          <ac:chgData name="Richard Mason" userId="1332b84f5ddbf402" providerId="LiveId" clId="{A4A128A2-CA16-413C-900A-C5DA1B34935B}" dt="2025-03-12T14:06:12.551" v="166" actId="1076"/>
          <ac:spMkLst>
            <pc:docMk/>
            <pc:sldMk cId="133745778" sldId="297"/>
            <ac:spMk id="3" creationId="{C616C527-3079-5EF5-180B-67E2FC164DDE}"/>
          </ac:spMkLst>
        </pc:spChg>
        <pc:spChg chg="add mod">
          <ac:chgData name="Richard Mason" userId="1332b84f5ddbf402" providerId="LiveId" clId="{A4A128A2-CA16-413C-900A-C5DA1B34935B}" dt="2025-03-12T14:13:52.146" v="198" actId="1076"/>
          <ac:spMkLst>
            <pc:docMk/>
            <pc:sldMk cId="133745778" sldId="297"/>
            <ac:spMk id="4" creationId="{B4132D58-7C0E-A53D-2FD4-B3F341FF0FD4}"/>
          </ac:spMkLst>
        </pc:spChg>
        <pc:picChg chg="add mod modCrop">
          <ac:chgData name="Richard Mason" userId="1332b84f5ddbf402" providerId="LiveId" clId="{A4A128A2-CA16-413C-900A-C5DA1B34935B}" dt="2025-03-12T14:15:04.641" v="207" actId="14100"/>
          <ac:picMkLst>
            <pc:docMk/>
            <pc:sldMk cId="133745778" sldId="297"/>
            <ac:picMk id="6" creationId="{B94213AE-B1E6-B8B6-947A-A04C69C635B6}"/>
          </ac:picMkLst>
        </pc:picChg>
      </pc:sldChg>
      <pc:sldChg chg="addSp delSp add del setBg delDesignElem">
        <pc:chgData name="Richard Mason" userId="1332b84f5ddbf402" providerId="LiveId" clId="{A4A128A2-CA16-413C-900A-C5DA1B34935B}" dt="2025-03-12T14:03:48.266" v="144"/>
        <pc:sldMkLst>
          <pc:docMk/>
          <pc:sldMk cId="1258157646" sldId="297"/>
        </pc:sldMkLst>
      </pc:sldChg>
      <pc:sldChg chg="modSp add mod modAnim">
        <pc:chgData name="Richard Mason" userId="1332b84f5ddbf402" providerId="LiveId" clId="{A4A128A2-CA16-413C-900A-C5DA1B34935B}" dt="2025-03-12T14:31:30.120" v="292" actId="14826"/>
        <pc:sldMkLst>
          <pc:docMk/>
          <pc:sldMk cId="293155822" sldId="298"/>
        </pc:sldMkLst>
        <pc:spChg chg="mod">
          <ac:chgData name="Richard Mason" userId="1332b84f5ddbf402" providerId="LiveId" clId="{A4A128A2-CA16-413C-900A-C5DA1B34935B}" dt="2025-03-12T14:19:05.084" v="245" actId="20577"/>
          <ac:spMkLst>
            <pc:docMk/>
            <pc:sldMk cId="293155822" sldId="298"/>
            <ac:spMk id="2" creationId="{789D863D-02D4-5148-B33D-9CCDCBD7D174}"/>
          </ac:spMkLst>
        </pc:spChg>
        <pc:spChg chg="mod">
          <ac:chgData name="Richard Mason" userId="1332b84f5ddbf402" providerId="LiveId" clId="{A4A128A2-CA16-413C-900A-C5DA1B34935B}" dt="2025-03-12T14:19:37.236" v="261" actId="403"/>
          <ac:spMkLst>
            <pc:docMk/>
            <pc:sldMk cId="293155822" sldId="298"/>
            <ac:spMk id="3" creationId="{2FE39BA6-7011-2075-42FF-7EFF3803ADDC}"/>
          </ac:spMkLst>
        </pc:spChg>
        <pc:picChg chg="mod">
          <ac:chgData name="Richard Mason" userId="1332b84f5ddbf402" providerId="LiveId" clId="{A4A128A2-CA16-413C-900A-C5DA1B34935B}" dt="2025-03-12T14:31:30.120" v="292" actId="14826"/>
          <ac:picMkLst>
            <pc:docMk/>
            <pc:sldMk cId="293155822" sldId="298"/>
            <ac:picMk id="5" creationId="{F1851770-3C0E-602E-A2D8-C9BB9F1DFC99}"/>
          </ac:picMkLst>
        </pc:picChg>
      </pc:sldChg>
      <pc:sldChg chg="addSp delSp add del setBg delDesignElem">
        <pc:chgData name="Richard Mason" userId="1332b84f5ddbf402" providerId="LiveId" clId="{A4A128A2-CA16-413C-900A-C5DA1B34935B}" dt="2025-03-12T14:04:43.852" v="153"/>
        <pc:sldMkLst>
          <pc:docMk/>
          <pc:sldMk cId="1978461242" sldId="298"/>
        </pc:sldMkLst>
      </pc:sldChg>
      <pc:sldChg chg="addSp delSp add del setBg delDesignElem">
        <pc:chgData name="Richard Mason" userId="1332b84f5ddbf402" providerId="LiveId" clId="{A4A128A2-CA16-413C-900A-C5DA1B34935B}" dt="2025-03-12T14:04:20.695" v="150"/>
        <pc:sldMkLst>
          <pc:docMk/>
          <pc:sldMk cId="3572047404" sldId="298"/>
        </pc:sldMkLst>
      </pc:sldChg>
      <pc:sldChg chg="modSp add modAnim">
        <pc:chgData name="Richard Mason" userId="1332b84f5ddbf402" providerId="LiveId" clId="{A4A128A2-CA16-413C-900A-C5DA1B34935B}" dt="2025-03-12T14:32:03.270" v="293" actId="14826"/>
        <pc:sldMkLst>
          <pc:docMk/>
          <pc:sldMk cId="1335190966" sldId="299"/>
        </pc:sldMkLst>
        <pc:spChg chg="mod">
          <ac:chgData name="Richard Mason" userId="1332b84f5ddbf402" providerId="LiveId" clId="{A4A128A2-CA16-413C-900A-C5DA1B34935B}" dt="2025-03-12T14:22:22.831" v="273" actId="20577"/>
          <ac:spMkLst>
            <pc:docMk/>
            <pc:sldMk cId="1335190966" sldId="299"/>
            <ac:spMk id="3" creationId="{1C7E230E-417F-AFCF-DE44-7E0FD3448F86}"/>
          </ac:spMkLst>
        </pc:spChg>
        <pc:picChg chg="mod">
          <ac:chgData name="Richard Mason" userId="1332b84f5ddbf402" providerId="LiveId" clId="{A4A128A2-CA16-413C-900A-C5DA1B34935B}" dt="2025-03-12T14:32:03.270" v="293" actId="14826"/>
          <ac:picMkLst>
            <pc:docMk/>
            <pc:sldMk cId="1335190966" sldId="299"/>
            <ac:picMk id="5" creationId="{316E34A3-B60C-38B7-0707-FB7EFF56D0CC}"/>
          </ac:picMkLst>
        </pc:picChg>
      </pc:sldChg>
      <pc:sldChg chg="modSp add mod modAnim">
        <pc:chgData name="Richard Mason" userId="1332b84f5ddbf402" providerId="LiveId" clId="{A4A128A2-CA16-413C-900A-C5DA1B34935B}" dt="2025-03-12T14:32:30.736" v="294" actId="14826"/>
        <pc:sldMkLst>
          <pc:docMk/>
          <pc:sldMk cId="3519379235" sldId="300"/>
        </pc:sldMkLst>
        <pc:spChg chg="mod">
          <ac:chgData name="Richard Mason" userId="1332b84f5ddbf402" providerId="LiveId" clId="{A4A128A2-CA16-413C-900A-C5DA1B34935B}" dt="2025-03-12T14:25:15.256" v="284" actId="27636"/>
          <ac:spMkLst>
            <pc:docMk/>
            <pc:sldMk cId="3519379235" sldId="300"/>
            <ac:spMk id="3" creationId="{7B2F0D1F-0619-CF9C-E813-D4199CEDBDC9}"/>
          </ac:spMkLst>
        </pc:spChg>
        <pc:picChg chg="mod">
          <ac:chgData name="Richard Mason" userId="1332b84f5ddbf402" providerId="LiveId" clId="{A4A128A2-CA16-413C-900A-C5DA1B34935B}" dt="2025-03-12T14:32:30.736" v="294" actId="14826"/>
          <ac:picMkLst>
            <pc:docMk/>
            <pc:sldMk cId="3519379235" sldId="300"/>
            <ac:picMk id="5" creationId="{146FF564-6A2D-1387-0208-42E97779261D}"/>
          </ac:picMkLst>
        </pc:picChg>
      </pc:sldChg>
      <pc:sldChg chg="modSp add mod">
        <pc:chgData name="Richard Mason" userId="1332b84f5ddbf402" providerId="LiveId" clId="{A4A128A2-CA16-413C-900A-C5DA1B34935B}" dt="2025-03-12T14:32:53.996" v="295" actId="14826"/>
        <pc:sldMkLst>
          <pc:docMk/>
          <pc:sldMk cId="235975916" sldId="301"/>
        </pc:sldMkLst>
        <pc:spChg chg="mod">
          <ac:chgData name="Richard Mason" userId="1332b84f5ddbf402" providerId="LiveId" clId="{A4A128A2-CA16-413C-900A-C5DA1B34935B}" dt="2025-03-12T14:25:45.030" v="291" actId="122"/>
          <ac:spMkLst>
            <pc:docMk/>
            <pc:sldMk cId="235975916" sldId="301"/>
            <ac:spMk id="3" creationId="{2BC561A9-3940-B22E-265B-2A14C59D582F}"/>
          </ac:spMkLst>
        </pc:spChg>
        <pc:picChg chg="mod">
          <ac:chgData name="Richard Mason" userId="1332b84f5ddbf402" providerId="LiveId" clId="{A4A128A2-CA16-413C-900A-C5DA1B34935B}" dt="2025-03-12T14:32:53.996" v="295" actId="14826"/>
          <ac:picMkLst>
            <pc:docMk/>
            <pc:sldMk cId="235975916" sldId="301"/>
            <ac:picMk id="5" creationId="{E2FA50BA-7F03-52D3-ACF9-BBAD4DCB9722}"/>
          </ac:picMkLst>
        </pc:picChg>
      </pc:sldChg>
      <pc:sldChg chg="modSp add mod">
        <pc:chgData name="Richard Mason" userId="1332b84f5ddbf402" providerId="LiveId" clId="{A4A128A2-CA16-413C-900A-C5DA1B34935B}" dt="2025-03-12T14:42:17.815" v="322" actId="14826"/>
        <pc:sldMkLst>
          <pc:docMk/>
          <pc:sldMk cId="3869910823" sldId="302"/>
        </pc:sldMkLst>
        <pc:spChg chg="mod">
          <ac:chgData name="Richard Mason" userId="1332b84f5ddbf402" providerId="LiveId" clId="{A4A128A2-CA16-413C-900A-C5DA1B34935B}" dt="2025-03-12T14:39:17.885" v="312"/>
          <ac:spMkLst>
            <pc:docMk/>
            <pc:sldMk cId="3869910823" sldId="302"/>
            <ac:spMk id="2" creationId="{3812C3D0-0419-2CD2-1CF5-72021870E3D5}"/>
          </ac:spMkLst>
        </pc:spChg>
        <pc:spChg chg="mod">
          <ac:chgData name="Richard Mason" userId="1332b84f5ddbf402" providerId="LiveId" clId="{A4A128A2-CA16-413C-900A-C5DA1B34935B}" dt="2025-03-12T14:40:37.970" v="321" actId="2711"/>
          <ac:spMkLst>
            <pc:docMk/>
            <pc:sldMk cId="3869910823" sldId="302"/>
            <ac:spMk id="3" creationId="{24FF9F35-72A8-EACF-B49E-A03BD7B06ED3}"/>
          </ac:spMkLst>
        </pc:spChg>
        <pc:picChg chg="mod">
          <ac:chgData name="Richard Mason" userId="1332b84f5ddbf402" providerId="LiveId" clId="{A4A128A2-CA16-413C-900A-C5DA1B34935B}" dt="2025-03-12T14:42:17.815" v="322" actId="14826"/>
          <ac:picMkLst>
            <pc:docMk/>
            <pc:sldMk cId="3869910823" sldId="302"/>
            <ac:picMk id="5" creationId="{5E1368C1-01DA-E93A-8D41-7180F529F053}"/>
          </ac:picMkLst>
        </pc:picChg>
      </pc:sldChg>
      <pc:sldChg chg="modSp add mod">
        <pc:chgData name="Richard Mason" userId="1332b84f5ddbf402" providerId="LiveId" clId="{A4A128A2-CA16-413C-900A-C5DA1B34935B}" dt="2025-03-12T14:45:31.778" v="329" actId="14826"/>
        <pc:sldMkLst>
          <pc:docMk/>
          <pc:sldMk cId="3324574138" sldId="303"/>
        </pc:sldMkLst>
        <pc:spChg chg="mod">
          <ac:chgData name="Richard Mason" userId="1332b84f5ddbf402" providerId="LiveId" clId="{A4A128A2-CA16-413C-900A-C5DA1B34935B}" dt="2025-03-12T14:44:30.745" v="328" actId="27107"/>
          <ac:spMkLst>
            <pc:docMk/>
            <pc:sldMk cId="3324574138" sldId="303"/>
            <ac:spMk id="3" creationId="{1D00A6AA-FC6D-CFDD-F009-388B91797127}"/>
          </ac:spMkLst>
        </pc:spChg>
        <pc:picChg chg="mod">
          <ac:chgData name="Richard Mason" userId="1332b84f5ddbf402" providerId="LiveId" clId="{A4A128A2-CA16-413C-900A-C5DA1B34935B}" dt="2025-03-12T14:45:31.778" v="329" actId="14826"/>
          <ac:picMkLst>
            <pc:docMk/>
            <pc:sldMk cId="3324574138" sldId="303"/>
            <ac:picMk id="5" creationId="{6BF02298-BC11-7785-B61C-8E7C30704888}"/>
          </ac:picMkLst>
        </pc:picChg>
      </pc:sldChg>
      <pc:sldChg chg="modSp add mod">
        <pc:chgData name="Richard Mason" userId="1332b84f5ddbf402" providerId="LiveId" clId="{A4A128A2-CA16-413C-900A-C5DA1B34935B}" dt="2025-03-12T14:50:30.866" v="338" actId="403"/>
        <pc:sldMkLst>
          <pc:docMk/>
          <pc:sldMk cId="3454658908" sldId="304"/>
        </pc:sldMkLst>
        <pc:spChg chg="mod">
          <ac:chgData name="Richard Mason" userId="1332b84f5ddbf402" providerId="LiveId" clId="{A4A128A2-CA16-413C-900A-C5DA1B34935B}" dt="2025-03-12T14:50:30.866" v="338" actId="403"/>
          <ac:spMkLst>
            <pc:docMk/>
            <pc:sldMk cId="3454658908" sldId="304"/>
            <ac:spMk id="3" creationId="{D369C913-6E25-AB1C-F1D3-CE4758443FE5}"/>
          </ac:spMkLst>
        </pc:spChg>
        <pc:picChg chg="mod">
          <ac:chgData name="Richard Mason" userId="1332b84f5ddbf402" providerId="LiveId" clId="{A4A128A2-CA16-413C-900A-C5DA1B34935B}" dt="2025-03-12T14:49:26.906" v="331" actId="14826"/>
          <ac:picMkLst>
            <pc:docMk/>
            <pc:sldMk cId="3454658908" sldId="304"/>
            <ac:picMk id="5" creationId="{92CBE451-AA51-9D8B-AEF6-7B6E863F31EF}"/>
          </ac:picMkLst>
        </pc:picChg>
      </pc:sldChg>
      <pc:sldChg chg="modSp add mod">
        <pc:chgData name="Richard Mason" userId="1332b84f5ddbf402" providerId="LiveId" clId="{A4A128A2-CA16-413C-900A-C5DA1B34935B}" dt="2025-03-12T14:53:27.964" v="346" actId="14826"/>
        <pc:sldMkLst>
          <pc:docMk/>
          <pc:sldMk cId="2168328044" sldId="305"/>
        </pc:sldMkLst>
        <pc:spChg chg="mod">
          <ac:chgData name="Richard Mason" userId="1332b84f5ddbf402" providerId="LiveId" clId="{A4A128A2-CA16-413C-900A-C5DA1B34935B}" dt="2025-03-12T14:52:10.821" v="345" actId="27636"/>
          <ac:spMkLst>
            <pc:docMk/>
            <pc:sldMk cId="2168328044" sldId="305"/>
            <ac:spMk id="3" creationId="{0DB82B26-9398-5AF2-C9A9-FDC03E7BA7F6}"/>
          </ac:spMkLst>
        </pc:spChg>
        <pc:picChg chg="mod">
          <ac:chgData name="Richard Mason" userId="1332b84f5ddbf402" providerId="LiveId" clId="{A4A128A2-CA16-413C-900A-C5DA1B34935B}" dt="2025-03-12T14:53:27.964" v="346" actId="14826"/>
          <ac:picMkLst>
            <pc:docMk/>
            <pc:sldMk cId="2168328044" sldId="305"/>
            <ac:picMk id="5" creationId="{10F50474-6549-5F2D-F068-20EC551A79DB}"/>
          </ac:picMkLst>
        </pc:picChg>
      </pc:sldChg>
      <pc:sldChg chg="addSp delSp modSp add mod">
        <pc:chgData name="Richard Mason" userId="1332b84f5ddbf402" providerId="LiveId" clId="{A4A128A2-CA16-413C-900A-C5DA1B34935B}" dt="2025-03-12T14:57:32.984" v="361" actId="1076"/>
        <pc:sldMkLst>
          <pc:docMk/>
          <pc:sldMk cId="59172788" sldId="306"/>
        </pc:sldMkLst>
        <pc:spChg chg="mod">
          <ac:chgData name="Richard Mason" userId="1332b84f5ddbf402" providerId="LiveId" clId="{A4A128A2-CA16-413C-900A-C5DA1B34935B}" dt="2025-03-12T14:55:28.684" v="350"/>
          <ac:spMkLst>
            <pc:docMk/>
            <pc:sldMk cId="59172788" sldId="306"/>
            <ac:spMk id="4" creationId="{4C93F871-F054-2557-A179-ACFB94CACE28}"/>
          </ac:spMkLst>
        </pc:spChg>
        <pc:picChg chg="add mod">
          <ac:chgData name="Richard Mason" userId="1332b84f5ddbf402" providerId="LiveId" clId="{A4A128A2-CA16-413C-900A-C5DA1B34935B}" dt="2025-03-12T14:57:32.984" v="361" actId="1076"/>
          <ac:picMkLst>
            <pc:docMk/>
            <pc:sldMk cId="59172788" sldId="306"/>
            <ac:picMk id="7" creationId="{4B54F0A2-261E-B860-1477-97A2077ECD99}"/>
          </ac:picMkLst>
        </pc:picChg>
      </pc:sldChg>
      <pc:sldChg chg="delSp modSp add mod">
        <pc:chgData name="Richard Mason" userId="1332b84f5ddbf402" providerId="LiveId" clId="{A4A128A2-CA16-413C-900A-C5DA1B34935B}" dt="2025-03-12T14:59:13.797" v="367" actId="20577"/>
        <pc:sldMkLst>
          <pc:docMk/>
          <pc:sldMk cId="3883372947" sldId="307"/>
        </pc:sldMkLst>
        <pc:spChg chg="mod">
          <ac:chgData name="Richard Mason" userId="1332b84f5ddbf402" providerId="LiveId" clId="{A4A128A2-CA16-413C-900A-C5DA1B34935B}" dt="2025-03-12T14:59:13.797" v="367" actId="20577"/>
          <ac:spMkLst>
            <pc:docMk/>
            <pc:sldMk cId="3883372947" sldId="307"/>
            <ac:spMk id="4" creationId="{177BDFB0-41EA-19B4-4BF7-9DA756A5FD12}"/>
          </ac:spMkLst>
        </pc:spChg>
      </pc:sldChg>
      <pc:sldChg chg="modSp add mod">
        <pc:chgData name="Richard Mason" userId="1332b84f5ddbf402" providerId="LiveId" clId="{A4A128A2-CA16-413C-900A-C5DA1B34935B}" dt="2025-03-12T15:02:01.242" v="372" actId="1076"/>
        <pc:sldMkLst>
          <pc:docMk/>
          <pc:sldMk cId="2003413810" sldId="308"/>
        </pc:sldMkLst>
        <pc:spChg chg="mod">
          <ac:chgData name="Richard Mason" userId="1332b84f5ddbf402" providerId="LiveId" clId="{A4A128A2-CA16-413C-900A-C5DA1B34935B}" dt="2025-03-12T15:02:01.242" v="372" actId="1076"/>
          <ac:spMkLst>
            <pc:docMk/>
            <pc:sldMk cId="2003413810" sldId="308"/>
            <ac:spMk id="4" creationId="{C077B40E-8CFE-8E17-C78E-57CBDC6BAEAD}"/>
          </ac:spMkLst>
        </pc:spChg>
      </pc:sldChg>
      <pc:sldChg chg="modSp add mod">
        <pc:chgData name="Richard Mason" userId="1332b84f5ddbf402" providerId="LiveId" clId="{A4A128A2-CA16-413C-900A-C5DA1B34935B}" dt="2025-03-12T15:02:38.581" v="377" actId="20577"/>
        <pc:sldMkLst>
          <pc:docMk/>
          <pc:sldMk cId="276224310" sldId="309"/>
        </pc:sldMkLst>
        <pc:spChg chg="mod">
          <ac:chgData name="Richard Mason" userId="1332b84f5ddbf402" providerId="LiveId" clId="{A4A128A2-CA16-413C-900A-C5DA1B34935B}" dt="2025-03-12T15:02:38.581" v="377" actId="20577"/>
          <ac:spMkLst>
            <pc:docMk/>
            <pc:sldMk cId="276224310" sldId="309"/>
            <ac:spMk id="4" creationId="{AB23D7A8-8312-0023-753F-DAE125062875}"/>
          </ac:spMkLst>
        </pc:spChg>
      </pc:sldChg>
      <pc:sldChg chg="modSp add mod">
        <pc:chgData name="Richard Mason" userId="1332b84f5ddbf402" providerId="LiveId" clId="{A4A128A2-CA16-413C-900A-C5DA1B34935B}" dt="2025-03-12T15:03:35.434" v="380"/>
        <pc:sldMkLst>
          <pc:docMk/>
          <pc:sldMk cId="3907676329" sldId="310"/>
        </pc:sldMkLst>
        <pc:spChg chg="mod">
          <ac:chgData name="Richard Mason" userId="1332b84f5ddbf402" providerId="LiveId" clId="{A4A128A2-CA16-413C-900A-C5DA1B34935B}" dt="2025-03-12T15:03:35.434" v="380"/>
          <ac:spMkLst>
            <pc:docMk/>
            <pc:sldMk cId="3907676329" sldId="310"/>
            <ac:spMk id="4" creationId="{37FD896B-F107-A741-D552-4628BB53956B}"/>
          </ac:spMkLst>
        </pc:spChg>
      </pc:sldChg>
      <pc:sldChg chg="addSp delSp modSp add del mod">
        <pc:chgData name="Richard Mason" userId="1332b84f5ddbf402" providerId="LiveId" clId="{A4A128A2-CA16-413C-900A-C5DA1B34935B}" dt="2025-03-12T15:11:11.277" v="427" actId="2696"/>
        <pc:sldMkLst>
          <pc:docMk/>
          <pc:sldMk cId="3298336926" sldId="311"/>
        </pc:sldMkLst>
      </pc:sldChg>
      <pc:sldChg chg="addSp delSp modSp new mod setBg">
        <pc:chgData name="Richard Mason" userId="1332b84f5ddbf402" providerId="LiveId" clId="{A4A128A2-CA16-413C-900A-C5DA1B34935B}" dt="2025-03-12T15:10:45.570" v="426" actId="207"/>
        <pc:sldMkLst>
          <pc:docMk/>
          <pc:sldMk cId="3156480835" sldId="312"/>
        </pc:sldMkLst>
        <pc:spChg chg="add mod">
          <ac:chgData name="Richard Mason" userId="1332b84f5ddbf402" providerId="LiveId" clId="{A4A128A2-CA16-413C-900A-C5DA1B34935B}" dt="2025-03-12T15:10:45.570" v="426" actId="207"/>
          <ac:spMkLst>
            <pc:docMk/>
            <pc:sldMk cId="3156480835" sldId="312"/>
            <ac:spMk id="6" creationId="{34511E04-3963-3261-EC75-D46122D487EB}"/>
          </ac:spMkLst>
        </pc:spChg>
        <pc:spChg chg="add">
          <ac:chgData name="Richard Mason" userId="1332b84f5ddbf402" providerId="LiveId" clId="{A4A128A2-CA16-413C-900A-C5DA1B34935B}" dt="2025-03-12T15:09:10.411" v="400" actId="26606"/>
          <ac:spMkLst>
            <pc:docMk/>
            <pc:sldMk cId="3156480835" sldId="312"/>
            <ac:spMk id="10" creationId="{42A4FC2C-047E-45A5-965D-8E1E3BF09BC6}"/>
          </ac:spMkLst>
        </pc:spChg>
        <pc:picChg chg="add mod">
          <ac:chgData name="Richard Mason" userId="1332b84f5ddbf402" providerId="LiveId" clId="{A4A128A2-CA16-413C-900A-C5DA1B34935B}" dt="2025-03-12T15:09:16.797" v="402" actId="962"/>
          <ac:picMkLst>
            <pc:docMk/>
            <pc:sldMk cId="3156480835" sldId="312"/>
            <ac:picMk id="5" creationId="{53747CC4-B1AC-A6BF-10FE-52B091BE391B}"/>
          </ac:picMkLst>
        </pc:picChg>
      </pc:sldChg>
      <pc:sldChg chg="modSp add mod ord">
        <pc:chgData name="Richard Mason" userId="1332b84f5ddbf402" providerId="LiveId" clId="{A4A128A2-CA16-413C-900A-C5DA1B34935B}" dt="2025-03-12T15:13:35.739" v="433" actId="20577"/>
        <pc:sldMkLst>
          <pc:docMk/>
          <pc:sldMk cId="1049279613" sldId="313"/>
        </pc:sldMkLst>
        <pc:spChg chg="mod">
          <ac:chgData name="Richard Mason" userId="1332b84f5ddbf402" providerId="LiveId" clId="{A4A128A2-CA16-413C-900A-C5DA1B34935B}" dt="2025-03-12T15:13:35.739" v="433" actId="20577"/>
          <ac:spMkLst>
            <pc:docMk/>
            <pc:sldMk cId="1049279613" sldId="313"/>
            <ac:spMk id="4" creationId="{303A356D-9C00-66B8-F948-FDF3D7747BD3}"/>
          </ac:spMkLst>
        </pc:spChg>
      </pc:sldChg>
      <pc:sldChg chg="modSp add mod">
        <pc:chgData name="Richard Mason" userId="1332b84f5ddbf402" providerId="LiveId" clId="{A4A128A2-CA16-413C-900A-C5DA1B34935B}" dt="2025-03-12T15:21:58.206" v="444" actId="1076"/>
        <pc:sldMkLst>
          <pc:docMk/>
          <pc:sldMk cId="2194717722" sldId="314"/>
        </pc:sldMkLst>
        <pc:spChg chg="mod">
          <ac:chgData name="Richard Mason" userId="1332b84f5ddbf402" providerId="LiveId" clId="{A4A128A2-CA16-413C-900A-C5DA1B34935B}" dt="2025-03-12T15:21:58.206" v="444" actId="1076"/>
          <ac:spMkLst>
            <pc:docMk/>
            <pc:sldMk cId="2194717722" sldId="314"/>
            <ac:spMk id="4" creationId="{298CFDD4-ABB0-0E8B-EF19-8AC6587929F6}"/>
          </ac:spMkLst>
        </pc:spChg>
      </pc:sldChg>
      <pc:sldChg chg="addSp delSp modSp new mod setBg">
        <pc:chgData name="Richard Mason" userId="1332b84f5ddbf402" providerId="LiveId" clId="{A4A128A2-CA16-413C-900A-C5DA1B34935B}" dt="2025-03-12T15:21:13.809" v="443" actId="26606"/>
        <pc:sldMkLst>
          <pc:docMk/>
          <pc:sldMk cId="1929207454" sldId="315"/>
        </pc:sldMkLst>
        <pc:spChg chg="add">
          <ac:chgData name="Richard Mason" userId="1332b84f5ddbf402" providerId="LiveId" clId="{A4A128A2-CA16-413C-900A-C5DA1B34935B}" dt="2025-03-12T15:21:13.809" v="443" actId="26606"/>
          <ac:spMkLst>
            <pc:docMk/>
            <pc:sldMk cId="1929207454" sldId="315"/>
            <ac:spMk id="10" creationId="{42A4FC2C-047E-45A5-965D-8E1E3BF09BC6}"/>
          </ac:spMkLst>
        </pc:spChg>
        <pc:picChg chg="add mod">
          <ac:chgData name="Richard Mason" userId="1332b84f5ddbf402" providerId="LiveId" clId="{A4A128A2-CA16-413C-900A-C5DA1B34935B}" dt="2025-03-12T15:21:13.809" v="443" actId="26606"/>
          <ac:picMkLst>
            <pc:docMk/>
            <pc:sldMk cId="1929207454" sldId="315"/>
            <ac:picMk id="5" creationId="{F7DC02C2-5EFB-254A-FCB7-497ED5531F14}"/>
          </ac:picMkLst>
        </pc:picChg>
      </pc:sldChg>
      <pc:sldChg chg="add del">
        <pc:chgData name="Richard Mason" userId="1332b84f5ddbf402" providerId="LiveId" clId="{A4A128A2-CA16-413C-900A-C5DA1B34935B}" dt="2025-03-17T16:37:03.432" v="619" actId="2696"/>
        <pc:sldMkLst>
          <pc:docMk/>
          <pc:sldMk cId="3343406218" sldId="316"/>
        </pc:sldMkLst>
      </pc:sldChg>
      <pc:sldChg chg="addSp delSp modSp add mod ord delAnim">
        <pc:chgData name="Richard Mason" userId="1332b84f5ddbf402" providerId="LiveId" clId="{A4A128A2-CA16-413C-900A-C5DA1B34935B}" dt="2025-03-14T18:09:06.733" v="599" actId="27614"/>
        <pc:sldMkLst>
          <pc:docMk/>
          <pc:sldMk cId="3406638240" sldId="317"/>
        </pc:sldMkLst>
        <pc:spChg chg="mod">
          <ac:chgData name="Richard Mason" userId="1332b84f5ddbf402" providerId="LiveId" clId="{A4A128A2-CA16-413C-900A-C5DA1B34935B}" dt="2025-03-14T18:08:56.775" v="598" actId="26606"/>
          <ac:spMkLst>
            <pc:docMk/>
            <pc:sldMk cId="3406638240" sldId="317"/>
            <ac:spMk id="2" creationId="{1765F9AA-200A-7DC2-8F85-70E68CB3EA13}"/>
          </ac:spMkLst>
        </pc:spChg>
        <pc:spChg chg="add">
          <ac:chgData name="Richard Mason" userId="1332b84f5ddbf402" providerId="LiveId" clId="{A4A128A2-CA16-413C-900A-C5DA1B34935B}" dt="2025-03-14T18:08:56.775" v="598" actId="26606"/>
          <ac:spMkLst>
            <pc:docMk/>
            <pc:sldMk cId="3406638240" sldId="317"/>
            <ac:spMk id="44" creationId="{665DBBEF-238B-476B-96AB-8AAC3224ECEA}"/>
          </ac:spMkLst>
        </pc:spChg>
        <pc:spChg chg="add">
          <ac:chgData name="Richard Mason" userId="1332b84f5ddbf402" providerId="LiveId" clId="{A4A128A2-CA16-413C-900A-C5DA1B34935B}" dt="2025-03-14T18:08:56.775" v="598" actId="26606"/>
          <ac:spMkLst>
            <pc:docMk/>
            <pc:sldMk cId="3406638240" sldId="317"/>
            <ac:spMk id="46" creationId="{3FCFB1DE-0B7E-48CC-BA90-B2AB0889F9D6}"/>
          </ac:spMkLst>
        </pc:spChg>
        <pc:picChg chg="mod">
          <ac:chgData name="Richard Mason" userId="1332b84f5ddbf402" providerId="LiveId" clId="{A4A128A2-CA16-413C-900A-C5DA1B34935B}" dt="2025-03-14T18:09:06.733" v="599" actId="27614"/>
          <ac:picMkLst>
            <pc:docMk/>
            <pc:sldMk cId="3406638240" sldId="317"/>
            <ac:picMk id="5" creationId="{094DCAE4-62AE-491A-B3A2-B889552995CE}"/>
          </ac:picMkLst>
        </pc:picChg>
      </pc:sldChg>
      <pc:sldChg chg="addSp modSp new modAnim">
        <pc:chgData name="Richard Mason" userId="1332b84f5ddbf402" providerId="LiveId" clId="{A4A128A2-CA16-413C-900A-C5DA1B34935B}" dt="2025-03-17T16:36:48.257" v="618"/>
        <pc:sldMkLst>
          <pc:docMk/>
          <pc:sldMk cId="1662806832" sldId="318"/>
        </pc:sldMkLst>
        <pc:picChg chg="add mod">
          <ac:chgData name="Richard Mason" userId="1332b84f5ddbf402" providerId="LiveId" clId="{A4A128A2-CA16-413C-900A-C5DA1B34935B}" dt="2025-03-17T16:36:48.257" v="618"/>
          <ac:picMkLst>
            <pc:docMk/>
            <pc:sldMk cId="1662806832" sldId="318"/>
            <ac:picMk id="2" creationId="{DB0FF6B3-9380-F8A1-E3E6-DA68C8731659}"/>
          </ac:picMkLst>
        </pc:picChg>
      </pc:sldChg>
      <pc:sldChg chg="addSp modSp add modAnim">
        <pc:chgData name="Richard Mason" userId="1332b84f5ddbf402" providerId="LiveId" clId="{A4A128A2-CA16-413C-900A-C5DA1B34935B}" dt="2025-03-17T16:35:30.178" v="617"/>
        <pc:sldMkLst>
          <pc:docMk/>
          <pc:sldMk cId="4080570801" sldId="319"/>
        </pc:sldMkLst>
        <pc:picChg chg="add mod">
          <ac:chgData name="Richard Mason" userId="1332b84f5ddbf402" providerId="LiveId" clId="{A4A128A2-CA16-413C-900A-C5DA1B34935B}" dt="2025-03-17T16:35:30.178" v="617"/>
          <ac:picMkLst>
            <pc:docMk/>
            <pc:sldMk cId="4080570801" sldId="319"/>
            <ac:picMk id="2" creationId="{D00353CD-9FFF-D52A-DD67-F354BE5ABB8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4" tIns="46586" rIns="93174"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4" tIns="46586" rIns="93174" bIns="46586" rtlCol="0"/>
          <a:lstStyle>
            <a:lvl1pPr algn="r">
              <a:defRPr sz="1200"/>
            </a:lvl1pPr>
          </a:lstStyle>
          <a:p>
            <a:fld id="{AC5E1DB2-0AB2-42C3-9AC0-583E3DED9D9E}" type="datetimeFigureOut">
              <a:rPr lang="en-US" smtClean="0"/>
              <a:pPr/>
              <a:t>3/17/2025</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4" tIns="46586" rIns="93174"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4" tIns="46586" rIns="93174"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4" tIns="46586" rIns="93174"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4" tIns="46586" rIns="93174" bIns="46586" rtlCol="0" anchor="b"/>
          <a:lstStyle>
            <a:lvl1pPr algn="r">
              <a:defRPr sz="1200"/>
            </a:lvl1pPr>
          </a:lstStyle>
          <a:p>
            <a:fld id="{88E2EC6C-5487-4AC4-93A5-97450B9FD00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8E2EC6C-5487-4AC4-93A5-97450B9FD00E}"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9762-607A-4A74-8F94-5DCE1E4A9B3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1763944-674B-4BD5-BCD8-18F9D09D52E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E3B2435-1CDC-4867-B0E9-0EA306A12ED1}"/>
              </a:ext>
            </a:extLst>
          </p:cNvPr>
          <p:cNvSpPr>
            <a:spLocks noGrp="1"/>
          </p:cNvSpPr>
          <p:nvPr>
            <p:ph type="dt" sz="half" idx="10"/>
          </p:nvPr>
        </p:nvSpPr>
        <p:spPr/>
        <p:txBody>
          <a:bodyPr/>
          <a:lstStyle/>
          <a:p>
            <a:fld id="{24BCFB15-7C29-4E17-9235-E8720F04D743}" type="datetimeFigureOut">
              <a:rPr lang="en-US" smtClean="0"/>
              <a:pPr/>
              <a:t>3/17/2025</a:t>
            </a:fld>
            <a:endParaRPr lang="en-US" dirty="0"/>
          </a:p>
        </p:txBody>
      </p:sp>
      <p:sp>
        <p:nvSpPr>
          <p:cNvPr id="5" name="Footer Placeholder 4">
            <a:extLst>
              <a:ext uri="{FF2B5EF4-FFF2-40B4-BE49-F238E27FC236}">
                <a16:creationId xmlns:a16="http://schemas.microsoft.com/office/drawing/2014/main" id="{67316610-4149-407E-9EFF-FDA8630EFA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335E42-1E2B-492B-8BF2-994D66CECF91}"/>
              </a:ext>
            </a:extLst>
          </p:cNvPr>
          <p:cNvSpPr>
            <a:spLocks noGrp="1"/>
          </p:cNvSpPr>
          <p:nvPr>
            <p:ph type="sldNum" sz="quarter" idx="12"/>
          </p:nvPr>
        </p:nvSpPr>
        <p:spPr/>
        <p:txBody>
          <a:bodyPr/>
          <a:lstStyle/>
          <a:p>
            <a:fld id="{8BA4C4FA-6A8B-49BB-B76A-494E93248280}" type="slidenum">
              <a:rPr lang="en-US" smtClean="0"/>
              <a:pPr/>
              <a:t>‹#›</a:t>
            </a:fld>
            <a:endParaRPr lang="en-US" dirty="0"/>
          </a:p>
        </p:txBody>
      </p:sp>
    </p:spTree>
    <p:extLst>
      <p:ext uri="{BB962C8B-B14F-4D97-AF65-F5344CB8AC3E}">
        <p14:creationId xmlns:p14="http://schemas.microsoft.com/office/powerpoint/2010/main" val="3681247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9B18-CAF7-43BB-BCD0-17C6E769DC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A73D6B3-BEFE-429D-B6C7-394485C87F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317085-7A28-4713-BF07-6486DCDE6C7C}"/>
              </a:ext>
            </a:extLst>
          </p:cNvPr>
          <p:cNvSpPr>
            <a:spLocks noGrp="1"/>
          </p:cNvSpPr>
          <p:nvPr>
            <p:ph type="dt" sz="half" idx="10"/>
          </p:nvPr>
        </p:nvSpPr>
        <p:spPr/>
        <p:txBody>
          <a:bodyPr/>
          <a:lstStyle/>
          <a:p>
            <a:fld id="{24BCFB15-7C29-4E17-9235-E8720F04D743}" type="datetimeFigureOut">
              <a:rPr lang="en-US" smtClean="0"/>
              <a:pPr/>
              <a:t>3/17/2025</a:t>
            </a:fld>
            <a:endParaRPr lang="en-US" dirty="0"/>
          </a:p>
        </p:txBody>
      </p:sp>
      <p:sp>
        <p:nvSpPr>
          <p:cNvPr id="5" name="Footer Placeholder 4">
            <a:extLst>
              <a:ext uri="{FF2B5EF4-FFF2-40B4-BE49-F238E27FC236}">
                <a16:creationId xmlns:a16="http://schemas.microsoft.com/office/drawing/2014/main" id="{056098FC-D85C-4D11-A782-79B227FF58B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093EF5-044E-45DF-8CDF-019C4D968C3A}"/>
              </a:ext>
            </a:extLst>
          </p:cNvPr>
          <p:cNvSpPr>
            <a:spLocks noGrp="1"/>
          </p:cNvSpPr>
          <p:nvPr>
            <p:ph type="sldNum" sz="quarter" idx="12"/>
          </p:nvPr>
        </p:nvSpPr>
        <p:spPr/>
        <p:txBody>
          <a:bodyPr/>
          <a:lstStyle/>
          <a:p>
            <a:fld id="{8BA4C4FA-6A8B-49BB-B76A-494E93248280}" type="slidenum">
              <a:rPr lang="en-US" smtClean="0"/>
              <a:pPr/>
              <a:t>‹#›</a:t>
            </a:fld>
            <a:endParaRPr lang="en-US" dirty="0"/>
          </a:p>
        </p:txBody>
      </p:sp>
    </p:spTree>
    <p:extLst>
      <p:ext uri="{BB962C8B-B14F-4D97-AF65-F5344CB8AC3E}">
        <p14:creationId xmlns:p14="http://schemas.microsoft.com/office/powerpoint/2010/main" val="901899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792F39-0CD0-4138-86EC-1979A552F13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A09258-A2A0-44BF-9B9E-C5E205850379}"/>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1F0F26-B4D3-455E-8921-CCDF8A53674F}"/>
              </a:ext>
            </a:extLst>
          </p:cNvPr>
          <p:cNvSpPr>
            <a:spLocks noGrp="1"/>
          </p:cNvSpPr>
          <p:nvPr>
            <p:ph type="dt" sz="half" idx="10"/>
          </p:nvPr>
        </p:nvSpPr>
        <p:spPr/>
        <p:txBody>
          <a:bodyPr/>
          <a:lstStyle/>
          <a:p>
            <a:fld id="{24BCFB15-7C29-4E17-9235-E8720F04D743}" type="datetimeFigureOut">
              <a:rPr lang="en-US" smtClean="0"/>
              <a:pPr/>
              <a:t>3/17/2025</a:t>
            </a:fld>
            <a:endParaRPr lang="en-US" dirty="0"/>
          </a:p>
        </p:txBody>
      </p:sp>
      <p:sp>
        <p:nvSpPr>
          <p:cNvPr id="5" name="Footer Placeholder 4">
            <a:extLst>
              <a:ext uri="{FF2B5EF4-FFF2-40B4-BE49-F238E27FC236}">
                <a16:creationId xmlns:a16="http://schemas.microsoft.com/office/drawing/2014/main" id="{2EF8FE64-60B6-4AAC-A175-F860858DE0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AA2609F-E0F0-4096-9706-F9B60ACA2185}"/>
              </a:ext>
            </a:extLst>
          </p:cNvPr>
          <p:cNvSpPr>
            <a:spLocks noGrp="1"/>
          </p:cNvSpPr>
          <p:nvPr>
            <p:ph type="sldNum" sz="quarter" idx="12"/>
          </p:nvPr>
        </p:nvSpPr>
        <p:spPr/>
        <p:txBody>
          <a:bodyPr/>
          <a:lstStyle/>
          <a:p>
            <a:fld id="{8BA4C4FA-6A8B-49BB-B76A-494E93248280}" type="slidenum">
              <a:rPr lang="en-US" smtClean="0"/>
              <a:pPr/>
              <a:t>‹#›</a:t>
            </a:fld>
            <a:endParaRPr lang="en-US" dirty="0"/>
          </a:p>
        </p:txBody>
      </p:sp>
    </p:spTree>
    <p:extLst>
      <p:ext uri="{BB962C8B-B14F-4D97-AF65-F5344CB8AC3E}">
        <p14:creationId xmlns:p14="http://schemas.microsoft.com/office/powerpoint/2010/main" val="2011573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DCC2A-B899-403C-BB4A-CA7A3718E7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4E60FD-44F1-4CF9-89DA-B5CF19D6E6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CF4E7-3001-4371-8951-4E3B638C3535}"/>
              </a:ext>
            </a:extLst>
          </p:cNvPr>
          <p:cNvSpPr>
            <a:spLocks noGrp="1"/>
          </p:cNvSpPr>
          <p:nvPr>
            <p:ph type="dt" sz="half" idx="10"/>
          </p:nvPr>
        </p:nvSpPr>
        <p:spPr/>
        <p:txBody>
          <a:bodyPr/>
          <a:lstStyle/>
          <a:p>
            <a:fld id="{24BCFB15-7C29-4E17-9235-E8720F04D743}" type="datetimeFigureOut">
              <a:rPr lang="en-US" smtClean="0"/>
              <a:pPr/>
              <a:t>3/17/2025</a:t>
            </a:fld>
            <a:endParaRPr lang="en-US" dirty="0"/>
          </a:p>
        </p:txBody>
      </p:sp>
      <p:sp>
        <p:nvSpPr>
          <p:cNvPr id="5" name="Footer Placeholder 4">
            <a:extLst>
              <a:ext uri="{FF2B5EF4-FFF2-40B4-BE49-F238E27FC236}">
                <a16:creationId xmlns:a16="http://schemas.microsoft.com/office/drawing/2014/main" id="{CFD77BDE-0584-4844-8DAB-A0370FAA8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EA73A6C-779E-4788-A469-698B05542908}"/>
              </a:ext>
            </a:extLst>
          </p:cNvPr>
          <p:cNvSpPr>
            <a:spLocks noGrp="1"/>
          </p:cNvSpPr>
          <p:nvPr>
            <p:ph type="sldNum" sz="quarter" idx="12"/>
          </p:nvPr>
        </p:nvSpPr>
        <p:spPr/>
        <p:txBody>
          <a:bodyPr/>
          <a:lstStyle/>
          <a:p>
            <a:fld id="{8BA4C4FA-6A8B-49BB-B76A-494E93248280}" type="slidenum">
              <a:rPr lang="en-US" smtClean="0"/>
              <a:pPr/>
              <a:t>‹#›</a:t>
            </a:fld>
            <a:endParaRPr lang="en-US" dirty="0"/>
          </a:p>
        </p:txBody>
      </p:sp>
    </p:spTree>
    <p:extLst>
      <p:ext uri="{BB962C8B-B14F-4D97-AF65-F5344CB8AC3E}">
        <p14:creationId xmlns:p14="http://schemas.microsoft.com/office/powerpoint/2010/main" val="338472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37B93-A32F-42DE-9A8F-1C4079377C5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B4409EF6-281F-4E0B-A722-2310B2C7F9E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279929-F8DC-4255-8FE4-1B119A136756}"/>
              </a:ext>
            </a:extLst>
          </p:cNvPr>
          <p:cNvSpPr>
            <a:spLocks noGrp="1"/>
          </p:cNvSpPr>
          <p:nvPr>
            <p:ph type="dt" sz="half" idx="10"/>
          </p:nvPr>
        </p:nvSpPr>
        <p:spPr/>
        <p:txBody>
          <a:bodyPr/>
          <a:lstStyle/>
          <a:p>
            <a:fld id="{24BCFB15-7C29-4E17-9235-E8720F04D743}" type="datetimeFigureOut">
              <a:rPr lang="en-US" smtClean="0"/>
              <a:pPr/>
              <a:t>3/17/2025</a:t>
            </a:fld>
            <a:endParaRPr lang="en-US" dirty="0"/>
          </a:p>
        </p:txBody>
      </p:sp>
      <p:sp>
        <p:nvSpPr>
          <p:cNvPr id="5" name="Footer Placeholder 4">
            <a:extLst>
              <a:ext uri="{FF2B5EF4-FFF2-40B4-BE49-F238E27FC236}">
                <a16:creationId xmlns:a16="http://schemas.microsoft.com/office/drawing/2014/main" id="{A5638276-1154-4F71-A152-4AB32E4594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09173B-9903-4211-BBFD-07A0AC4A3FA9}"/>
              </a:ext>
            </a:extLst>
          </p:cNvPr>
          <p:cNvSpPr>
            <a:spLocks noGrp="1"/>
          </p:cNvSpPr>
          <p:nvPr>
            <p:ph type="sldNum" sz="quarter" idx="12"/>
          </p:nvPr>
        </p:nvSpPr>
        <p:spPr/>
        <p:txBody>
          <a:bodyPr/>
          <a:lstStyle/>
          <a:p>
            <a:fld id="{8BA4C4FA-6A8B-49BB-B76A-494E93248280}" type="slidenum">
              <a:rPr lang="en-US" smtClean="0"/>
              <a:pPr/>
              <a:t>‹#›</a:t>
            </a:fld>
            <a:endParaRPr lang="en-US" dirty="0"/>
          </a:p>
        </p:txBody>
      </p:sp>
    </p:spTree>
    <p:extLst>
      <p:ext uri="{BB962C8B-B14F-4D97-AF65-F5344CB8AC3E}">
        <p14:creationId xmlns:p14="http://schemas.microsoft.com/office/powerpoint/2010/main" val="106216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2D3B-D536-41F8-AF25-F22CA78834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02659B-3D24-4530-B6E4-C91BF39442C3}"/>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7A54B2-4019-48E1-AE8E-97761C6939D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85D157-D487-4183-A2BF-59E2F13B5533}"/>
              </a:ext>
            </a:extLst>
          </p:cNvPr>
          <p:cNvSpPr>
            <a:spLocks noGrp="1"/>
          </p:cNvSpPr>
          <p:nvPr>
            <p:ph type="dt" sz="half" idx="10"/>
          </p:nvPr>
        </p:nvSpPr>
        <p:spPr/>
        <p:txBody>
          <a:bodyPr/>
          <a:lstStyle/>
          <a:p>
            <a:fld id="{24BCFB15-7C29-4E17-9235-E8720F04D743}" type="datetimeFigureOut">
              <a:rPr lang="en-US" smtClean="0"/>
              <a:pPr/>
              <a:t>3/17/2025</a:t>
            </a:fld>
            <a:endParaRPr lang="en-US" dirty="0"/>
          </a:p>
        </p:txBody>
      </p:sp>
      <p:sp>
        <p:nvSpPr>
          <p:cNvPr id="6" name="Footer Placeholder 5">
            <a:extLst>
              <a:ext uri="{FF2B5EF4-FFF2-40B4-BE49-F238E27FC236}">
                <a16:creationId xmlns:a16="http://schemas.microsoft.com/office/drawing/2014/main" id="{0C19361D-4B0F-441B-85D3-087B007B8A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BD4369-A0E7-4362-BB1E-4953048EB720}"/>
              </a:ext>
            </a:extLst>
          </p:cNvPr>
          <p:cNvSpPr>
            <a:spLocks noGrp="1"/>
          </p:cNvSpPr>
          <p:nvPr>
            <p:ph type="sldNum" sz="quarter" idx="12"/>
          </p:nvPr>
        </p:nvSpPr>
        <p:spPr/>
        <p:txBody>
          <a:bodyPr/>
          <a:lstStyle/>
          <a:p>
            <a:fld id="{8BA4C4FA-6A8B-49BB-B76A-494E93248280}" type="slidenum">
              <a:rPr lang="en-US" smtClean="0"/>
              <a:pPr/>
              <a:t>‹#›</a:t>
            </a:fld>
            <a:endParaRPr lang="en-US" dirty="0"/>
          </a:p>
        </p:txBody>
      </p:sp>
    </p:spTree>
    <p:extLst>
      <p:ext uri="{BB962C8B-B14F-4D97-AF65-F5344CB8AC3E}">
        <p14:creationId xmlns:p14="http://schemas.microsoft.com/office/powerpoint/2010/main" val="106413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D5A46-9399-4CBF-805C-822D2DEE6AC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B061411-EAFE-4EDC-AFB8-68D4D5F354D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19A2B22-6B4D-4F55-ACCA-1EE4EAEF29C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CABF1E-72AC-4C04-B4F5-047608CC528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657A9A2-74C6-415C-B2E9-42D0D347193D}"/>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967F4C-D4E4-4434-813E-29989C4F1D35}"/>
              </a:ext>
            </a:extLst>
          </p:cNvPr>
          <p:cNvSpPr>
            <a:spLocks noGrp="1"/>
          </p:cNvSpPr>
          <p:nvPr>
            <p:ph type="dt" sz="half" idx="10"/>
          </p:nvPr>
        </p:nvSpPr>
        <p:spPr/>
        <p:txBody>
          <a:bodyPr/>
          <a:lstStyle/>
          <a:p>
            <a:fld id="{24BCFB15-7C29-4E17-9235-E8720F04D743}" type="datetimeFigureOut">
              <a:rPr lang="en-US" smtClean="0"/>
              <a:pPr/>
              <a:t>3/17/2025</a:t>
            </a:fld>
            <a:endParaRPr lang="en-US" dirty="0"/>
          </a:p>
        </p:txBody>
      </p:sp>
      <p:sp>
        <p:nvSpPr>
          <p:cNvPr id="8" name="Footer Placeholder 7">
            <a:extLst>
              <a:ext uri="{FF2B5EF4-FFF2-40B4-BE49-F238E27FC236}">
                <a16:creationId xmlns:a16="http://schemas.microsoft.com/office/drawing/2014/main" id="{B7D6DC37-F2E2-4780-A1BF-956142A9A13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DF177BD-EF32-4200-8D70-27F2744D658D}"/>
              </a:ext>
            </a:extLst>
          </p:cNvPr>
          <p:cNvSpPr>
            <a:spLocks noGrp="1"/>
          </p:cNvSpPr>
          <p:nvPr>
            <p:ph type="sldNum" sz="quarter" idx="12"/>
          </p:nvPr>
        </p:nvSpPr>
        <p:spPr/>
        <p:txBody>
          <a:bodyPr/>
          <a:lstStyle/>
          <a:p>
            <a:fld id="{8BA4C4FA-6A8B-49BB-B76A-494E93248280}" type="slidenum">
              <a:rPr lang="en-US" smtClean="0"/>
              <a:pPr/>
              <a:t>‹#›</a:t>
            </a:fld>
            <a:endParaRPr lang="en-US" dirty="0"/>
          </a:p>
        </p:txBody>
      </p:sp>
    </p:spTree>
    <p:extLst>
      <p:ext uri="{BB962C8B-B14F-4D97-AF65-F5344CB8AC3E}">
        <p14:creationId xmlns:p14="http://schemas.microsoft.com/office/powerpoint/2010/main" val="51522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8C80E-0B50-47AC-B18D-B0430B7BC8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69780E-4A58-41D7-A8FE-892BC2B6AA44}"/>
              </a:ext>
            </a:extLst>
          </p:cNvPr>
          <p:cNvSpPr>
            <a:spLocks noGrp="1"/>
          </p:cNvSpPr>
          <p:nvPr>
            <p:ph type="dt" sz="half" idx="10"/>
          </p:nvPr>
        </p:nvSpPr>
        <p:spPr/>
        <p:txBody>
          <a:bodyPr/>
          <a:lstStyle/>
          <a:p>
            <a:fld id="{24BCFB15-7C29-4E17-9235-E8720F04D743}" type="datetimeFigureOut">
              <a:rPr lang="en-US" smtClean="0"/>
              <a:pPr/>
              <a:t>3/17/2025</a:t>
            </a:fld>
            <a:endParaRPr lang="en-US" dirty="0"/>
          </a:p>
        </p:txBody>
      </p:sp>
      <p:sp>
        <p:nvSpPr>
          <p:cNvPr id="4" name="Footer Placeholder 3">
            <a:extLst>
              <a:ext uri="{FF2B5EF4-FFF2-40B4-BE49-F238E27FC236}">
                <a16:creationId xmlns:a16="http://schemas.microsoft.com/office/drawing/2014/main" id="{7382360F-C267-4CD9-B291-C7A1695CF11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62186F3-04F0-4A9C-8B8A-C3EEBE9226E8}"/>
              </a:ext>
            </a:extLst>
          </p:cNvPr>
          <p:cNvSpPr>
            <a:spLocks noGrp="1"/>
          </p:cNvSpPr>
          <p:nvPr>
            <p:ph type="sldNum" sz="quarter" idx="12"/>
          </p:nvPr>
        </p:nvSpPr>
        <p:spPr/>
        <p:txBody>
          <a:bodyPr/>
          <a:lstStyle/>
          <a:p>
            <a:fld id="{8BA4C4FA-6A8B-49BB-B76A-494E93248280}" type="slidenum">
              <a:rPr lang="en-US" smtClean="0"/>
              <a:pPr/>
              <a:t>‹#›</a:t>
            </a:fld>
            <a:endParaRPr lang="en-US" dirty="0"/>
          </a:p>
        </p:txBody>
      </p:sp>
    </p:spTree>
    <p:extLst>
      <p:ext uri="{BB962C8B-B14F-4D97-AF65-F5344CB8AC3E}">
        <p14:creationId xmlns:p14="http://schemas.microsoft.com/office/powerpoint/2010/main" val="290706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4E652C-90F1-4DE7-A9D2-FDC3A3468E91}"/>
              </a:ext>
            </a:extLst>
          </p:cNvPr>
          <p:cNvSpPr>
            <a:spLocks noGrp="1"/>
          </p:cNvSpPr>
          <p:nvPr>
            <p:ph type="dt" sz="half" idx="10"/>
          </p:nvPr>
        </p:nvSpPr>
        <p:spPr/>
        <p:txBody>
          <a:bodyPr/>
          <a:lstStyle/>
          <a:p>
            <a:fld id="{24BCFB15-7C29-4E17-9235-E8720F04D743}" type="datetimeFigureOut">
              <a:rPr lang="en-US" smtClean="0"/>
              <a:pPr/>
              <a:t>3/17/2025</a:t>
            </a:fld>
            <a:endParaRPr lang="en-US" dirty="0"/>
          </a:p>
        </p:txBody>
      </p:sp>
      <p:sp>
        <p:nvSpPr>
          <p:cNvPr id="3" name="Footer Placeholder 2">
            <a:extLst>
              <a:ext uri="{FF2B5EF4-FFF2-40B4-BE49-F238E27FC236}">
                <a16:creationId xmlns:a16="http://schemas.microsoft.com/office/drawing/2014/main" id="{BA0F6FAC-1992-4DF8-B207-A3FF2362DC9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B5C598B-DB45-4AAB-9D4C-C951DAF4B6E9}"/>
              </a:ext>
            </a:extLst>
          </p:cNvPr>
          <p:cNvSpPr>
            <a:spLocks noGrp="1"/>
          </p:cNvSpPr>
          <p:nvPr>
            <p:ph type="sldNum" sz="quarter" idx="12"/>
          </p:nvPr>
        </p:nvSpPr>
        <p:spPr/>
        <p:txBody>
          <a:bodyPr/>
          <a:lstStyle/>
          <a:p>
            <a:fld id="{8BA4C4FA-6A8B-49BB-B76A-494E93248280}" type="slidenum">
              <a:rPr lang="en-US" smtClean="0"/>
              <a:pPr/>
              <a:t>‹#›</a:t>
            </a:fld>
            <a:endParaRPr lang="en-US" dirty="0"/>
          </a:p>
        </p:txBody>
      </p:sp>
    </p:spTree>
    <p:extLst>
      <p:ext uri="{BB962C8B-B14F-4D97-AF65-F5344CB8AC3E}">
        <p14:creationId xmlns:p14="http://schemas.microsoft.com/office/powerpoint/2010/main" val="3868399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223FF-8F66-4EC7-8287-A6B402986D6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4C9FB35-7A2B-4373-8E29-5097140C07A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5F08D5-96FF-4F07-95DD-AB8701B2B19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B93E772-1679-4294-B1A7-D83B952B03E1}"/>
              </a:ext>
            </a:extLst>
          </p:cNvPr>
          <p:cNvSpPr>
            <a:spLocks noGrp="1"/>
          </p:cNvSpPr>
          <p:nvPr>
            <p:ph type="dt" sz="half" idx="10"/>
          </p:nvPr>
        </p:nvSpPr>
        <p:spPr/>
        <p:txBody>
          <a:bodyPr/>
          <a:lstStyle/>
          <a:p>
            <a:fld id="{24BCFB15-7C29-4E17-9235-E8720F04D743}" type="datetimeFigureOut">
              <a:rPr lang="en-US" smtClean="0"/>
              <a:pPr/>
              <a:t>3/17/2025</a:t>
            </a:fld>
            <a:endParaRPr lang="en-US" dirty="0"/>
          </a:p>
        </p:txBody>
      </p:sp>
      <p:sp>
        <p:nvSpPr>
          <p:cNvPr id="6" name="Footer Placeholder 5">
            <a:extLst>
              <a:ext uri="{FF2B5EF4-FFF2-40B4-BE49-F238E27FC236}">
                <a16:creationId xmlns:a16="http://schemas.microsoft.com/office/drawing/2014/main" id="{8766ADCC-9FD2-4672-A6E3-1BDB6172862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6A3D5B4-B696-4859-9292-C7FD051EEFAD}"/>
              </a:ext>
            </a:extLst>
          </p:cNvPr>
          <p:cNvSpPr>
            <a:spLocks noGrp="1"/>
          </p:cNvSpPr>
          <p:nvPr>
            <p:ph type="sldNum" sz="quarter" idx="12"/>
          </p:nvPr>
        </p:nvSpPr>
        <p:spPr/>
        <p:txBody>
          <a:bodyPr/>
          <a:lstStyle/>
          <a:p>
            <a:fld id="{8BA4C4FA-6A8B-49BB-B76A-494E93248280}" type="slidenum">
              <a:rPr lang="en-US" smtClean="0"/>
              <a:pPr/>
              <a:t>‹#›</a:t>
            </a:fld>
            <a:endParaRPr lang="en-US" dirty="0"/>
          </a:p>
        </p:txBody>
      </p:sp>
    </p:spTree>
    <p:extLst>
      <p:ext uri="{BB962C8B-B14F-4D97-AF65-F5344CB8AC3E}">
        <p14:creationId xmlns:p14="http://schemas.microsoft.com/office/powerpoint/2010/main" val="3989866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62536-127A-4551-A3F2-4DDF847B265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590A045-A6D1-459C-B1F6-C9520A1FAD7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DFC720B-F572-46DC-86D2-471D7E2B5C4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E6A0029-70B4-4FB0-A41B-2B9C9445DEB1}"/>
              </a:ext>
            </a:extLst>
          </p:cNvPr>
          <p:cNvSpPr>
            <a:spLocks noGrp="1"/>
          </p:cNvSpPr>
          <p:nvPr>
            <p:ph type="dt" sz="half" idx="10"/>
          </p:nvPr>
        </p:nvSpPr>
        <p:spPr/>
        <p:txBody>
          <a:bodyPr/>
          <a:lstStyle/>
          <a:p>
            <a:fld id="{24BCFB15-7C29-4E17-9235-E8720F04D743}" type="datetimeFigureOut">
              <a:rPr lang="en-US" smtClean="0"/>
              <a:pPr/>
              <a:t>3/17/2025</a:t>
            </a:fld>
            <a:endParaRPr lang="en-US" dirty="0"/>
          </a:p>
        </p:txBody>
      </p:sp>
      <p:sp>
        <p:nvSpPr>
          <p:cNvPr id="6" name="Footer Placeholder 5">
            <a:extLst>
              <a:ext uri="{FF2B5EF4-FFF2-40B4-BE49-F238E27FC236}">
                <a16:creationId xmlns:a16="http://schemas.microsoft.com/office/drawing/2014/main" id="{F59389E4-FB67-4E2A-8D8B-A7F64CD945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548B57-91A6-450C-A5E6-D782806383C7}"/>
              </a:ext>
            </a:extLst>
          </p:cNvPr>
          <p:cNvSpPr>
            <a:spLocks noGrp="1"/>
          </p:cNvSpPr>
          <p:nvPr>
            <p:ph type="sldNum" sz="quarter" idx="12"/>
          </p:nvPr>
        </p:nvSpPr>
        <p:spPr/>
        <p:txBody>
          <a:bodyPr/>
          <a:lstStyle/>
          <a:p>
            <a:fld id="{8BA4C4FA-6A8B-49BB-B76A-494E93248280}" type="slidenum">
              <a:rPr lang="en-US" smtClean="0"/>
              <a:pPr/>
              <a:t>‹#›</a:t>
            </a:fld>
            <a:endParaRPr lang="en-US" dirty="0"/>
          </a:p>
        </p:txBody>
      </p:sp>
    </p:spTree>
    <p:extLst>
      <p:ext uri="{BB962C8B-B14F-4D97-AF65-F5344CB8AC3E}">
        <p14:creationId xmlns:p14="http://schemas.microsoft.com/office/powerpoint/2010/main" val="4243489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F49853-C9CF-4924-89CE-46A2620406F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9041EFD-BBCA-4B93-8E98-BCB41C52765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A90C0-9B55-444D-856D-D6D7DD77EBC2}"/>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4BCFB15-7C29-4E17-9235-E8720F04D743}" type="datetimeFigureOut">
              <a:rPr lang="en-US" smtClean="0"/>
              <a:pPr/>
              <a:t>3/17/2025</a:t>
            </a:fld>
            <a:endParaRPr lang="en-US" dirty="0"/>
          </a:p>
        </p:txBody>
      </p:sp>
      <p:sp>
        <p:nvSpPr>
          <p:cNvPr id="5" name="Footer Placeholder 4">
            <a:extLst>
              <a:ext uri="{FF2B5EF4-FFF2-40B4-BE49-F238E27FC236}">
                <a16:creationId xmlns:a16="http://schemas.microsoft.com/office/drawing/2014/main" id="{563CD009-7AAD-498E-B104-A6756BCA572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7AC65F2-1B65-475B-9D24-E46587B0A1F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BA4C4FA-6A8B-49BB-B76A-494E93248280}" type="slidenum">
              <a:rPr lang="en-US" smtClean="0"/>
              <a:pPr/>
              <a:t>‹#›</a:t>
            </a:fld>
            <a:endParaRPr lang="en-US" dirty="0"/>
          </a:p>
        </p:txBody>
      </p:sp>
    </p:spTree>
    <p:extLst>
      <p:ext uri="{BB962C8B-B14F-4D97-AF65-F5344CB8AC3E}">
        <p14:creationId xmlns:p14="http://schemas.microsoft.com/office/powerpoint/2010/main" val="182329550"/>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ideo" Target="https://www.youtube.com/embed/oFwbe1ND_Ls?start=2&amp;feature=oembed"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video" Target="https://www.youtube.com/embed/cM7uMyKXdrY?feature=oembed"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CED4D40-4B67-4331-AC48-79B82B4A4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79159" y="1985146"/>
            <a:ext cx="8182233" cy="687406"/>
          </a:xfrm>
        </p:spPr>
        <p:txBody>
          <a:bodyPr anchor="ctr">
            <a:noAutofit/>
          </a:bodyPr>
          <a:lstStyle/>
          <a:p>
            <a:r>
              <a:rPr lang="en-US" sz="4400" b="1" dirty="0">
                <a:latin typeface="ADLaM Display" panose="020F0502020204030204" pitchFamily="2" charset="0"/>
                <a:ea typeface="ADLaM Display" panose="020F0502020204030204" pitchFamily="2" charset="0"/>
                <a:cs typeface="ADLaM Display" panose="020F0502020204030204" pitchFamily="2" charset="0"/>
              </a:rPr>
              <a:t>Going From NIMBY to YIMBY</a:t>
            </a:r>
            <a:r>
              <a:rPr lang="en-US" sz="4400" b="1" dirty="0">
                <a:latin typeface="+mj-lt"/>
              </a:rPr>
              <a:t>!</a:t>
            </a:r>
          </a:p>
        </p:txBody>
      </p:sp>
      <p:sp>
        <p:nvSpPr>
          <p:cNvPr id="30" name="sketch line">
            <a:extLst>
              <a:ext uri="{FF2B5EF4-FFF2-40B4-BE49-F238E27FC236}">
                <a16:creationId xmlns:a16="http://schemas.microsoft.com/office/drawing/2014/main" id="{670CEDEF-4F34-412E-84EE-329C1E936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5776" y="1733454"/>
            <a:ext cx="3429000" cy="18288"/>
          </a:xfrm>
          <a:custGeom>
            <a:avLst/>
            <a:gdLst>
              <a:gd name="connsiteX0" fmla="*/ 0 w 3429000"/>
              <a:gd name="connsiteY0" fmla="*/ 0 h 18288"/>
              <a:gd name="connsiteX1" fmla="*/ 685800 w 3429000"/>
              <a:gd name="connsiteY1" fmla="*/ 0 h 18288"/>
              <a:gd name="connsiteX2" fmla="*/ 1371600 w 3429000"/>
              <a:gd name="connsiteY2" fmla="*/ 0 h 18288"/>
              <a:gd name="connsiteX3" fmla="*/ 2057400 w 3429000"/>
              <a:gd name="connsiteY3" fmla="*/ 0 h 18288"/>
              <a:gd name="connsiteX4" fmla="*/ 2674620 w 3429000"/>
              <a:gd name="connsiteY4" fmla="*/ 0 h 18288"/>
              <a:gd name="connsiteX5" fmla="*/ 3429000 w 3429000"/>
              <a:gd name="connsiteY5" fmla="*/ 0 h 18288"/>
              <a:gd name="connsiteX6" fmla="*/ 3429000 w 3429000"/>
              <a:gd name="connsiteY6" fmla="*/ 18288 h 18288"/>
              <a:gd name="connsiteX7" fmla="*/ 2811780 w 3429000"/>
              <a:gd name="connsiteY7" fmla="*/ 18288 h 18288"/>
              <a:gd name="connsiteX8" fmla="*/ 2228850 w 3429000"/>
              <a:gd name="connsiteY8" fmla="*/ 18288 h 18288"/>
              <a:gd name="connsiteX9" fmla="*/ 1543050 w 3429000"/>
              <a:gd name="connsiteY9" fmla="*/ 18288 h 18288"/>
              <a:gd name="connsiteX10" fmla="*/ 925830 w 3429000"/>
              <a:gd name="connsiteY10" fmla="*/ 18288 h 18288"/>
              <a:gd name="connsiteX11" fmla="*/ 0 w 3429000"/>
              <a:gd name="connsiteY11" fmla="*/ 18288 h 18288"/>
              <a:gd name="connsiteX12" fmla="*/ 0 w 342900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000" h="18288" fill="none" extrusionOk="0">
                <a:moveTo>
                  <a:pt x="0" y="0"/>
                </a:moveTo>
                <a:cubicBezTo>
                  <a:pt x="219865" y="20479"/>
                  <a:pt x="493281" y="26186"/>
                  <a:pt x="685800" y="0"/>
                </a:cubicBezTo>
                <a:cubicBezTo>
                  <a:pt x="878319" y="-26186"/>
                  <a:pt x="1121382" y="-11869"/>
                  <a:pt x="1371600" y="0"/>
                </a:cubicBezTo>
                <a:cubicBezTo>
                  <a:pt x="1621818" y="11869"/>
                  <a:pt x="1878793" y="32281"/>
                  <a:pt x="2057400" y="0"/>
                </a:cubicBezTo>
                <a:cubicBezTo>
                  <a:pt x="2236007" y="-32281"/>
                  <a:pt x="2433797" y="-18251"/>
                  <a:pt x="2674620" y="0"/>
                </a:cubicBezTo>
                <a:cubicBezTo>
                  <a:pt x="2915443" y="18251"/>
                  <a:pt x="3205923" y="-1443"/>
                  <a:pt x="3429000" y="0"/>
                </a:cubicBezTo>
                <a:cubicBezTo>
                  <a:pt x="3429442" y="4516"/>
                  <a:pt x="3428173" y="12266"/>
                  <a:pt x="3429000" y="18288"/>
                </a:cubicBezTo>
                <a:cubicBezTo>
                  <a:pt x="3221081" y="48608"/>
                  <a:pt x="3088001" y="8066"/>
                  <a:pt x="2811780" y="18288"/>
                </a:cubicBezTo>
                <a:cubicBezTo>
                  <a:pt x="2535559" y="28510"/>
                  <a:pt x="2481355" y="24898"/>
                  <a:pt x="2228850" y="18288"/>
                </a:cubicBezTo>
                <a:cubicBezTo>
                  <a:pt x="1976345" y="11679"/>
                  <a:pt x="1807520" y="48356"/>
                  <a:pt x="1543050" y="18288"/>
                </a:cubicBezTo>
                <a:cubicBezTo>
                  <a:pt x="1278580" y="-11780"/>
                  <a:pt x="1181944" y="5123"/>
                  <a:pt x="925830" y="18288"/>
                </a:cubicBezTo>
                <a:cubicBezTo>
                  <a:pt x="669716" y="31453"/>
                  <a:pt x="410304" y="34815"/>
                  <a:pt x="0" y="18288"/>
                </a:cubicBezTo>
                <a:cubicBezTo>
                  <a:pt x="-306" y="11477"/>
                  <a:pt x="485" y="4355"/>
                  <a:pt x="0" y="0"/>
                </a:cubicBezTo>
                <a:close/>
              </a:path>
              <a:path w="3429000" h="18288" stroke="0" extrusionOk="0">
                <a:moveTo>
                  <a:pt x="0" y="0"/>
                </a:moveTo>
                <a:cubicBezTo>
                  <a:pt x="174095" y="-12874"/>
                  <a:pt x="443087" y="-14090"/>
                  <a:pt x="617220" y="0"/>
                </a:cubicBezTo>
                <a:cubicBezTo>
                  <a:pt x="791353" y="14090"/>
                  <a:pt x="1072677" y="8451"/>
                  <a:pt x="1200150" y="0"/>
                </a:cubicBezTo>
                <a:cubicBezTo>
                  <a:pt x="1327623" y="-8451"/>
                  <a:pt x="1526638" y="19866"/>
                  <a:pt x="1817370" y="0"/>
                </a:cubicBezTo>
                <a:cubicBezTo>
                  <a:pt x="2108102" y="-19866"/>
                  <a:pt x="2221289" y="26161"/>
                  <a:pt x="2503170" y="0"/>
                </a:cubicBezTo>
                <a:cubicBezTo>
                  <a:pt x="2785051" y="-26161"/>
                  <a:pt x="3022134" y="39178"/>
                  <a:pt x="3429000" y="0"/>
                </a:cubicBezTo>
                <a:cubicBezTo>
                  <a:pt x="3429577" y="4624"/>
                  <a:pt x="3429819" y="11191"/>
                  <a:pt x="3429000" y="18288"/>
                </a:cubicBezTo>
                <a:cubicBezTo>
                  <a:pt x="3103464" y="593"/>
                  <a:pt x="2887909" y="22940"/>
                  <a:pt x="2743200" y="18288"/>
                </a:cubicBezTo>
                <a:cubicBezTo>
                  <a:pt x="2598491" y="13636"/>
                  <a:pt x="2362615" y="10656"/>
                  <a:pt x="1988820" y="18288"/>
                </a:cubicBezTo>
                <a:cubicBezTo>
                  <a:pt x="1615025" y="25920"/>
                  <a:pt x="1580494" y="3693"/>
                  <a:pt x="1405890" y="18288"/>
                </a:cubicBezTo>
                <a:cubicBezTo>
                  <a:pt x="1231286" y="32884"/>
                  <a:pt x="885259" y="-16285"/>
                  <a:pt x="651510" y="18288"/>
                </a:cubicBezTo>
                <a:cubicBezTo>
                  <a:pt x="417761" y="52861"/>
                  <a:pt x="138362" y="-13856"/>
                  <a:pt x="0" y="18288"/>
                </a:cubicBezTo>
                <a:cubicBezTo>
                  <a:pt x="-171" y="12755"/>
                  <a:pt x="-690" y="793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p:blipFill>
        <p:spPr>
          <a:xfrm>
            <a:off x="240030" y="3248261"/>
            <a:ext cx="8661654" cy="23567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D68E70-931B-6F89-A272-12FDE45CFA26}"/>
            </a:ext>
          </a:extLst>
        </p:cNvPr>
        <p:cNvGrpSpPr/>
        <p:nvPr/>
      </p:nvGrpSpPr>
      <p:grpSpPr>
        <a:xfrm>
          <a:off x="0" y="0"/>
          <a:ext cx="0" cy="0"/>
          <a:chOff x="0" y="0"/>
          <a:chExt cx="0" cy="0"/>
        </a:xfrm>
      </p:grpSpPr>
      <p:sp useBgFill="1">
        <p:nvSpPr>
          <p:cNvPr id="38" name="Rectangle 29">
            <a:extLst>
              <a:ext uri="{FF2B5EF4-FFF2-40B4-BE49-F238E27FC236}">
                <a16:creationId xmlns:a16="http://schemas.microsoft.com/office/drawing/2014/main" id="{D96451E4-0637-E976-E02E-490627D6C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1">
            <a:extLst>
              <a:ext uri="{FF2B5EF4-FFF2-40B4-BE49-F238E27FC236}">
                <a16:creationId xmlns:a16="http://schemas.microsoft.com/office/drawing/2014/main" id="{FE926DE2-245C-58C6-D9E6-BA909CD4BA3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33" name="Freeform 44">
              <a:extLst>
                <a:ext uri="{FF2B5EF4-FFF2-40B4-BE49-F238E27FC236}">
                  <a16:creationId xmlns:a16="http://schemas.microsoft.com/office/drawing/2014/main" id="{BC19E962-0109-4517-DD8F-A4B43C8315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5">
              <a:extLst>
                <a:ext uri="{FF2B5EF4-FFF2-40B4-BE49-F238E27FC236}">
                  <a16:creationId xmlns:a16="http://schemas.microsoft.com/office/drawing/2014/main" id="{45429DEF-5636-C5C7-6DF5-70F14DC6D4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6">
              <a:extLst>
                <a:ext uri="{FF2B5EF4-FFF2-40B4-BE49-F238E27FC236}">
                  <a16:creationId xmlns:a16="http://schemas.microsoft.com/office/drawing/2014/main" id="{AE80E364-3DEE-59D7-DCEA-23D9561E0A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7">
              <a:extLst>
                <a:ext uri="{FF2B5EF4-FFF2-40B4-BE49-F238E27FC236}">
                  <a16:creationId xmlns:a16="http://schemas.microsoft.com/office/drawing/2014/main" id="{27021D48-EE00-64AD-F4D0-24A74D7454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03348964-43FA-E449-EB19-C2978952074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2F6D4DBF-FA23-C5A3-30BB-0F4E193ED63B}"/>
              </a:ext>
            </a:extLst>
          </p:cNvPr>
          <p:cNvSpPr>
            <a:spLocks noGrp="1"/>
          </p:cNvSpPr>
          <p:nvPr>
            <p:ph type="title"/>
          </p:nvPr>
        </p:nvSpPr>
        <p:spPr>
          <a:xfrm>
            <a:off x="785460" y="759805"/>
            <a:ext cx="7729890" cy="1325563"/>
          </a:xfrm>
        </p:spPr>
        <p:txBody>
          <a:bodyPr>
            <a:normAutofit/>
          </a:bodyPr>
          <a:lstStyle/>
          <a:p>
            <a:r>
              <a:rPr lang="en-US" sz="3500" b="1" dirty="0">
                <a:solidFill>
                  <a:srgbClr val="FFFFFF"/>
                </a:solidFill>
              </a:rPr>
              <a:t>Understanding NIMBY Concerns in Recovery Housing</a:t>
            </a:r>
          </a:p>
        </p:txBody>
      </p:sp>
      <p:sp>
        <p:nvSpPr>
          <p:cNvPr id="3" name="Content Placeholder 2">
            <a:extLst>
              <a:ext uri="{FF2B5EF4-FFF2-40B4-BE49-F238E27FC236}">
                <a16:creationId xmlns:a16="http://schemas.microsoft.com/office/drawing/2014/main" id="{0DB82B26-9398-5AF2-C9A9-FDC03E7BA7F6}"/>
              </a:ext>
            </a:extLst>
          </p:cNvPr>
          <p:cNvSpPr>
            <a:spLocks noGrp="1"/>
          </p:cNvSpPr>
          <p:nvPr>
            <p:ph idx="1"/>
          </p:nvPr>
        </p:nvSpPr>
        <p:spPr>
          <a:xfrm>
            <a:off x="1068677" y="2494450"/>
            <a:ext cx="4493923" cy="3830150"/>
          </a:xfrm>
        </p:spPr>
        <p:txBody>
          <a:bodyPr>
            <a:normAutofit fontScale="92500"/>
          </a:bodyPr>
          <a:lstStyle/>
          <a:p>
            <a:pPr marL="0" indent="0" algn="ctr">
              <a:buNone/>
            </a:pPr>
            <a:r>
              <a:rPr lang="en-US" sz="4400" b="1" dirty="0"/>
              <a:t>Recognizing this is key: </a:t>
            </a:r>
          </a:p>
          <a:p>
            <a:pPr marL="0" indent="0" algn="ctr">
              <a:buNone/>
            </a:pPr>
            <a:r>
              <a:rPr lang="en-US" sz="4400" b="1" dirty="0"/>
              <a:t>opposition is often driven by fear of the unknown rather than facts. </a:t>
            </a:r>
          </a:p>
        </p:txBody>
      </p:sp>
      <p:pic>
        <p:nvPicPr>
          <p:cNvPr id="5" name="Picture 4">
            <a:extLst>
              <a:ext uri="{FF2B5EF4-FFF2-40B4-BE49-F238E27FC236}">
                <a16:creationId xmlns:a16="http://schemas.microsoft.com/office/drawing/2014/main" id="{10F50474-6549-5F2D-F068-20EC551A79DB}"/>
              </a:ext>
            </a:extLst>
          </p:cNvPr>
          <p:cNvPicPr>
            <a:picLocks noChangeAspect="1"/>
          </p:cNvPicPr>
          <p:nvPr/>
        </p:nvPicPr>
        <p:blipFill>
          <a:blip r:embed="rId2">
            <a:extLst>
              <a:ext uri="{28A0092B-C50C-407E-A947-70E740481C1C}">
                <a14:useLocalDpi xmlns:a14="http://schemas.microsoft.com/office/drawing/2010/main" val="0"/>
              </a:ext>
            </a:extLst>
          </a:blip>
          <a:srcRect l="32005" r="32005"/>
          <a:stretch/>
        </p:blipFill>
        <p:spPr>
          <a:xfrm>
            <a:off x="5834510" y="2502165"/>
            <a:ext cx="2613372" cy="3563372"/>
          </a:xfrm>
          <a:prstGeom prst="rect">
            <a:avLst/>
          </a:prstGeom>
        </p:spPr>
      </p:pic>
    </p:spTree>
    <p:extLst>
      <p:ext uri="{BB962C8B-B14F-4D97-AF65-F5344CB8AC3E}">
        <p14:creationId xmlns:p14="http://schemas.microsoft.com/office/powerpoint/2010/main" val="216832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29F18ED-6901-BFF5-BBB4-2A5676451B8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56C0ACC-740E-9FA7-BB62-6084A89A6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45A357A-5D23-67B5-1D57-39697F903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588ACB1-9A8F-B8D1-71B2-FBB761C77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7FDF08-8F87-7987-363A-9E2FCE48B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6F2C4DE-977E-69BB-6C7D-EE2AC5B25C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0C509D-66AE-9466-BAC1-AEDB3DCE7A2A}"/>
              </a:ext>
            </a:extLst>
          </p:cNvPr>
          <p:cNvSpPr>
            <a:spLocks noGrp="1"/>
          </p:cNvSpPr>
          <p:nvPr>
            <p:ph type="title"/>
          </p:nvPr>
        </p:nvSpPr>
        <p:spPr>
          <a:xfrm>
            <a:off x="1028699" y="294538"/>
            <a:ext cx="7421963" cy="1033669"/>
          </a:xfrm>
        </p:spPr>
        <p:txBody>
          <a:bodyPr>
            <a:normAutofit/>
          </a:bodyPr>
          <a:lstStyle/>
          <a:p>
            <a:r>
              <a:rPr lang="en-US" sz="3200" b="1" dirty="0">
                <a:solidFill>
                  <a:srgbClr val="FFFFFF"/>
                </a:solidFill>
                <a:latin typeface="Cambria" panose="02040503050406030204" pitchFamily="18" charset="0"/>
                <a:cs typeface="Arial" panose="020B0604020202020204" pitchFamily="34" charset="0"/>
              </a:rPr>
              <a:t>NIMBY – Not in My Back Yard</a:t>
            </a:r>
            <a:endParaRPr lang="en-US" sz="3200" dirty="0">
              <a:solidFill>
                <a:srgbClr val="FFFFFF"/>
              </a:solidFill>
            </a:endParaRPr>
          </a:p>
        </p:txBody>
      </p:sp>
      <p:sp>
        <p:nvSpPr>
          <p:cNvPr id="3" name="Content Placeholder 2">
            <a:extLst>
              <a:ext uri="{FF2B5EF4-FFF2-40B4-BE49-F238E27FC236}">
                <a16:creationId xmlns:a16="http://schemas.microsoft.com/office/drawing/2014/main" id="{C616C527-3079-5EF5-180B-67E2FC164DDE}"/>
              </a:ext>
            </a:extLst>
          </p:cNvPr>
          <p:cNvSpPr>
            <a:spLocks noGrp="1"/>
          </p:cNvSpPr>
          <p:nvPr>
            <p:ph idx="1"/>
          </p:nvPr>
        </p:nvSpPr>
        <p:spPr>
          <a:xfrm>
            <a:off x="1023123" y="2133600"/>
            <a:ext cx="7421963" cy="3962400"/>
          </a:xfrm>
        </p:spPr>
        <p:txBody>
          <a:bodyPr anchor="ctr">
            <a:normAutofit/>
          </a:bodyPr>
          <a:lstStyle/>
          <a:p>
            <a:pPr marL="0" marR="0" indent="0">
              <a:spcBef>
                <a:spcPts val="0"/>
              </a:spcBef>
              <a:spcAft>
                <a:spcPts val="600"/>
              </a:spcAft>
              <a:buNone/>
            </a:pPr>
            <a:r>
              <a:rPr lang="en-US" sz="1200" dirty="0"/>
              <a:t> </a:t>
            </a:r>
          </a:p>
        </p:txBody>
      </p:sp>
      <p:sp>
        <p:nvSpPr>
          <p:cNvPr id="4" name="TextBox 3">
            <a:extLst>
              <a:ext uri="{FF2B5EF4-FFF2-40B4-BE49-F238E27FC236}">
                <a16:creationId xmlns:a16="http://schemas.microsoft.com/office/drawing/2014/main" id="{B4132D58-7C0E-A53D-2FD4-B3F341FF0FD4}"/>
              </a:ext>
            </a:extLst>
          </p:cNvPr>
          <p:cNvSpPr txBox="1"/>
          <p:nvPr/>
        </p:nvSpPr>
        <p:spPr>
          <a:xfrm>
            <a:off x="344512" y="1657087"/>
            <a:ext cx="8001000" cy="1323439"/>
          </a:xfrm>
          <a:prstGeom prst="rect">
            <a:avLst/>
          </a:prstGeom>
          <a:noFill/>
        </p:spPr>
        <p:txBody>
          <a:bodyPr wrap="square" rtlCol="0">
            <a:spAutoFit/>
          </a:bodyPr>
          <a:lstStyle/>
          <a:p>
            <a:pPr algn="ctr"/>
            <a:r>
              <a:rPr lang="en-US" sz="4000" b="1" dirty="0"/>
              <a:t>Proactive Community Engagement Strategies</a:t>
            </a:r>
          </a:p>
        </p:txBody>
      </p:sp>
      <p:pic>
        <p:nvPicPr>
          <p:cNvPr id="6" name="Picture 5" descr="A group of people walking on a sidewalk">
            <a:extLst>
              <a:ext uri="{FF2B5EF4-FFF2-40B4-BE49-F238E27FC236}">
                <a16:creationId xmlns:a16="http://schemas.microsoft.com/office/drawing/2014/main" id="{B94213AE-B1E6-B8B6-947A-A04C69C635B6}"/>
              </a:ext>
            </a:extLst>
          </p:cNvPr>
          <p:cNvPicPr>
            <a:picLocks noChangeAspect="1"/>
          </p:cNvPicPr>
          <p:nvPr/>
        </p:nvPicPr>
        <p:blipFill>
          <a:blip r:embed="rId2">
            <a:extLst>
              <a:ext uri="{28A0092B-C50C-407E-A947-70E740481C1C}">
                <a14:useLocalDpi xmlns:a14="http://schemas.microsoft.com/office/drawing/2010/main" val="0"/>
              </a:ext>
            </a:extLst>
          </a:blip>
          <a:srcRect t="45556"/>
          <a:stretch/>
        </p:blipFill>
        <p:spPr>
          <a:xfrm>
            <a:off x="76200" y="3124200"/>
            <a:ext cx="8991600" cy="3733800"/>
          </a:xfrm>
          <a:prstGeom prst="rect">
            <a:avLst/>
          </a:prstGeom>
          <a:ln w="57150">
            <a:solidFill>
              <a:schemeClr val="tx1"/>
            </a:solidFill>
          </a:ln>
        </p:spPr>
      </p:pic>
    </p:spTree>
    <p:extLst>
      <p:ext uri="{BB962C8B-B14F-4D97-AF65-F5344CB8AC3E}">
        <p14:creationId xmlns:p14="http://schemas.microsoft.com/office/powerpoint/2010/main" val="13374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3FD60D-F239-3C80-F596-DBCAE7BC874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DDCE10-C974-61CC-82EB-62D7D7113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7D7BA1B-4A65-5395-C934-B78D748E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32271AC-67F4-E427-F3C1-A1CF559AC7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F74EAD-5ABC-AD2D-3177-B6FBB2DCE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A7DD632-B694-E0C5-DDEF-26BF90998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9D6ED2-B9FD-CAB8-F692-6FE2960AC248}"/>
              </a:ext>
            </a:extLst>
          </p:cNvPr>
          <p:cNvSpPr>
            <a:spLocks noGrp="1"/>
          </p:cNvSpPr>
          <p:nvPr>
            <p:ph type="title"/>
          </p:nvPr>
        </p:nvSpPr>
        <p:spPr>
          <a:xfrm>
            <a:off x="1028699" y="294538"/>
            <a:ext cx="7421963" cy="1033669"/>
          </a:xfrm>
        </p:spPr>
        <p:txBody>
          <a:bodyPr>
            <a:normAutofit/>
          </a:bodyPr>
          <a:lstStyle/>
          <a:p>
            <a:r>
              <a:rPr lang="en-US" sz="3200" b="1" dirty="0">
                <a:solidFill>
                  <a:srgbClr val="FFFFFF"/>
                </a:solidFill>
                <a:latin typeface="Cambria" panose="02040503050406030204" pitchFamily="18" charset="0"/>
                <a:cs typeface="Arial" panose="020B0604020202020204" pitchFamily="34" charset="0"/>
              </a:rPr>
              <a:t>NIMBY – Not in My Back Yard</a:t>
            </a:r>
            <a:endParaRPr lang="en-US" sz="3200" dirty="0">
              <a:solidFill>
                <a:srgbClr val="FFFFFF"/>
              </a:solidFill>
            </a:endParaRPr>
          </a:p>
        </p:txBody>
      </p:sp>
      <p:sp>
        <p:nvSpPr>
          <p:cNvPr id="3" name="Content Placeholder 2">
            <a:extLst>
              <a:ext uri="{FF2B5EF4-FFF2-40B4-BE49-F238E27FC236}">
                <a16:creationId xmlns:a16="http://schemas.microsoft.com/office/drawing/2014/main" id="{679BEB34-857F-AE20-8E83-8112F281C019}"/>
              </a:ext>
            </a:extLst>
          </p:cNvPr>
          <p:cNvSpPr>
            <a:spLocks noGrp="1"/>
          </p:cNvSpPr>
          <p:nvPr>
            <p:ph idx="1"/>
          </p:nvPr>
        </p:nvSpPr>
        <p:spPr>
          <a:xfrm>
            <a:off x="1023123" y="2133600"/>
            <a:ext cx="7421963" cy="3962400"/>
          </a:xfrm>
        </p:spPr>
        <p:txBody>
          <a:bodyPr anchor="ctr">
            <a:normAutofit/>
          </a:bodyPr>
          <a:lstStyle/>
          <a:p>
            <a:pPr marL="0" marR="0" indent="0">
              <a:spcBef>
                <a:spcPts val="0"/>
              </a:spcBef>
              <a:spcAft>
                <a:spcPts val="600"/>
              </a:spcAft>
              <a:buNone/>
            </a:pPr>
            <a:r>
              <a:rPr lang="en-US" sz="1200" dirty="0"/>
              <a:t> </a:t>
            </a:r>
          </a:p>
        </p:txBody>
      </p:sp>
      <p:sp>
        <p:nvSpPr>
          <p:cNvPr id="4" name="TextBox 3">
            <a:extLst>
              <a:ext uri="{FF2B5EF4-FFF2-40B4-BE49-F238E27FC236}">
                <a16:creationId xmlns:a16="http://schemas.microsoft.com/office/drawing/2014/main" id="{4C93F871-F054-2557-A179-ACFB94CACE28}"/>
              </a:ext>
            </a:extLst>
          </p:cNvPr>
          <p:cNvSpPr txBox="1"/>
          <p:nvPr/>
        </p:nvSpPr>
        <p:spPr>
          <a:xfrm>
            <a:off x="344512" y="1657087"/>
            <a:ext cx="8001000" cy="707886"/>
          </a:xfrm>
          <a:prstGeom prst="rect">
            <a:avLst/>
          </a:prstGeom>
          <a:noFill/>
        </p:spPr>
        <p:txBody>
          <a:bodyPr wrap="square" rtlCol="0">
            <a:spAutoFit/>
          </a:bodyPr>
          <a:lstStyle/>
          <a:p>
            <a:pPr algn="ctr"/>
            <a:r>
              <a:rPr lang="en-US" sz="4000" b="1" dirty="0"/>
              <a:t>Public Education and Myth-Busting</a:t>
            </a:r>
          </a:p>
        </p:txBody>
      </p:sp>
      <p:pic>
        <p:nvPicPr>
          <p:cNvPr id="7" name="Picture 6" descr="A yellow background with a megaphone and words">
            <a:extLst>
              <a:ext uri="{FF2B5EF4-FFF2-40B4-BE49-F238E27FC236}">
                <a16:creationId xmlns:a16="http://schemas.microsoft.com/office/drawing/2014/main" id="{4B54F0A2-261E-B860-1477-97A2077ECD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068" y="2442606"/>
            <a:ext cx="8610601" cy="4241392"/>
          </a:xfrm>
          <a:prstGeom prst="rect">
            <a:avLst/>
          </a:prstGeom>
        </p:spPr>
      </p:pic>
    </p:spTree>
    <p:extLst>
      <p:ext uri="{BB962C8B-B14F-4D97-AF65-F5344CB8AC3E}">
        <p14:creationId xmlns:p14="http://schemas.microsoft.com/office/powerpoint/2010/main" val="5917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D0C4C30-8921-F0B6-8989-F42C1C8C205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027F8EF-2D7D-E25A-DD7C-6086B6E3C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B64E6A-16AA-8563-F08B-9A8BBFAEDD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9B5F23-3BA7-7BE7-1CB7-708D372C8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A75E033-5E4A-313E-2D6B-B4B9CE1634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B27721A-920E-E3F0-67FE-1CC7397A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1F68AA-D6F6-90B7-6408-7EBBB27BF86F}"/>
              </a:ext>
            </a:extLst>
          </p:cNvPr>
          <p:cNvSpPr>
            <a:spLocks noGrp="1"/>
          </p:cNvSpPr>
          <p:nvPr>
            <p:ph type="title"/>
          </p:nvPr>
        </p:nvSpPr>
        <p:spPr>
          <a:xfrm>
            <a:off x="1028699" y="294538"/>
            <a:ext cx="7421963" cy="1033669"/>
          </a:xfrm>
        </p:spPr>
        <p:txBody>
          <a:bodyPr>
            <a:normAutofit/>
          </a:bodyPr>
          <a:lstStyle/>
          <a:p>
            <a:r>
              <a:rPr lang="en-US" sz="3200" b="1" dirty="0">
                <a:solidFill>
                  <a:srgbClr val="FFFFFF"/>
                </a:solidFill>
                <a:latin typeface="Cambria" panose="02040503050406030204" pitchFamily="18" charset="0"/>
                <a:cs typeface="Arial" panose="020B0604020202020204" pitchFamily="34" charset="0"/>
              </a:rPr>
              <a:t>NIMBY – Not in My Back Yard</a:t>
            </a:r>
            <a:endParaRPr lang="en-US" sz="3200" dirty="0">
              <a:solidFill>
                <a:srgbClr val="FFFFFF"/>
              </a:solidFill>
            </a:endParaRPr>
          </a:p>
        </p:txBody>
      </p:sp>
      <p:sp>
        <p:nvSpPr>
          <p:cNvPr id="3" name="Content Placeholder 2">
            <a:extLst>
              <a:ext uri="{FF2B5EF4-FFF2-40B4-BE49-F238E27FC236}">
                <a16:creationId xmlns:a16="http://schemas.microsoft.com/office/drawing/2014/main" id="{F65089B7-7DC4-2803-8A40-60662B385EE6}"/>
              </a:ext>
            </a:extLst>
          </p:cNvPr>
          <p:cNvSpPr>
            <a:spLocks noGrp="1"/>
          </p:cNvSpPr>
          <p:nvPr>
            <p:ph idx="1"/>
          </p:nvPr>
        </p:nvSpPr>
        <p:spPr>
          <a:xfrm>
            <a:off x="1023123" y="2133600"/>
            <a:ext cx="7421963" cy="3962400"/>
          </a:xfrm>
        </p:spPr>
        <p:txBody>
          <a:bodyPr anchor="ctr">
            <a:normAutofit/>
          </a:bodyPr>
          <a:lstStyle/>
          <a:p>
            <a:pPr marL="0" marR="0" indent="0">
              <a:spcBef>
                <a:spcPts val="0"/>
              </a:spcBef>
              <a:spcAft>
                <a:spcPts val="600"/>
              </a:spcAft>
              <a:buNone/>
            </a:pPr>
            <a:r>
              <a:rPr lang="en-US" sz="1200" dirty="0"/>
              <a:t> </a:t>
            </a:r>
          </a:p>
        </p:txBody>
      </p:sp>
      <p:sp>
        <p:nvSpPr>
          <p:cNvPr id="4" name="TextBox 3">
            <a:extLst>
              <a:ext uri="{FF2B5EF4-FFF2-40B4-BE49-F238E27FC236}">
                <a16:creationId xmlns:a16="http://schemas.microsoft.com/office/drawing/2014/main" id="{177BDFB0-41EA-19B4-4BF7-9DA756A5FD12}"/>
              </a:ext>
            </a:extLst>
          </p:cNvPr>
          <p:cNvSpPr txBox="1"/>
          <p:nvPr/>
        </p:nvSpPr>
        <p:spPr>
          <a:xfrm>
            <a:off x="344512" y="1657087"/>
            <a:ext cx="8001000" cy="4401205"/>
          </a:xfrm>
          <a:prstGeom prst="rect">
            <a:avLst/>
          </a:prstGeom>
          <a:noFill/>
        </p:spPr>
        <p:txBody>
          <a:bodyPr wrap="square" rtlCol="0">
            <a:spAutoFit/>
          </a:bodyPr>
          <a:lstStyle/>
          <a:p>
            <a:r>
              <a:rPr lang="en-US" sz="4000" b="1" dirty="0"/>
              <a:t>One of the most important strategies is to inform and educate the public before opposition escalates. Neighbors fear what they don’t understand, so a proactive education campaign can dispel myths and build acceptance.</a:t>
            </a:r>
          </a:p>
        </p:txBody>
      </p:sp>
    </p:spTree>
    <p:extLst>
      <p:ext uri="{BB962C8B-B14F-4D97-AF65-F5344CB8AC3E}">
        <p14:creationId xmlns:p14="http://schemas.microsoft.com/office/powerpoint/2010/main" val="388337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9B30B98-14C2-6AED-8006-EF3EFDF575D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9723D70-D503-4569-DA2F-938D8B4E0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74F8BD1-48C7-944E-D5D7-3E22ED7B92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D9C8AC-1576-0CDE-916F-92E9B0D61D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D811B2D-8CE8-FA12-392F-065550BA8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13BF7D8-21D6-BA63-3551-8B7233E8FF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CA10A0-38EE-BB4A-A7CE-80B132407FEE}"/>
              </a:ext>
            </a:extLst>
          </p:cNvPr>
          <p:cNvSpPr>
            <a:spLocks noGrp="1"/>
          </p:cNvSpPr>
          <p:nvPr>
            <p:ph type="title"/>
          </p:nvPr>
        </p:nvSpPr>
        <p:spPr>
          <a:xfrm>
            <a:off x="1028699" y="294538"/>
            <a:ext cx="7421963" cy="1033669"/>
          </a:xfrm>
        </p:spPr>
        <p:txBody>
          <a:bodyPr>
            <a:normAutofit/>
          </a:bodyPr>
          <a:lstStyle/>
          <a:p>
            <a:r>
              <a:rPr lang="en-US" sz="3200" b="1" dirty="0">
                <a:solidFill>
                  <a:srgbClr val="FFFFFF"/>
                </a:solidFill>
                <a:latin typeface="Cambria" panose="02040503050406030204" pitchFamily="18" charset="0"/>
                <a:cs typeface="Arial" panose="020B0604020202020204" pitchFamily="34" charset="0"/>
              </a:rPr>
              <a:t>NIMBY – Not in My Back Yard</a:t>
            </a:r>
            <a:endParaRPr lang="en-US" sz="3200" dirty="0">
              <a:solidFill>
                <a:srgbClr val="FFFFFF"/>
              </a:solidFill>
            </a:endParaRPr>
          </a:p>
        </p:txBody>
      </p:sp>
      <p:sp>
        <p:nvSpPr>
          <p:cNvPr id="3" name="Content Placeholder 2">
            <a:extLst>
              <a:ext uri="{FF2B5EF4-FFF2-40B4-BE49-F238E27FC236}">
                <a16:creationId xmlns:a16="http://schemas.microsoft.com/office/drawing/2014/main" id="{112B965B-D0EA-F308-0976-D5D78E3B7F86}"/>
              </a:ext>
            </a:extLst>
          </p:cNvPr>
          <p:cNvSpPr>
            <a:spLocks noGrp="1"/>
          </p:cNvSpPr>
          <p:nvPr>
            <p:ph idx="1"/>
          </p:nvPr>
        </p:nvSpPr>
        <p:spPr>
          <a:xfrm>
            <a:off x="1023123" y="2133600"/>
            <a:ext cx="7421963" cy="3962400"/>
          </a:xfrm>
        </p:spPr>
        <p:txBody>
          <a:bodyPr anchor="ctr">
            <a:normAutofit/>
          </a:bodyPr>
          <a:lstStyle/>
          <a:p>
            <a:pPr marL="0" marR="0" indent="0">
              <a:spcBef>
                <a:spcPts val="0"/>
              </a:spcBef>
              <a:spcAft>
                <a:spcPts val="600"/>
              </a:spcAft>
              <a:buNone/>
            </a:pPr>
            <a:r>
              <a:rPr lang="en-US" sz="1200" dirty="0"/>
              <a:t> </a:t>
            </a:r>
          </a:p>
        </p:txBody>
      </p:sp>
      <p:sp>
        <p:nvSpPr>
          <p:cNvPr id="4" name="TextBox 3">
            <a:extLst>
              <a:ext uri="{FF2B5EF4-FFF2-40B4-BE49-F238E27FC236}">
                <a16:creationId xmlns:a16="http://schemas.microsoft.com/office/drawing/2014/main" id="{C077B40E-8CFE-8E17-C78E-57CBDC6BAEAD}"/>
              </a:ext>
            </a:extLst>
          </p:cNvPr>
          <p:cNvSpPr txBox="1"/>
          <p:nvPr/>
        </p:nvSpPr>
        <p:spPr>
          <a:xfrm>
            <a:off x="571498" y="2483852"/>
            <a:ext cx="8001000" cy="3170099"/>
          </a:xfrm>
          <a:prstGeom prst="rect">
            <a:avLst/>
          </a:prstGeom>
          <a:noFill/>
        </p:spPr>
        <p:txBody>
          <a:bodyPr wrap="square" rtlCol="0">
            <a:spAutoFit/>
          </a:bodyPr>
          <a:lstStyle/>
          <a:p>
            <a:r>
              <a:rPr lang="en-US" sz="4000" b="1" dirty="0"/>
              <a:t>Share clear information on what recovery housing is (a safe, alcohol- and drug-free home with rules and peer support) and what it is not (not a treatment clinic or a flophouse). </a:t>
            </a:r>
          </a:p>
        </p:txBody>
      </p:sp>
    </p:spTree>
    <p:extLst>
      <p:ext uri="{BB962C8B-B14F-4D97-AF65-F5344CB8AC3E}">
        <p14:creationId xmlns:p14="http://schemas.microsoft.com/office/powerpoint/2010/main" val="200341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EC3C0B-7E83-8ADC-80FA-2C7E61EE847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4F89DAA-DC47-8CD9-A984-3175E86D3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EFC212-ED03-8496-7592-F4C9C85BA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55CA1DE-9AED-6FC5-FD51-2C4E43671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88BF721-ACFC-13A0-67C7-F022F5377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1BE12D6-8207-075A-4617-31FB4FE2BA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EDF28B-A9EA-5D22-34A6-BEC8E581A014}"/>
              </a:ext>
            </a:extLst>
          </p:cNvPr>
          <p:cNvSpPr>
            <a:spLocks noGrp="1"/>
          </p:cNvSpPr>
          <p:nvPr>
            <p:ph type="title"/>
          </p:nvPr>
        </p:nvSpPr>
        <p:spPr>
          <a:xfrm>
            <a:off x="1028699" y="294538"/>
            <a:ext cx="7421963" cy="1033669"/>
          </a:xfrm>
        </p:spPr>
        <p:txBody>
          <a:bodyPr>
            <a:normAutofit/>
          </a:bodyPr>
          <a:lstStyle/>
          <a:p>
            <a:r>
              <a:rPr lang="en-US" sz="3200" b="1" dirty="0">
                <a:solidFill>
                  <a:srgbClr val="FFFFFF"/>
                </a:solidFill>
                <a:latin typeface="Cambria" panose="02040503050406030204" pitchFamily="18" charset="0"/>
                <a:cs typeface="Arial" panose="020B0604020202020204" pitchFamily="34" charset="0"/>
              </a:rPr>
              <a:t>NIMBY – Not in My Back Yard</a:t>
            </a:r>
            <a:endParaRPr lang="en-US" sz="3200" dirty="0">
              <a:solidFill>
                <a:srgbClr val="FFFFFF"/>
              </a:solidFill>
            </a:endParaRPr>
          </a:p>
        </p:txBody>
      </p:sp>
      <p:sp>
        <p:nvSpPr>
          <p:cNvPr id="3" name="Content Placeholder 2">
            <a:extLst>
              <a:ext uri="{FF2B5EF4-FFF2-40B4-BE49-F238E27FC236}">
                <a16:creationId xmlns:a16="http://schemas.microsoft.com/office/drawing/2014/main" id="{C898C60A-7BF7-67D6-ADFB-5E4F363954BF}"/>
              </a:ext>
            </a:extLst>
          </p:cNvPr>
          <p:cNvSpPr>
            <a:spLocks noGrp="1"/>
          </p:cNvSpPr>
          <p:nvPr>
            <p:ph idx="1"/>
          </p:nvPr>
        </p:nvSpPr>
        <p:spPr>
          <a:xfrm>
            <a:off x="1023123" y="2133600"/>
            <a:ext cx="7421963" cy="3962400"/>
          </a:xfrm>
        </p:spPr>
        <p:txBody>
          <a:bodyPr anchor="ctr">
            <a:normAutofit/>
          </a:bodyPr>
          <a:lstStyle/>
          <a:p>
            <a:pPr marL="0" marR="0" indent="0">
              <a:spcBef>
                <a:spcPts val="0"/>
              </a:spcBef>
              <a:spcAft>
                <a:spcPts val="600"/>
              </a:spcAft>
              <a:buNone/>
            </a:pPr>
            <a:r>
              <a:rPr lang="en-US" sz="1200" dirty="0"/>
              <a:t> </a:t>
            </a:r>
          </a:p>
        </p:txBody>
      </p:sp>
      <p:sp>
        <p:nvSpPr>
          <p:cNvPr id="4" name="TextBox 3">
            <a:extLst>
              <a:ext uri="{FF2B5EF4-FFF2-40B4-BE49-F238E27FC236}">
                <a16:creationId xmlns:a16="http://schemas.microsoft.com/office/drawing/2014/main" id="{AB23D7A8-8312-0023-753F-DAE125062875}"/>
              </a:ext>
            </a:extLst>
          </p:cNvPr>
          <p:cNvSpPr txBox="1"/>
          <p:nvPr/>
        </p:nvSpPr>
        <p:spPr>
          <a:xfrm>
            <a:off x="571498" y="2016705"/>
            <a:ext cx="8001000" cy="4401205"/>
          </a:xfrm>
          <a:prstGeom prst="rect">
            <a:avLst/>
          </a:prstGeom>
          <a:noFill/>
        </p:spPr>
        <p:txBody>
          <a:bodyPr wrap="square" rtlCol="0">
            <a:spAutoFit/>
          </a:bodyPr>
          <a:lstStyle/>
          <a:p>
            <a:r>
              <a:rPr lang="en-US" sz="4000" b="1" dirty="0"/>
              <a:t>Provide data and research to counter common concerns: for example, point to evidence that residents of recovery homes are less likely to commit crimes than the average resident in the area, due to house rules and accountability.</a:t>
            </a:r>
          </a:p>
        </p:txBody>
      </p:sp>
    </p:spTree>
    <p:extLst>
      <p:ext uri="{BB962C8B-B14F-4D97-AF65-F5344CB8AC3E}">
        <p14:creationId xmlns:p14="http://schemas.microsoft.com/office/powerpoint/2010/main" val="27622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D4F7296-41FC-A2D7-3BF8-3B924AEC23D2}"/>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AE49554-8AF2-2CCB-E07B-4CC38A891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3087C24-C351-4F12-58DC-46AEB264EB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85866FE-A95C-F539-A3ED-F0E2559121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3CC128-5EF6-5A77-2B90-B6617CD2F0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33B4AB-A9BD-A417-1CED-0453DF28D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419115-76A9-D5AF-FC86-E15B206FB68C}"/>
              </a:ext>
            </a:extLst>
          </p:cNvPr>
          <p:cNvSpPr>
            <a:spLocks noGrp="1"/>
          </p:cNvSpPr>
          <p:nvPr>
            <p:ph type="title"/>
          </p:nvPr>
        </p:nvSpPr>
        <p:spPr>
          <a:xfrm>
            <a:off x="1028699" y="294538"/>
            <a:ext cx="7421963" cy="1033669"/>
          </a:xfrm>
        </p:spPr>
        <p:txBody>
          <a:bodyPr>
            <a:normAutofit/>
          </a:bodyPr>
          <a:lstStyle/>
          <a:p>
            <a:r>
              <a:rPr lang="en-US" sz="3200" b="1" dirty="0">
                <a:solidFill>
                  <a:srgbClr val="FFFFFF"/>
                </a:solidFill>
                <a:latin typeface="Cambria" panose="02040503050406030204" pitchFamily="18" charset="0"/>
                <a:cs typeface="Arial" panose="020B0604020202020204" pitchFamily="34" charset="0"/>
              </a:rPr>
              <a:t>NIMBY – Not in My Back Yard</a:t>
            </a:r>
            <a:endParaRPr lang="en-US" sz="3200" dirty="0">
              <a:solidFill>
                <a:srgbClr val="FFFFFF"/>
              </a:solidFill>
            </a:endParaRPr>
          </a:p>
        </p:txBody>
      </p:sp>
      <p:sp>
        <p:nvSpPr>
          <p:cNvPr id="3" name="Content Placeholder 2">
            <a:extLst>
              <a:ext uri="{FF2B5EF4-FFF2-40B4-BE49-F238E27FC236}">
                <a16:creationId xmlns:a16="http://schemas.microsoft.com/office/drawing/2014/main" id="{06864B17-373D-ACD9-8ED8-FB42604ECB96}"/>
              </a:ext>
            </a:extLst>
          </p:cNvPr>
          <p:cNvSpPr>
            <a:spLocks noGrp="1"/>
          </p:cNvSpPr>
          <p:nvPr>
            <p:ph idx="1"/>
          </p:nvPr>
        </p:nvSpPr>
        <p:spPr>
          <a:xfrm>
            <a:off x="1023123" y="2133600"/>
            <a:ext cx="7421963" cy="3962400"/>
          </a:xfrm>
        </p:spPr>
        <p:txBody>
          <a:bodyPr anchor="ctr">
            <a:normAutofit/>
          </a:bodyPr>
          <a:lstStyle/>
          <a:p>
            <a:pPr marL="0" marR="0" indent="0">
              <a:spcBef>
                <a:spcPts val="0"/>
              </a:spcBef>
              <a:spcAft>
                <a:spcPts val="600"/>
              </a:spcAft>
              <a:buNone/>
            </a:pPr>
            <a:r>
              <a:rPr lang="en-US" sz="1200" dirty="0"/>
              <a:t> </a:t>
            </a:r>
          </a:p>
        </p:txBody>
      </p:sp>
      <p:sp>
        <p:nvSpPr>
          <p:cNvPr id="4" name="TextBox 3">
            <a:extLst>
              <a:ext uri="{FF2B5EF4-FFF2-40B4-BE49-F238E27FC236}">
                <a16:creationId xmlns:a16="http://schemas.microsoft.com/office/drawing/2014/main" id="{37FD896B-F107-A741-D552-4628BB53956B}"/>
              </a:ext>
            </a:extLst>
          </p:cNvPr>
          <p:cNvSpPr txBox="1"/>
          <p:nvPr/>
        </p:nvSpPr>
        <p:spPr>
          <a:xfrm>
            <a:off x="571498" y="2016705"/>
            <a:ext cx="8001000" cy="4401205"/>
          </a:xfrm>
          <a:prstGeom prst="rect">
            <a:avLst/>
          </a:prstGeom>
          <a:noFill/>
        </p:spPr>
        <p:txBody>
          <a:bodyPr wrap="square" rtlCol="0">
            <a:spAutoFit/>
          </a:bodyPr>
          <a:lstStyle/>
          <a:p>
            <a:r>
              <a:rPr lang="en-US" sz="4000" b="1"/>
              <a:t>Highlight success stories and benefits — such as how recovery housing helps people become stable, employed, and healthy, which in turn reduces strain on public services and improves community well-being</a:t>
            </a:r>
            <a:endParaRPr lang="en-US" sz="4000" b="1" dirty="0"/>
          </a:p>
        </p:txBody>
      </p:sp>
    </p:spTree>
    <p:extLst>
      <p:ext uri="{BB962C8B-B14F-4D97-AF65-F5344CB8AC3E}">
        <p14:creationId xmlns:p14="http://schemas.microsoft.com/office/powerpoint/2010/main" val="3907676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with a beard and mustache">
            <a:extLst>
              <a:ext uri="{FF2B5EF4-FFF2-40B4-BE49-F238E27FC236}">
                <a16:creationId xmlns:a16="http://schemas.microsoft.com/office/drawing/2014/main" id="{53747CC4-B1AC-A6BF-10FE-52B091BE391B}"/>
              </a:ext>
            </a:extLst>
          </p:cNvPr>
          <p:cNvPicPr>
            <a:picLocks noChangeAspect="1"/>
          </p:cNvPicPr>
          <p:nvPr/>
        </p:nvPicPr>
        <p:blipFill>
          <a:blip r:embed="rId2">
            <a:extLst>
              <a:ext uri="{28A0092B-C50C-407E-A947-70E740481C1C}">
                <a14:useLocalDpi xmlns:a14="http://schemas.microsoft.com/office/drawing/2010/main" val="0"/>
              </a:ext>
            </a:extLst>
          </a:blip>
          <a:srcRect t="11569" r="1" b="21319"/>
          <a:stretch/>
        </p:blipFill>
        <p:spPr>
          <a:xfrm>
            <a:off x="20" y="1282"/>
            <a:ext cx="9143980" cy="6856718"/>
          </a:xfrm>
          <a:prstGeom prst="rect">
            <a:avLst/>
          </a:prstGeom>
        </p:spPr>
      </p:pic>
      <p:sp>
        <p:nvSpPr>
          <p:cNvPr id="6" name="TextBox 5">
            <a:extLst>
              <a:ext uri="{FF2B5EF4-FFF2-40B4-BE49-F238E27FC236}">
                <a16:creationId xmlns:a16="http://schemas.microsoft.com/office/drawing/2014/main" id="{34511E04-3963-3261-EC75-D46122D487EB}"/>
              </a:ext>
            </a:extLst>
          </p:cNvPr>
          <p:cNvSpPr txBox="1"/>
          <p:nvPr/>
        </p:nvSpPr>
        <p:spPr>
          <a:xfrm>
            <a:off x="76200" y="457200"/>
            <a:ext cx="9066657" cy="707886"/>
          </a:xfrm>
          <a:prstGeom prst="rect">
            <a:avLst/>
          </a:prstGeom>
          <a:noFill/>
        </p:spPr>
        <p:txBody>
          <a:bodyPr wrap="square" rtlCol="0">
            <a:spAutoFit/>
          </a:bodyPr>
          <a:lstStyle/>
          <a:p>
            <a:pPr algn="ctr"/>
            <a:r>
              <a:rPr lang="en-US" sz="4000" b="1" dirty="0">
                <a:solidFill>
                  <a:schemeClr val="bg1"/>
                </a:solidFill>
              </a:rPr>
              <a:t>Crucially, put a human face on the issue.</a:t>
            </a:r>
          </a:p>
        </p:txBody>
      </p:sp>
    </p:spTree>
    <p:extLst>
      <p:ext uri="{BB962C8B-B14F-4D97-AF65-F5344CB8AC3E}">
        <p14:creationId xmlns:p14="http://schemas.microsoft.com/office/powerpoint/2010/main" val="3156480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9CD0E8-4BF4-122E-32E5-06E944731B1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AD97991-75D0-BD34-E472-E5EEC6CDC3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F5ACB5-C0D9-58A7-1325-534B50F69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DEE75F2-33A5-0808-BB60-1EFC64C8B1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E5D4602-6866-3484-D090-9D0C60FA6C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4EFE8BD-ED24-2D6D-E207-0AA9AB60D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2971AE-434E-DA01-F47F-D545680F90A4}"/>
              </a:ext>
            </a:extLst>
          </p:cNvPr>
          <p:cNvSpPr>
            <a:spLocks noGrp="1"/>
          </p:cNvSpPr>
          <p:nvPr>
            <p:ph type="title"/>
          </p:nvPr>
        </p:nvSpPr>
        <p:spPr>
          <a:xfrm>
            <a:off x="1028699" y="294538"/>
            <a:ext cx="7421963" cy="1033669"/>
          </a:xfrm>
        </p:spPr>
        <p:txBody>
          <a:bodyPr>
            <a:normAutofit/>
          </a:bodyPr>
          <a:lstStyle/>
          <a:p>
            <a:r>
              <a:rPr lang="en-US" sz="3200" b="1" dirty="0">
                <a:solidFill>
                  <a:srgbClr val="FFFFFF"/>
                </a:solidFill>
                <a:latin typeface="Cambria" panose="02040503050406030204" pitchFamily="18" charset="0"/>
                <a:cs typeface="Arial" panose="020B0604020202020204" pitchFamily="34" charset="0"/>
              </a:rPr>
              <a:t>NIMBY – Not in My Back Yard</a:t>
            </a:r>
            <a:endParaRPr lang="en-US" sz="3200" dirty="0">
              <a:solidFill>
                <a:srgbClr val="FFFFFF"/>
              </a:solidFill>
            </a:endParaRPr>
          </a:p>
        </p:txBody>
      </p:sp>
      <p:sp>
        <p:nvSpPr>
          <p:cNvPr id="3" name="Content Placeholder 2">
            <a:extLst>
              <a:ext uri="{FF2B5EF4-FFF2-40B4-BE49-F238E27FC236}">
                <a16:creationId xmlns:a16="http://schemas.microsoft.com/office/drawing/2014/main" id="{AC918445-A613-6886-DA7B-2AAE2AFB90A3}"/>
              </a:ext>
            </a:extLst>
          </p:cNvPr>
          <p:cNvSpPr>
            <a:spLocks noGrp="1"/>
          </p:cNvSpPr>
          <p:nvPr>
            <p:ph idx="1"/>
          </p:nvPr>
        </p:nvSpPr>
        <p:spPr>
          <a:xfrm>
            <a:off x="1023123" y="2133600"/>
            <a:ext cx="7421963" cy="3962400"/>
          </a:xfrm>
        </p:spPr>
        <p:txBody>
          <a:bodyPr anchor="ctr">
            <a:normAutofit/>
          </a:bodyPr>
          <a:lstStyle/>
          <a:p>
            <a:pPr marL="0" marR="0" indent="0">
              <a:spcBef>
                <a:spcPts val="0"/>
              </a:spcBef>
              <a:spcAft>
                <a:spcPts val="600"/>
              </a:spcAft>
              <a:buNone/>
            </a:pPr>
            <a:r>
              <a:rPr lang="en-US" sz="1200" dirty="0"/>
              <a:t> </a:t>
            </a:r>
          </a:p>
        </p:txBody>
      </p:sp>
      <p:sp>
        <p:nvSpPr>
          <p:cNvPr id="4" name="TextBox 3">
            <a:extLst>
              <a:ext uri="{FF2B5EF4-FFF2-40B4-BE49-F238E27FC236}">
                <a16:creationId xmlns:a16="http://schemas.microsoft.com/office/drawing/2014/main" id="{303A356D-9C00-66B8-F948-FDF3D7747BD3}"/>
              </a:ext>
            </a:extLst>
          </p:cNvPr>
          <p:cNvSpPr txBox="1"/>
          <p:nvPr/>
        </p:nvSpPr>
        <p:spPr>
          <a:xfrm>
            <a:off x="571498" y="2016705"/>
            <a:ext cx="8001000" cy="4401205"/>
          </a:xfrm>
          <a:prstGeom prst="rect">
            <a:avLst/>
          </a:prstGeom>
          <a:noFill/>
        </p:spPr>
        <p:txBody>
          <a:bodyPr wrap="square" rtlCol="0">
            <a:spAutoFit/>
          </a:bodyPr>
          <a:lstStyle/>
          <a:p>
            <a:r>
              <a:rPr lang="en-US" sz="4000" b="1" dirty="0"/>
              <a:t>Invite persons in recovery to share their experiences and contributions. Personal testimonials from residents, family members, and local officials (like police or healthcare leaders) can powerfully humanize recovery and reduce fear.</a:t>
            </a:r>
          </a:p>
        </p:txBody>
      </p:sp>
    </p:spTree>
    <p:extLst>
      <p:ext uri="{BB962C8B-B14F-4D97-AF65-F5344CB8AC3E}">
        <p14:creationId xmlns:p14="http://schemas.microsoft.com/office/powerpoint/2010/main" val="10492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2F4D529-3129-AA52-5B18-EA33CE5DCD2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4D3686-6CBC-0D50-863B-913935A9B8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9D46EB-FB51-4F55-1D88-C9AC3BD26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54C17F4-AD4B-1961-F5FA-1AD2DC4E6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A276CFA-C661-3C39-A6B8-21C15CF98E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8C97478-B9E3-DA2D-3C33-92A8BEE66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B7EFEE-3151-B9DE-FBF2-7BECC165FFA5}"/>
              </a:ext>
            </a:extLst>
          </p:cNvPr>
          <p:cNvSpPr>
            <a:spLocks noGrp="1"/>
          </p:cNvSpPr>
          <p:nvPr>
            <p:ph type="title"/>
          </p:nvPr>
        </p:nvSpPr>
        <p:spPr>
          <a:xfrm>
            <a:off x="1028699" y="294538"/>
            <a:ext cx="7421963" cy="1033669"/>
          </a:xfrm>
        </p:spPr>
        <p:txBody>
          <a:bodyPr>
            <a:normAutofit/>
          </a:bodyPr>
          <a:lstStyle/>
          <a:p>
            <a:r>
              <a:rPr lang="en-US" sz="3200" b="1" dirty="0">
                <a:solidFill>
                  <a:srgbClr val="FFFFFF"/>
                </a:solidFill>
                <a:latin typeface="Cambria" panose="02040503050406030204" pitchFamily="18" charset="0"/>
                <a:cs typeface="Arial" panose="020B0604020202020204" pitchFamily="34" charset="0"/>
              </a:rPr>
              <a:t>NIMBY – Not in My Back Yard</a:t>
            </a:r>
            <a:endParaRPr lang="en-US" sz="3200" dirty="0">
              <a:solidFill>
                <a:srgbClr val="FFFFFF"/>
              </a:solidFill>
            </a:endParaRPr>
          </a:p>
        </p:txBody>
      </p:sp>
      <p:sp>
        <p:nvSpPr>
          <p:cNvPr id="3" name="Content Placeholder 2">
            <a:extLst>
              <a:ext uri="{FF2B5EF4-FFF2-40B4-BE49-F238E27FC236}">
                <a16:creationId xmlns:a16="http://schemas.microsoft.com/office/drawing/2014/main" id="{20332D0C-2806-D944-C7B5-67756D40C9CB}"/>
              </a:ext>
            </a:extLst>
          </p:cNvPr>
          <p:cNvSpPr>
            <a:spLocks noGrp="1"/>
          </p:cNvSpPr>
          <p:nvPr>
            <p:ph idx="1"/>
          </p:nvPr>
        </p:nvSpPr>
        <p:spPr>
          <a:xfrm>
            <a:off x="1023123" y="2133600"/>
            <a:ext cx="7421963" cy="3962400"/>
          </a:xfrm>
        </p:spPr>
        <p:txBody>
          <a:bodyPr anchor="ctr">
            <a:normAutofit/>
          </a:bodyPr>
          <a:lstStyle/>
          <a:p>
            <a:pPr marL="0" marR="0" indent="0">
              <a:spcBef>
                <a:spcPts val="0"/>
              </a:spcBef>
              <a:spcAft>
                <a:spcPts val="600"/>
              </a:spcAft>
              <a:buNone/>
            </a:pPr>
            <a:r>
              <a:rPr lang="en-US" sz="1200" dirty="0"/>
              <a:t> </a:t>
            </a:r>
          </a:p>
        </p:txBody>
      </p:sp>
      <p:sp>
        <p:nvSpPr>
          <p:cNvPr id="4" name="TextBox 3">
            <a:extLst>
              <a:ext uri="{FF2B5EF4-FFF2-40B4-BE49-F238E27FC236}">
                <a16:creationId xmlns:a16="http://schemas.microsoft.com/office/drawing/2014/main" id="{298CFDD4-ABB0-0E8B-EF19-8AC6587929F6}"/>
              </a:ext>
            </a:extLst>
          </p:cNvPr>
          <p:cNvSpPr txBox="1"/>
          <p:nvPr/>
        </p:nvSpPr>
        <p:spPr>
          <a:xfrm>
            <a:off x="445945" y="2837527"/>
            <a:ext cx="8001000" cy="2554545"/>
          </a:xfrm>
          <a:prstGeom prst="rect">
            <a:avLst/>
          </a:prstGeom>
          <a:noFill/>
        </p:spPr>
        <p:txBody>
          <a:bodyPr wrap="square" rtlCol="0">
            <a:spAutoFit/>
          </a:bodyPr>
          <a:lstStyle/>
          <a:p>
            <a:r>
              <a:rPr lang="en-US" sz="4000" b="1" dirty="0"/>
              <a:t>These stories help neighbors see that recovery housing residents are ordinary people working to rebuild their lives, not threats. </a:t>
            </a:r>
          </a:p>
        </p:txBody>
      </p:sp>
    </p:spTree>
    <p:extLst>
      <p:ext uri="{BB962C8B-B14F-4D97-AF65-F5344CB8AC3E}">
        <p14:creationId xmlns:p14="http://schemas.microsoft.com/office/powerpoint/2010/main" val="2194717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3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85460" y="759805"/>
            <a:ext cx="7729890" cy="1325563"/>
          </a:xfrm>
        </p:spPr>
        <p:txBody>
          <a:bodyPr>
            <a:normAutofit/>
          </a:bodyPr>
          <a:lstStyle/>
          <a:p>
            <a:r>
              <a:rPr lang="en-US" sz="3500" b="1" dirty="0">
                <a:solidFill>
                  <a:srgbClr val="FFFFFF"/>
                </a:solidFill>
              </a:rPr>
              <a:t>Learning Objectives</a:t>
            </a:r>
          </a:p>
        </p:txBody>
      </p:sp>
      <p:sp>
        <p:nvSpPr>
          <p:cNvPr id="3" name="Content Placeholder 2"/>
          <p:cNvSpPr>
            <a:spLocks noGrp="1"/>
          </p:cNvSpPr>
          <p:nvPr>
            <p:ph idx="1"/>
          </p:nvPr>
        </p:nvSpPr>
        <p:spPr>
          <a:xfrm>
            <a:off x="1068677" y="2494450"/>
            <a:ext cx="4493923" cy="3830150"/>
          </a:xfrm>
        </p:spPr>
        <p:txBody>
          <a:bodyPr>
            <a:normAutofit lnSpcReduction="10000"/>
          </a:bodyPr>
          <a:lstStyle/>
          <a:p>
            <a:pPr lvl="0">
              <a:buFont typeface="Wingdings" panose="05000000000000000000" pitchFamily="2" charset="2"/>
              <a:buChar char="ü"/>
            </a:pPr>
            <a:r>
              <a:rPr lang="en-US" sz="2400" b="1" dirty="0"/>
              <a:t>Identify strategies that can be used to prevent concerns from neighbors and other community members</a:t>
            </a:r>
          </a:p>
          <a:p>
            <a:pPr lvl="0">
              <a:buFont typeface="Wingdings" panose="05000000000000000000" pitchFamily="2" charset="2"/>
              <a:buChar char="ü"/>
            </a:pPr>
            <a:r>
              <a:rPr lang="en-US" sz="2400" b="1" dirty="0"/>
              <a:t>Describe how any concerns from neighbors can be appropriately handled </a:t>
            </a:r>
          </a:p>
          <a:p>
            <a:pPr lvl="0">
              <a:buFont typeface="Wingdings" panose="05000000000000000000" pitchFamily="2" charset="2"/>
              <a:buChar char="ü"/>
            </a:pPr>
            <a:r>
              <a:rPr lang="en-US" sz="2400" b="1" dirty="0"/>
              <a:t>Identify strategies for effective community engagement</a:t>
            </a:r>
          </a:p>
          <a:p>
            <a:pPr lvl="0">
              <a:buFont typeface="Wingdings" panose="05000000000000000000" pitchFamily="2" charset="2"/>
              <a:buChar char="ü"/>
            </a:pPr>
            <a:r>
              <a:rPr lang="en-US" sz="2400" b="1" dirty="0"/>
              <a:t>Identify strategies to tell YOUR story</a:t>
            </a:r>
          </a:p>
          <a:p>
            <a:pPr marL="0" indent="0">
              <a:buNone/>
            </a:pPr>
            <a:endParaRPr lang="en-US" sz="1800" dirty="0"/>
          </a:p>
        </p:txBody>
      </p:sp>
      <p:pic>
        <p:nvPicPr>
          <p:cNvPr id="5" name="Picture 4">
            <a:extLst>
              <a:ext uri="{FF2B5EF4-FFF2-40B4-BE49-F238E27FC236}">
                <a16:creationId xmlns:a16="http://schemas.microsoft.com/office/drawing/2014/main" id="{B2521AA8-7386-49BD-9B2F-54F5ED414586}"/>
              </a:ext>
            </a:extLst>
          </p:cNvPr>
          <p:cNvPicPr>
            <a:picLocks noChangeAspect="1"/>
          </p:cNvPicPr>
          <p:nvPr/>
        </p:nvPicPr>
        <p:blipFill rotWithShape="1">
          <a:blip r:embed="rId2">
            <a:extLst>
              <a:ext uri="{28A0092B-C50C-407E-A947-70E740481C1C}">
                <a14:useLocalDpi xmlns:a14="http://schemas.microsoft.com/office/drawing/2010/main" val="0"/>
              </a:ext>
            </a:extLst>
          </a:blip>
          <a:srcRect t="1067" r="-1" b="-1"/>
          <a:stretch/>
        </p:blipFill>
        <p:spPr>
          <a:xfrm>
            <a:off x="5834510" y="2502165"/>
            <a:ext cx="2613372" cy="35633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erson and person hugging&#10;&#10;AI-generated content may be incorrect.">
            <a:extLst>
              <a:ext uri="{FF2B5EF4-FFF2-40B4-BE49-F238E27FC236}">
                <a16:creationId xmlns:a16="http://schemas.microsoft.com/office/drawing/2014/main" id="{F7DC02C2-5EFB-254A-FCB7-497ED5531F14}"/>
              </a:ext>
            </a:extLst>
          </p:cNvPr>
          <p:cNvPicPr>
            <a:picLocks noChangeAspect="1"/>
          </p:cNvPicPr>
          <p:nvPr/>
        </p:nvPicPr>
        <p:blipFill>
          <a:blip r:embed="rId2">
            <a:extLst>
              <a:ext uri="{28A0092B-C50C-407E-A947-70E740481C1C}">
                <a14:useLocalDpi xmlns:a14="http://schemas.microsoft.com/office/drawing/2010/main" val="0"/>
              </a:ext>
            </a:extLst>
          </a:blip>
          <a:srcRect l="17256" r="17398" b="-1"/>
          <a:stretch/>
        </p:blipFill>
        <p:spPr>
          <a:xfrm>
            <a:off x="20" y="1282"/>
            <a:ext cx="9143980" cy="6856718"/>
          </a:xfrm>
          <a:prstGeom prst="rect">
            <a:avLst/>
          </a:prstGeom>
        </p:spPr>
      </p:pic>
    </p:spTree>
    <p:extLst>
      <p:ext uri="{BB962C8B-B14F-4D97-AF65-F5344CB8AC3E}">
        <p14:creationId xmlns:p14="http://schemas.microsoft.com/office/powerpoint/2010/main" val="1929207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9D665-33CF-4E91-B422-4538D80350AE}"/>
              </a:ext>
            </a:extLst>
          </p:cNvPr>
          <p:cNvSpPr>
            <a:spLocks noGrp="1"/>
          </p:cNvSpPr>
          <p:nvPr>
            <p:ph type="title"/>
          </p:nvPr>
        </p:nvSpPr>
        <p:spPr>
          <a:xfrm>
            <a:off x="1028699" y="294538"/>
            <a:ext cx="7421963" cy="1033669"/>
          </a:xfrm>
        </p:spPr>
        <p:txBody>
          <a:bodyPr>
            <a:normAutofit/>
          </a:bodyPr>
          <a:lstStyle/>
          <a:p>
            <a:r>
              <a:rPr lang="en-US" sz="3200" b="1" dirty="0">
                <a:solidFill>
                  <a:srgbClr val="FFFFFF"/>
                </a:solidFill>
                <a:latin typeface="Cambria" panose="02040503050406030204" pitchFamily="18" charset="0"/>
                <a:cs typeface="Arial" panose="020B0604020202020204" pitchFamily="34" charset="0"/>
              </a:rPr>
              <a:t>NIMBY – Not in My Back Yard</a:t>
            </a:r>
            <a:endParaRPr lang="en-US" sz="3200" dirty="0">
              <a:solidFill>
                <a:srgbClr val="FFFFFF"/>
              </a:solidFill>
            </a:endParaRPr>
          </a:p>
        </p:txBody>
      </p:sp>
      <p:sp>
        <p:nvSpPr>
          <p:cNvPr id="3" name="Content Placeholder 2">
            <a:extLst>
              <a:ext uri="{FF2B5EF4-FFF2-40B4-BE49-F238E27FC236}">
                <a16:creationId xmlns:a16="http://schemas.microsoft.com/office/drawing/2014/main" id="{452C9472-4191-475A-AC4D-9F158A46309D}"/>
              </a:ext>
            </a:extLst>
          </p:cNvPr>
          <p:cNvSpPr>
            <a:spLocks noGrp="1"/>
          </p:cNvSpPr>
          <p:nvPr>
            <p:ph idx="1"/>
          </p:nvPr>
        </p:nvSpPr>
        <p:spPr>
          <a:xfrm>
            <a:off x="1028699" y="2133600"/>
            <a:ext cx="7421963" cy="3962400"/>
          </a:xfrm>
        </p:spPr>
        <p:txBody>
          <a:bodyPr anchor="ctr">
            <a:normAutofit fontScale="92500"/>
          </a:bodyPr>
          <a:lstStyle/>
          <a:p>
            <a:pPr marL="0" marR="0" indent="0">
              <a:spcBef>
                <a:spcPts val="0"/>
              </a:spcBef>
              <a:spcAft>
                <a:spcPts val="600"/>
              </a:spcAft>
              <a:buNone/>
            </a:pPr>
            <a:r>
              <a:rPr lang="en-US" sz="2400" b="1" dirty="0"/>
              <a:t>The American Planning Association’s Policy Guide on Community Residences reviewed more than 50 studies and concluded that community residences such as group homes and halfway houses do not have an effect on the value of neighboring properties. Reviews also note that community residences are often the best maintained homes on their block and that many neighbors were not even aware there was such a residence in the neighborhood (also see Council of Planning Librarians, 1990). Other reviews have found no negative effects on neighborhood safety and that residents of group homes are much less likely to commit a crime of any sort than the average resident (Lauber, 1986). </a:t>
            </a:r>
            <a:endParaRPr lang="en-US" sz="2400" b="1" dirty="0">
              <a:effectLst/>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1200" dirty="0"/>
          </a:p>
        </p:txBody>
      </p:sp>
    </p:spTree>
    <p:extLst>
      <p:ext uri="{BB962C8B-B14F-4D97-AF65-F5344CB8AC3E}">
        <p14:creationId xmlns:p14="http://schemas.microsoft.com/office/powerpoint/2010/main" val="4007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9D665-33CF-4E91-B422-4538D80350AE}"/>
              </a:ext>
            </a:extLst>
          </p:cNvPr>
          <p:cNvSpPr>
            <a:spLocks noGrp="1"/>
          </p:cNvSpPr>
          <p:nvPr>
            <p:ph type="title"/>
          </p:nvPr>
        </p:nvSpPr>
        <p:spPr>
          <a:xfrm>
            <a:off x="1028699" y="294538"/>
            <a:ext cx="7421963" cy="1033669"/>
          </a:xfrm>
        </p:spPr>
        <p:txBody>
          <a:bodyPr>
            <a:normAutofit/>
          </a:bodyPr>
          <a:lstStyle/>
          <a:p>
            <a:r>
              <a:rPr lang="en-US" sz="3200" b="1" dirty="0">
                <a:solidFill>
                  <a:srgbClr val="FFFFFF"/>
                </a:solidFill>
                <a:latin typeface="Cambria" panose="02040503050406030204" pitchFamily="18" charset="0"/>
                <a:cs typeface="Arial" panose="020B0604020202020204" pitchFamily="34" charset="0"/>
              </a:rPr>
              <a:t>NIMBY – Not in My Back Yard</a:t>
            </a:r>
            <a:endParaRPr lang="en-US" sz="3200" dirty="0">
              <a:solidFill>
                <a:srgbClr val="FFFFFF"/>
              </a:solidFill>
            </a:endParaRPr>
          </a:p>
        </p:txBody>
      </p:sp>
      <p:sp>
        <p:nvSpPr>
          <p:cNvPr id="3" name="Content Placeholder 2">
            <a:extLst>
              <a:ext uri="{FF2B5EF4-FFF2-40B4-BE49-F238E27FC236}">
                <a16:creationId xmlns:a16="http://schemas.microsoft.com/office/drawing/2014/main" id="{452C9472-4191-475A-AC4D-9F158A46309D}"/>
              </a:ext>
            </a:extLst>
          </p:cNvPr>
          <p:cNvSpPr>
            <a:spLocks noGrp="1"/>
          </p:cNvSpPr>
          <p:nvPr>
            <p:ph idx="1"/>
          </p:nvPr>
        </p:nvSpPr>
        <p:spPr>
          <a:xfrm>
            <a:off x="1028699" y="2133600"/>
            <a:ext cx="7421963" cy="3962400"/>
          </a:xfrm>
        </p:spPr>
        <p:txBody>
          <a:bodyPr anchor="ctr">
            <a:normAutofit/>
          </a:bodyPr>
          <a:lstStyle/>
          <a:p>
            <a:pPr marL="0" marR="0" indent="0">
              <a:spcBef>
                <a:spcPts val="0"/>
              </a:spcBef>
              <a:spcAft>
                <a:spcPts val="600"/>
              </a:spcAft>
              <a:buNone/>
            </a:pPr>
            <a:r>
              <a:rPr lang="en-US" sz="2400" b="1" dirty="0"/>
              <a:t>Despite these reasons and federal law protecting persons in recovery as a protected class under the federal Fair Housing Act and its amendments (see 42 U.S.C. §§ 3601-3619), RRs often face significant “not in my backyard” (NIMBY) opposition to opening in residential neighborhoods (Jason et al., 2008) or may be forced to open in poorer ones. For example, a study conducted in Philadelphia found that over 50% of RRs in that city were located within only 4 of the 49 city zip codes and that 26 zip codes did not have any recovery homes in them whatsoever (Johnson et al., 2009). </a:t>
            </a:r>
          </a:p>
        </p:txBody>
      </p:sp>
    </p:spTree>
    <p:extLst>
      <p:ext uri="{BB962C8B-B14F-4D97-AF65-F5344CB8AC3E}">
        <p14:creationId xmlns:p14="http://schemas.microsoft.com/office/powerpoint/2010/main" val="890628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9D665-33CF-4E91-B422-4538D80350AE}"/>
              </a:ext>
            </a:extLst>
          </p:cNvPr>
          <p:cNvSpPr>
            <a:spLocks noGrp="1"/>
          </p:cNvSpPr>
          <p:nvPr>
            <p:ph type="title"/>
          </p:nvPr>
        </p:nvSpPr>
        <p:spPr>
          <a:xfrm>
            <a:off x="1028699" y="294538"/>
            <a:ext cx="7421963" cy="1033669"/>
          </a:xfrm>
        </p:spPr>
        <p:txBody>
          <a:bodyPr>
            <a:normAutofit/>
          </a:bodyPr>
          <a:lstStyle/>
          <a:p>
            <a:r>
              <a:rPr lang="en-US" sz="3200" b="1" dirty="0">
                <a:solidFill>
                  <a:srgbClr val="FFFFFF"/>
                </a:solidFill>
                <a:latin typeface="Cambria" panose="02040503050406030204" pitchFamily="18" charset="0"/>
                <a:cs typeface="Arial" panose="020B0604020202020204" pitchFamily="34" charset="0"/>
              </a:rPr>
              <a:t>NIMBY – Not in My Back Yard</a:t>
            </a:r>
            <a:endParaRPr lang="en-US" sz="3200" dirty="0">
              <a:solidFill>
                <a:srgbClr val="FFFFFF"/>
              </a:solidFill>
            </a:endParaRPr>
          </a:p>
        </p:txBody>
      </p:sp>
      <p:sp>
        <p:nvSpPr>
          <p:cNvPr id="3" name="Content Placeholder 2">
            <a:extLst>
              <a:ext uri="{FF2B5EF4-FFF2-40B4-BE49-F238E27FC236}">
                <a16:creationId xmlns:a16="http://schemas.microsoft.com/office/drawing/2014/main" id="{452C9472-4191-475A-AC4D-9F158A46309D}"/>
              </a:ext>
            </a:extLst>
          </p:cNvPr>
          <p:cNvSpPr>
            <a:spLocks noGrp="1"/>
          </p:cNvSpPr>
          <p:nvPr>
            <p:ph idx="1"/>
          </p:nvPr>
        </p:nvSpPr>
        <p:spPr>
          <a:xfrm>
            <a:off x="1028699" y="2133600"/>
            <a:ext cx="7421963" cy="3962400"/>
          </a:xfrm>
        </p:spPr>
        <p:txBody>
          <a:bodyPr anchor="ctr">
            <a:normAutofit lnSpcReduction="10000"/>
          </a:bodyPr>
          <a:lstStyle/>
          <a:p>
            <a:pPr marL="0" marR="0" indent="0">
              <a:spcBef>
                <a:spcPts val="0"/>
              </a:spcBef>
              <a:spcAft>
                <a:spcPts val="600"/>
              </a:spcAft>
              <a:buNone/>
            </a:pPr>
            <a:r>
              <a:rPr lang="en-US" sz="2400" b="1" dirty="0"/>
              <a:t>Studies of neighbors and community members have found similarly encouraging findings. In interviews with neighbors of Oxford Houses, Jason, Roberts, &amp; Olson (2005) found Oxford House residents blended well into the neighborhood and made good neighbors. They also found that the majority of Oxford House neighbors interviewed had either gained resources, friendships, or a greater sense of security following contact with the Oxford House residents. Furthermore, they found no evidence of property devaluation in the neighborhoods containing Oxford Houses; community members who knew of the Oxford House actually saw an increase in property value over an average of 3 years.</a:t>
            </a:r>
          </a:p>
        </p:txBody>
      </p:sp>
    </p:spTree>
    <p:extLst>
      <p:ext uri="{BB962C8B-B14F-4D97-AF65-F5344CB8AC3E}">
        <p14:creationId xmlns:p14="http://schemas.microsoft.com/office/powerpoint/2010/main" val="410171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9E6437C-521A-FB8E-7EA7-480FC9C73F07}"/>
            </a:ext>
          </a:extLst>
        </p:cNvPr>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5F9AA-200A-7DC2-8F85-70E68CB3EA13}"/>
              </a:ext>
            </a:extLst>
          </p:cNvPr>
          <p:cNvSpPr>
            <a:spLocks noGrp="1"/>
          </p:cNvSpPr>
          <p:nvPr>
            <p:ph type="title"/>
          </p:nvPr>
        </p:nvSpPr>
        <p:spPr>
          <a:xfrm>
            <a:off x="479161" y="639193"/>
            <a:ext cx="2678858" cy="3573516"/>
          </a:xfrm>
        </p:spPr>
        <p:txBody>
          <a:bodyPr vert="horz" lIns="91440" tIns="45720" rIns="91440" bIns="45720" rtlCol="0" anchor="b">
            <a:normAutofit/>
          </a:bodyPr>
          <a:lstStyle/>
          <a:p>
            <a:pPr defTabSz="914400"/>
            <a:r>
              <a:rPr lang="en-US" sz="4800" b="1" kern="1200">
                <a:solidFill>
                  <a:schemeClr val="tx1"/>
                </a:solidFill>
                <a:latin typeface="+mj-lt"/>
                <a:ea typeface="+mj-ea"/>
                <a:cs typeface="+mj-cs"/>
              </a:rPr>
              <a:t>CASE STUDY: The Angry Neighbor</a:t>
            </a:r>
          </a:p>
        </p:txBody>
      </p:sp>
      <p:sp>
        <p:nvSpPr>
          <p:cNvPr id="46"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erson making a face with his hands&#10;&#10;AI-generated content may be incorrect.">
            <a:extLst>
              <a:ext uri="{FF2B5EF4-FFF2-40B4-BE49-F238E27FC236}">
                <a16:creationId xmlns:a16="http://schemas.microsoft.com/office/drawing/2014/main" id="{094DCAE4-62AE-491A-B3A2-B889552995C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32005" r="32005"/>
          <a:stretch/>
        </p:blipFill>
        <p:spPr>
          <a:xfrm>
            <a:off x="4157844" y="640080"/>
            <a:ext cx="4076718" cy="5550408"/>
          </a:xfrm>
          <a:prstGeom prst="rect">
            <a:avLst/>
          </a:prstGeom>
        </p:spPr>
      </p:pic>
    </p:spTree>
    <p:extLst>
      <p:ext uri="{BB962C8B-B14F-4D97-AF65-F5344CB8AC3E}">
        <p14:creationId xmlns:p14="http://schemas.microsoft.com/office/powerpoint/2010/main" val="3406638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Ohio Recovery Housing Community">
            <a:hlinkClick r:id="" action="ppaction://media"/>
            <a:extLst>
              <a:ext uri="{FF2B5EF4-FFF2-40B4-BE49-F238E27FC236}">
                <a16:creationId xmlns:a16="http://schemas.microsoft.com/office/drawing/2014/main" id="{DB0FF6B3-9380-F8A1-E3E6-DA68C8731659}"/>
              </a:ext>
            </a:extLst>
          </p:cNvPr>
          <p:cNvPicPr>
            <a:picLocks noRot="1" noChangeAspect="1"/>
          </p:cNvPicPr>
          <p:nvPr>
            <a:videoFile r:link="rId1"/>
          </p:nvPr>
        </p:nvPicPr>
        <p:blipFill>
          <a:blip r:embed="rId3"/>
          <a:stretch>
            <a:fillRect/>
          </a:stretch>
        </p:blipFill>
        <p:spPr>
          <a:xfrm>
            <a:off x="0" y="846138"/>
            <a:ext cx="9144000" cy="5165725"/>
          </a:xfrm>
          <a:prstGeom prst="rect">
            <a:avLst/>
          </a:prstGeom>
        </p:spPr>
      </p:pic>
    </p:spTree>
    <p:extLst>
      <p:ext uri="{BB962C8B-B14F-4D97-AF65-F5344CB8AC3E}">
        <p14:creationId xmlns:p14="http://schemas.microsoft.com/office/powerpoint/2010/main" val="166280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55D67-21D4-6365-AB0D-83945C8E6AEA}"/>
            </a:ext>
          </a:extLst>
        </p:cNvPr>
        <p:cNvGrpSpPr/>
        <p:nvPr/>
      </p:nvGrpSpPr>
      <p:grpSpPr>
        <a:xfrm>
          <a:off x="0" y="0"/>
          <a:ext cx="0" cy="0"/>
          <a:chOff x="0" y="0"/>
          <a:chExt cx="0" cy="0"/>
        </a:xfrm>
      </p:grpSpPr>
      <p:pic>
        <p:nvPicPr>
          <p:cNvPr id="2" name="Online Media 1" title="Ohio Recovery Housing since 2014">
            <a:hlinkClick r:id="" action="ppaction://media"/>
            <a:extLst>
              <a:ext uri="{FF2B5EF4-FFF2-40B4-BE49-F238E27FC236}">
                <a16:creationId xmlns:a16="http://schemas.microsoft.com/office/drawing/2014/main" id="{D00353CD-9FFF-D52A-DD67-F354BE5ABB8E}"/>
              </a:ext>
            </a:extLst>
          </p:cNvPr>
          <p:cNvPicPr>
            <a:picLocks noRot="1" noChangeAspect="1"/>
          </p:cNvPicPr>
          <p:nvPr>
            <a:videoFile r:link="rId1"/>
          </p:nvPr>
        </p:nvPicPr>
        <p:blipFill>
          <a:blip r:embed="rId3"/>
          <a:stretch>
            <a:fillRect/>
          </a:stretch>
        </p:blipFill>
        <p:spPr>
          <a:xfrm>
            <a:off x="0" y="846138"/>
            <a:ext cx="9144000" cy="5165725"/>
          </a:xfrm>
          <a:prstGeom prst="rect">
            <a:avLst/>
          </a:prstGeom>
        </p:spPr>
      </p:pic>
    </p:spTree>
    <p:extLst>
      <p:ext uri="{BB962C8B-B14F-4D97-AF65-F5344CB8AC3E}">
        <p14:creationId xmlns:p14="http://schemas.microsoft.com/office/powerpoint/2010/main" val="408057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0060" y="5576887"/>
            <a:ext cx="8183880" cy="640081"/>
          </a:xfrm>
        </p:spPr>
        <p:txBody>
          <a:bodyPr vert="horz" lIns="91440" tIns="45720" rIns="91440" bIns="45720" rtlCol="0" anchor="ctr">
            <a:normAutofit/>
          </a:bodyPr>
          <a:lstStyle/>
          <a:p>
            <a:pPr algn="ctr" defTabSz="914400"/>
            <a:r>
              <a:rPr lang="en-US" sz="2800"/>
              <a:t>Highland House – April 2013</a:t>
            </a:r>
          </a:p>
        </p:txBody>
      </p:sp>
      <p:pic>
        <p:nvPicPr>
          <p:cNvPr id="4" name="Content Placeholder 3" descr="PICT0046.JPG"/>
          <p:cNvPicPr>
            <a:picLocks noGrp="1" noChangeAspect="1"/>
          </p:cNvPicPr>
          <p:nvPr>
            <p:ph idx="1"/>
          </p:nvPr>
        </p:nvPicPr>
        <p:blipFill rotWithShape="1">
          <a:blip r:embed="rId2" cstate="print"/>
          <a:srcRect t="17654" r="1" b="3545"/>
          <a:stretch/>
        </p:blipFill>
        <p:spPr>
          <a:xfrm>
            <a:off x="480060" y="640080"/>
            <a:ext cx="8183880" cy="4836795"/>
          </a:xfrm>
          <a:prstGeom prst="rect">
            <a:avLst/>
          </a:prstGeom>
          <a:ln w="19050">
            <a:solidFill>
              <a:schemeClr val="tx1"/>
            </a:solidFill>
            <a:miter lim="800000"/>
          </a:ln>
        </p:spPr>
      </p:pic>
    </p:spTree>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9D665-33CF-4E91-B422-4538D80350AE}"/>
              </a:ext>
            </a:extLst>
          </p:cNvPr>
          <p:cNvSpPr>
            <a:spLocks noGrp="1"/>
          </p:cNvSpPr>
          <p:nvPr>
            <p:ph type="title"/>
          </p:nvPr>
        </p:nvSpPr>
        <p:spPr>
          <a:xfrm>
            <a:off x="1028699" y="294538"/>
            <a:ext cx="7421963" cy="1033669"/>
          </a:xfrm>
        </p:spPr>
        <p:txBody>
          <a:bodyPr>
            <a:normAutofit/>
          </a:bodyPr>
          <a:lstStyle/>
          <a:p>
            <a:r>
              <a:rPr lang="en-US" sz="3200" b="1">
                <a:solidFill>
                  <a:srgbClr val="FFFFFF"/>
                </a:solidFill>
                <a:effectLst/>
                <a:latin typeface="Cambria" panose="02040503050406030204" pitchFamily="18" charset="0"/>
                <a:ea typeface="Calibri" panose="020F0502020204030204" pitchFamily="34" charset="0"/>
                <a:cs typeface="Arial" panose="020B0604020202020204" pitchFamily="34" charset="0"/>
              </a:rPr>
              <a:t>FACTS ABOUT OUR PLANS FOR 1212 HIGHLAND AVENUE</a:t>
            </a:r>
            <a:endParaRPr lang="en-US" sz="3200">
              <a:solidFill>
                <a:srgbClr val="FFFFFF"/>
              </a:solidFill>
            </a:endParaRPr>
          </a:p>
        </p:txBody>
      </p:sp>
      <p:sp>
        <p:nvSpPr>
          <p:cNvPr id="3" name="Content Placeholder 2">
            <a:extLst>
              <a:ext uri="{FF2B5EF4-FFF2-40B4-BE49-F238E27FC236}">
                <a16:creationId xmlns:a16="http://schemas.microsoft.com/office/drawing/2014/main" id="{452C9472-4191-475A-AC4D-9F158A46309D}"/>
              </a:ext>
            </a:extLst>
          </p:cNvPr>
          <p:cNvSpPr>
            <a:spLocks noGrp="1"/>
          </p:cNvSpPr>
          <p:nvPr>
            <p:ph idx="1"/>
          </p:nvPr>
        </p:nvSpPr>
        <p:spPr>
          <a:xfrm>
            <a:off x="1028699" y="2318197"/>
            <a:ext cx="7293023" cy="3683358"/>
          </a:xfrm>
        </p:spPr>
        <p:txBody>
          <a:bodyPr anchor="ctr">
            <a:normAutofit fontScale="92500" lnSpcReduction="10000"/>
          </a:bodyPr>
          <a:lstStyle/>
          <a:p>
            <a:pPr marL="0" marR="0" indent="0">
              <a:spcBef>
                <a:spcPts val="0"/>
              </a:spcBef>
              <a:spcAft>
                <a:spcPts val="600"/>
              </a:spcAft>
              <a:buNone/>
            </a:pPr>
            <a:r>
              <a:rPr lang="en-US" sz="3200" b="1" dirty="0">
                <a:effectLst/>
                <a:latin typeface="Cambria" panose="02040503050406030204" pitchFamily="18" charset="0"/>
                <a:ea typeface="Calibri" panose="020F0502020204030204" pitchFamily="34" charset="0"/>
                <a:cs typeface="Arial" panose="020B0604020202020204" pitchFamily="34" charset="0"/>
              </a:rPr>
              <a:t>What are our plans?</a:t>
            </a:r>
          </a:p>
          <a:p>
            <a:pPr marL="0" marR="0" indent="0">
              <a:spcBef>
                <a:spcPts val="0"/>
              </a:spcBef>
              <a:spcAft>
                <a:spcPts val="600"/>
              </a:spcAft>
              <a:buNone/>
            </a:pPr>
            <a:endParaRPr lang="en-US" sz="2400"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2400" b="1" dirty="0">
                <a:effectLst/>
                <a:latin typeface="Cambria" panose="02040503050406030204" pitchFamily="18" charset="0"/>
                <a:ea typeface="Calibri" panose="020F0502020204030204" pitchFamily="34" charset="0"/>
                <a:cs typeface="Arial" panose="020B0604020202020204" pitchFamily="34" charset="0"/>
              </a:rPr>
              <a:t>House of Hope, Inc plans to develop a new Recovery Residence Unit at 1212 Highland Avenue, ½ block south of 5th Avenue in Victorian Village. The building will provide housing for five individuals in recovery for drug and alcohol addiction including an on-site resident manager.  House of Hope will manage the property and coordinate with community providers for resident services.</a:t>
            </a:r>
            <a:endParaRPr lang="en-US" sz="24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600" b="1" dirty="0">
                <a:effectLst/>
                <a:latin typeface="Cambria" panose="02040503050406030204" pitchFamily="18" charset="0"/>
                <a:ea typeface="Calibri" panose="020F0502020204030204" pitchFamily="34" charset="0"/>
                <a:cs typeface="Arial" panose="020B0604020202020204" pitchFamily="34" charset="0"/>
              </a:rPr>
              <a:t> </a:t>
            </a:r>
            <a:r>
              <a:rPr lang="en-US" sz="1600" dirty="0">
                <a:effectLst/>
                <a:latin typeface="Cambria" panose="02040503050406030204" pitchFamily="18" charset="0"/>
                <a:ea typeface="Calibri" panose="020F0502020204030204" pitchFamily="34" charset="0"/>
                <a:cs typeface="Arial" panose="020B0604020202020204" pitchFamily="34" charset="0"/>
              </a:rPr>
              <a:t> </a:t>
            </a:r>
            <a:endParaRPr lang="en-US" sz="1600"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1600"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1682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9D665-33CF-4E91-B422-4538D80350AE}"/>
              </a:ext>
            </a:extLst>
          </p:cNvPr>
          <p:cNvSpPr>
            <a:spLocks noGrp="1"/>
          </p:cNvSpPr>
          <p:nvPr>
            <p:ph type="title"/>
          </p:nvPr>
        </p:nvSpPr>
        <p:spPr>
          <a:xfrm>
            <a:off x="1028699" y="294538"/>
            <a:ext cx="7421963" cy="1033669"/>
          </a:xfrm>
        </p:spPr>
        <p:txBody>
          <a:bodyPr>
            <a:normAutofit/>
          </a:bodyPr>
          <a:lstStyle/>
          <a:p>
            <a:r>
              <a:rPr lang="en-US" sz="3200" b="1">
                <a:solidFill>
                  <a:srgbClr val="FFFFFF"/>
                </a:solidFill>
                <a:effectLst/>
                <a:latin typeface="Cambria" panose="02040503050406030204" pitchFamily="18" charset="0"/>
                <a:ea typeface="Calibri" panose="020F0502020204030204" pitchFamily="34" charset="0"/>
                <a:cs typeface="Arial" panose="020B0604020202020204" pitchFamily="34" charset="0"/>
              </a:rPr>
              <a:t>FACTS ABOUT OUR PLANS FOR 1212 HIGHLAND AVENUE</a:t>
            </a:r>
            <a:endParaRPr lang="en-US" sz="3200">
              <a:solidFill>
                <a:srgbClr val="FFFFFF"/>
              </a:solidFill>
            </a:endParaRPr>
          </a:p>
        </p:txBody>
      </p:sp>
      <p:sp>
        <p:nvSpPr>
          <p:cNvPr id="3" name="Content Placeholder 2">
            <a:extLst>
              <a:ext uri="{FF2B5EF4-FFF2-40B4-BE49-F238E27FC236}">
                <a16:creationId xmlns:a16="http://schemas.microsoft.com/office/drawing/2014/main" id="{452C9472-4191-475A-AC4D-9F158A46309D}"/>
              </a:ext>
            </a:extLst>
          </p:cNvPr>
          <p:cNvSpPr>
            <a:spLocks noGrp="1"/>
          </p:cNvSpPr>
          <p:nvPr>
            <p:ph idx="1"/>
          </p:nvPr>
        </p:nvSpPr>
        <p:spPr>
          <a:xfrm>
            <a:off x="344512" y="1885278"/>
            <a:ext cx="8647087" cy="4678183"/>
          </a:xfrm>
        </p:spPr>
        <p:txBody>
          <a:bodyPr anchor="ctr">
            <a:normAutofit/>
          </a:bodyPr>
          <a:lstStyle/>
          <a:p>
            <a:pPr marL="0" marR="0" indent="0">
              <a:spcBef>
                <a:spcPts val="0"/>
              </a:spcBef>
              <a:spcAft>
                <a:spcPts val="600"/>
              </a:spcAft>
              <a:buNone/>
            </a:pPr>
            <a:r>
              <a:rPr lang="en-US" sz="2400" b="1" dirty="0">
                <a:effectLst/>
                <a:latin typeface="Cambria" panose="02040503050406030204" pitchFamily="18" charset="0"/>
                <a:ea typeface="Calibri" panose="020F0502020204030204" pitchFamily="34" charset="0"/>
                <a:cs typeface="Arial" panose="020B0604020202020204" pitchFamily="34" charset="0"/>
              </a:rPr>
              <a:t>Based on data collected from client surveys using the Addictions Severity Index and reported to the Franklin County ADAMH Board for Quality Improvement reporting - from October 2009 to November 2010 the House of Hope provided Outpatient and Long-term Residential Alcohol </a:t>
            </a:r>
            <a:r>
              <a:rPr lang="en-US" sz="2800" b="1" dirty="0">
                <a:effectLst/>
                <a:latin typeface="Cambria" panose="02040503050406030204" pitchFamily="18" charset="0"/>
                <a:ea typeface="Calibri" panose="020F0502020204030204" pitchFamily="34" charset="0"/>
                <a:cs typeface="Arial" panose="020B0604020202020204" pitchFamily="34" charset="0"/>
              </a:rPr>
              <a:t>and</a:t>
            </a:r>
            <a:r>
              <a:rPr lang="en-US" sz="2400" b="1" dirty="0">
                <a:effectLst/>
                <a:latin typeface="Cambria" panose="02040503050406030204" pitchFamily="18" charset="0"/>
                <a:ea typeface="Calibri" panose="020F0502020204030204" pitchFamily="34" charset="0"/>
                <a:cs typeface="Arial" panose="020B0604020202020204" pitchFamily="34" charset="0"/>
              </a:rPr>
              <a:t> Drug treatment to 343 individuals, 23% women and 77% men. At the conclusion of their treatment, 89% reported a decrease in problems and/or impairment from substance use. In addition, 87% of those served reported that they had experienced a decrease in psychological distress, 84% reported an increase in functioning and quality of life.</a:t>
            </a:r>
            <a:endParaRPr lang="en-US" sz="24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800" dirty="0">
                <a:effectLst/>
                <a:latin typeface="Cambria" panose="02040503050406030204" pitchFamily="18" charset="0"/>
                <a:ea typeface="Calibri" panose="020F0502020204030204" pitchFamily="34" charset="0"/>
                <a:cs typeface="Arial" panose="020B0604020202020204" pitchFamily="34" charset="0"/>
              </a:rPr>
              <a:t> </a:t>
            </a: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1800" dirty="0">
              <a:effectLst/>
              <a:latin typeface="Verdan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97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AE0A60C-3519-AEDD-A13C-B969640B9974}"/>
            </a:ext>
          </a:extLst>
        </p:cNvPr>
        <p:cNvGrpSpPr/>
        <p:nvPr/>
      </p:nvGrpSpPr>
      <p:grpSpPr>
        <a:xfrm>
          <a:off x="0" y="0"/>
          <a:ext cx="0" cy="0"/>
          <a:chOff x="0" y="0"/>
          <a:chExt cx="0" cy="0"/>
        </a:xfrm>
      </p:grpSpPr>
      <p:sp useBgFill="1">
        <p:nvSpPr>
          <p:cNvPr id="38" name="Rectangle 29">
            <a:extLst>
              <a:ext uri="{FF2B5EF4-FFF2-40B4-BE49-F238E27FC236}">
                <a16:creationId xmlns:a16="http://schemas.microsoft.com/office/drawing/2014/main" id="{78C7D038-E8C1-8114-6308-519B08CB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1">
            <a:extLst>
              <a:ext uri="{FF2B5EF4-FFF2-40B4-BE49-F238E27FC236}">
                <a16:creationId xmlns:a16="http://schemas.microsoft.com/office/drawing/2014/main" id="{A6EA9EB3-57B6-4B20-5BEA-C577A27F96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33" name="Freeform 44">
              <a:extLst>
                <a:ext uri="{FF2B5EF4-FFF2-40B4-BE49-F238E27FC236}">
                  <a16:creationId xmlns:a16="http://schemas.microsoft.com/office/drawing/2014/main" id="{58FBF327-51D0-92EE-0691-6B374B688CD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5">
              <a:extLst>
                <a:ext uri="{FF2B5EF4-FFF2-40B4-BE49-F238E27FC236}">
                  <a16:creationId xmlns:a16="http://schemas.microsoft.com/office/drawing/2014/main" id="{CE8B0903-95DE-8D2B-BB31-39A337FAB4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6">
              <a:extLst>
                <a:ext uri="{FF2B5EF4-FFF2-40B4-BE49-F238E27FC236}">
                  <a16:creationId xmlns:a16="http://schemas.microsoft.com/office/drawing/2014/main" id="{C64E3E44-CF72-C389-8C76-D228A8C96E6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7">
              <a:extLst>
                <a:ext uri="{FF2B5EF4-FFF2-40B4-BE49-F238E27FC236}">
                  <a16:creationId xmlns:a16="http://schemas.microsoft.com/office/drawing/2014/main" id="{44DC5E0E-E806-8A59-BD54-B5FBA2C703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97807820-31BF-6947-6E0C-511414157D1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89D863D-02D4-5148-B33D-9CCDCBD7D174}"/>
              </a:ext>
            </a:extLst>
          </p:cNvPr>
          <p:cNvSpPr>
            <a:spLocks noGrp="1"/>
          </p:cNvSpPr>
          <p:nvPr>
            <p:ph type="title"/>
          </p:nvPr>
        </p:nvSpPr>
        <p:spPr>
          <a:xfrm>
            <a:off x="785460" y="759805"/>
            <a:ext cx="7729890" cy="1325563"/>
          </a:xfrm>
        </p:spPr>
        <p:txBody>
          <a:bodyPr>
            <a:normAutofit/>
          </a:bodyPr>
          <a:lstStyle/>
          <a:p>
            <a:r>
              <a:rPr lang="en-US" sz="3500" b="1" dirty="0">
                <a:solidFill>
                  <a:srgbClr val="FFFFFF"/>
                </a:solidFill>
              </a:rPr>
              <a:t>Introduction:</a:t>
            </a:r>
          </a:p>
        </p:txBody>
      </p:sp>
      <p:sp>
        <p:nvSpPr>
          <p:cNvPr id="3" name="Content Placeholder 2">
            <a:extLst>
              <a:ext uri="{FF2B5EF4-FFF2-40B4-BE49-F238E27FC236}">
                <a16:creationId xmlns:a16="http://schemas.microsoft.com/office/drawing/2014/main" id="{2FE39BA6-7011-2075-42FF-7EFF3803ADDC}"/>
              </a:ext>
            </a:extLst>
          </p:cNvPr>
          <p:cNvSpPr>
            <a:spLocks noGrp="1"/>
          </p:cNvSpPr>
          <p:nvPr>
            <p:ph idx="1"/>
          </p:nvPr>
        </p:nvSpPr>
        <p:spPr>
          <a:xfrm>
            <a:off x="1068677" y="2494450"/>
            <a:ext cx="4493923" cy="3830150"/>
          </a:xfrm>
        </p:spPr>
        <p:txBody>
          <a:bodyPr>
            <a:normAutofit/>
          </a:bodyPr>
          <a:lstStyle/>
          <a:p>
            <a:pPr marL="0" indent="0">
              <a:buNone/>
            </a:pPr>
            <a:r>
              <a:rPr lang="en-US" sz="2800" i="1" dirty="0"/>
              <a:t>Not In My Backyard</a:t>
            </a:r>
            <a:r>
              <a:rPr lang="en-US" sz="2800" dirty="0"/>
              <a:t> (NIMBY) opposition often arises when recovery housing is proposed in a neighborhood. Residents may fear that a sober living home or recovery residence will bring safety risks or lower property values due to stigma against people in recovery​</a:t>
            </a:r>
          </a:p>
          <a:p>
            <a:pPr marL="0" indent="0">
              <a:buNone/>
            </a:pPr>
            <a:endParaRPr lang="en-US" sz="1800" dirty="0"/>
          </a:p>
        </p:txBody>
      </p:sp>
      <p:pic>
        <p:nvPicPr>
          <p:cNvPr id="5" name="Picture 4">
            <a:extLst>
              <a:ext uri="{FF2B5EF4-FFF2-40B4-BE49-F238E27FC236}">
                <a16:creationId xmlns:a16="http://schemas.microsoft.com/office/drawing/2014/main" id="{F1851770-3C0E-602E-A2D8-C9BB9F1DFC99}"/>
              </a:ext>
            </a:extLst>
          </p:cNvPr>
          <p:cNvPicPr>
            <a:picLocks noChangeAspect="1"/>
          </p:cNvPicPr>
          <p:nvPr/>
        </p:nvPicPr>
        <p:blipFill>
          <a:blip r:embed="rId2">
            <a:extLst>
              <a:ext uri="{28A0092B-C50C-407E-A947-70E740481C1C}">
                <a14:useLocalDpi xmlns:a14="http://schemas.microsoft.com/office/drawing/2010/main" val="0"/>
              </a:ext>
            </a:extLst>
          </a:blip>
          <a:srcRect l="32005" r="32005"/>
          <a:stretch/>
        </p:blipFill>
        <p:spPr>
          <a:xfrm>
            <a:off x="5834510" y="2502165"/>
            <a:ext cx="2613372" cy="3563372"/>
          </a:xfrm>
          <a:prstGeom prst="rect">
            <a:avLst/>
          </a:prstGeom>
        </p:spPr>
      </p:pic>
    </p:spTree>
    <p:extLst>
      <p:ext uri="{BB962C8B-B14F-4D97-AF65-F5344CB8AC3E}">
        <p14:creationId xmlns:p14="http://schemas.microsoft.com/office/powerpoint/2010/main" val="29315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9D665-33CF-4E91-B422-4538D80350AE}"/>
              </a:ext>
            </a:extLst>
          </p:cNvPr>
          <p:cNvSpPr>
            <a:spLocks noGrp="1"/>
          </p:cNvSpPr>
          <p:nvPr>
            <p:ph type="title"/>
          </p:nvPr>
        </p:nvSpPr>
        <p:spPr>
          <a:xfrm>
            <a:off x="1028699" y="294538"/>
            <a:ext cx="7421963" cy="1033669"/>
          </a:xfrm>
        </p:spPr>
        <p:txBody>
          <a:bodyPr>
            <a:normAutofit/>
          </a:bodyPr>
          <a:lstStyle/>
          <a:p>
            <a:r>
              <a:rPr lang="en-US" sz="3200" b="1">
                <a:solidFill>
                  <a:srgbClr val="FFFFFF"/>
                </a:solidFill>
                <a:effectLst/>
                <a:latin typeface="Cambria" panose="02040503050406030204" pitchFamily="18" charset="0"/>
                <a:ea typeface="Calibri" panose="020F0502020204030204" pitchFamily="34" charset="0"/>
                <a:cs typeface="Arial" panose="020B0604020202020204" pitchFamily="34" charset="0"/>
              </a:rPr>
              <a:t>FACTS ABOUT OUR PLANS FOR 1212 HIGHLAND AVENUE</a:t>
            </a:r>
            <a:endParaRPr lang="en-US" sz="3200">
              <a:solidFill>
                <a:srgbClr val="FFFFFF"/>
              </a:solidFill>
            </a:endParaRPr>
          </a:p>
        </p:txBody>
      </p:sp>
      <p:sp>
        <p:nvSpPr>
          <p:cNvPr id="3" name="Content Placeholder 2">
            <a:extLst>
              <a:ext uri="{FF2B5EF4-FFF2-40B4-BE49-F238E27FC236}">
                <a16:creationId xmlns:a16="http://schemas.microsoft.com/office/drawing/2014/main" id="{452C9472-4191-475A-AC4D-9F158A46309D}"/>
              </a:ext>
            </a:extLst>
          </p:cNvPr>
          <p:cNvSpPr>
            <a:spLocks noGrp="1"/>
          </p:cNvSpPr>
          <p:nvPr>
            <p:ph idx="1"/>
          </p:nvPr>
        </p:nvSpPr>
        <p:spPr>
          <a:xfrm>
            <a:off x="1028699" y="2318197"/>
            <a:ext cx="7293023" cy="3683358"/>
          </a:xfrm>
        </p:spPr>
        <p:txBody>
          <a:bodyPr anchor="ctr">
            <a:normAutofit/>
          </a:bodyPr>
          <a:lstStyle/>
          <a:p>
            <a:pPr marL="0" marR="0" indent="0">
              <a:spcBef>
                <a:spcPts val="0"/>
              </a:spcBef>
              <a:spcAft>
                <a:spcPts val="600"/>
              </a:spcAft>
              <a:buNone/>
            </a:pPr>
            <a:r>
              <a:rPr lang="en-US" sz="2000" b="1" dirty="0">
                <a:effectLst/>
                <a:latin typeface="Cambria" panose="02040503050406030204" pitchFamily="18" charset="0"/>
                <a:ea typeface="Calibri" panose="020F0502020204030204" pitchFamily="34" charset="0"/>
                <a:cs typeface="Arial" panose="020B0604020202020204" pitchFamily="34" charset="0"/>
              </a:rPr>
              <a:t>How will the house be managed?</a:t>
            </a:r>
          </a:p>
          <a:p>
            <a:pPr marL="0" marR="0" indent="0">
              <a:spcBef>
                <a:spcPts val="0"/>
              </a:spcBef>
              <a:spcAft>
                <a:spcPts val="600"/>
              </a:spcAft>
              <a:buNone/>
            </a:pPr>
            <a:endParaRPr lang="en-US" sz="2000"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700" b="1" dirty="0">
                <a:effectLst/>
                <a:latin typeface="Cambria" panose="02040503050406030204" pitchFamily="18" charset="0"/>
                <a:ea typeface="Calibri" panose="020F0502020204030204" pitchFamily="34" charset="0"/>
                <a:cs typeface="Arial" panose="020B0604020202020204" pitchFamily="34" charset="0"/>
              </a:rPr>
              <a:t>Highland House accepts individuals with drug and/or alcohol dependencies who are clean and sober, at least 18 years of age, not a danger to themselves or to others and can take care of themselves. Prospective clients must be involved in a 12-step program of their choice and be active in their recovery with a minimum of </a:t>
            </a:r>
            <a:r>
              <a:rPr lang="en-US" sz="1700" b="1" dirty="0">
                <a:latin typeface="Cambria" panose="02040503050406030204" pitchFamily="18" charset="0"/>
                <a:ea typeface="Calibri" panose="020F0502020204030204" pitchFamily="34" charset="0"/>
                <a:cs typeface="Arial" panose="020B0604020202020204" pitchFamily="34" charset="0"/>
              </a:rPr>
              <a:t>three months</a:t>
            </a:r>
            <a:r>
              <a:rPr lang="en-US" sz="1700" b="1" dirty="0">
                <a:effectLst/>
                <a:latin typeface="Cambria" panose="02040503050406030204" pitchFamily="18" charset="0"/>
                <a:ea typeface="Calibri" panose="020F0502020204030204" pitchFamily="34" charset="0"/>
                <a:cs typeface="Arial" panose="020B0604020202020204" pitchFamily="34" charset="0"/>
              </a:rPr>
              <a:t> of continuous sobriety.</a:t>
            </a:r>
            <a:endParaRPr lang="en-US" sz="17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spcBef>
                <a:spcPts val="0"/>
              </a:spcBef>
              <a:spcAft>
                <a:spcPts val="600"/>
              </a:spcAft>
            </a:pPr>
            <a:endParaRPr lang="en-US" sz="17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17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1700"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1700" dirty="0"/>
          </a:p>
        </p:txBody>
      </p:sp>
    </p:spTree>
    <p:extLst>
      <p:ext uri="{BB962C8B-B14F-4D97-AF65-F5344CB8AC3E}">
        <p14:creationId xmlns:p14="http://schemas.microsoft.com/office/powerpoint/2010/main" val="382676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9D665-33CF-4E91-B422-4538D80350AE}"/>
              </a:ext>
            </a:extLst>
          </p:cNvPr>
          <p:cNvSpPr>
            <a:spLocks noGrp="1"/>
          </p:cNvSpPr>
          <p:nvPr>
            <p:ph type="title"/>
          </p:nvPr>
        </p:nvSpPr>
        <p:spPr>
          <a:xfrm>
            <a:off x="1028699" y="294538"/>
            <a:ext cx="7421963" cy="1033669"/>
          </a:xfrm>
        </p:spPr>
        <p:txBody>
          <a:bodyPr>
            <a:normAutofit/>
          </a:bodyPr>
          <a:lstStyle/>
          <a:p>
            <a:r>
              <a:rPr lang="en-US" sz="3200" b="1">
                <a:solidFill>
                  <a:srgbClr val="FFFFFF"/>
                </a:solidFill>
                <a:effectLst/>
                <a:latin typeface="Cambria" panose="02040503050406030204" pitchFamily="18" charset="0"/>
                <a:ea typeface="Calibri" panose="020F0502020204030204" pitchFamily="34" charset="0"/>
                <a:cs typeface="Arial" panose="020B0604020202020204" pitchFamily="34" charset="0"/>
              </a:rPr>
              <a:t>FACTS ABOUT OUR PLANS FOR 1212 HIGHLAND AVENUE</a:t>
            </a:r>
            <a:endParaRPr lang="en-US" sz="3200">
              <a:solidFill>
                <a:srgbClr val="FFFFFF"/>
              </a:solidFill>
            </a:endParaRPr>
          </a:p>
        </p:txBody>
      </p:sp>
      <p:sp>
        <p:nvSpPr>
          <p:cNvPr id="3" name="Content Placeholder 2">
            <a:extLst>
              <a:ext uri="{FF2B5EF4-FFF2-40B4-BE49-F238E27FC236}">
                <a16:creationId xmlns:a16="http://schemas.microsoft.com/office/drawing/2014/main" id="{452C9472-4191-475A-AC4D-9F158A46309D}"/>
              </a:ext>
            </a:extLst>
          </p:cNvPr>
          <p:cNvSpPr>
            <a:spLocks noGrp="1"/>
          </p:cNvSpPr>
          <p:nvPr>
            <p:ph idx="1"/>
          </p:nvPr>
        </p:nvSpPr>
        <p:spPr>
          <a:xfrm>
            <a:off x="1028699" y="1981200"/>
            <a:ext cx="7293023" cy="4419599"/>
          </a:xfrm>
        </p:spPr>
        <p:txBody>
          <a:bodyPr anchor="ctr">
            <a:normAutofit/>
          </a:bodyPr>
          <a:lstStyle/>
          <a:p>
            <a:pPr marL="0" marR="0" indent="0">
              <a:spcBef>
                <a:spcPts val="0"/>
              </a:spcBef>
              <a:spcAft>
                <a:spcPts val="600"/>
              </a:spcAft>
              <a:buNone/>
            </a:pPr>
            <a:r>
              <a:rPr lang="en-US" sz="2000" b="1" dirty="0">
                <a:effectLst/>
                <a:latin typeface="Cambria" panose="02040503050406030204" pitchFamily="18" charset="0"/>
                <a:ea typeface="Calibri" panose="020F0502020204030204" pitchFamily="34" charset="0"/>
                <a:cs typeface="Arial" panose="020B0604020202020204" pitchFamily="34" charset="0"/>
              </a:rPr>
              <a:t>Length of Stay</a:t>
            </a:r>
          </a:p>
          <a:p>
            <a:pPr marL="0" marR="0" indent="0">
              <a:spcBef>
                <a:spcPts val="0"/>
              </a:spcBef>
              <a:spcAft>
                <a:spcPts val="600"/>
              </a:spcAft>
              <a:buNone/>
            </a:pPr>
            <a:endParaRPr lang="en-US" sz="2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600" b="1" dirty="0">
                <a:effectLst/>
                <a:latin typeface="Cambria" panose="02040503050406030204" pitchFamily="18" charset="0"/>
                <a:ea typeface="Calibri" panose="020F0502020204030204" pitchFamily="34" charset="0"/>
                <a:cs typeface="Arial" panose="020B0604020202020204" pitchFamily="34" charset="0"/>
              </a:rPr>
              <a:t>There is no maximum length of stay; however, the residence and program are designed to be transitional and to afford the resident sufficient time and resources with which to establish independent, healthy living arrangements.  </a:t>
            </a:r>
            <a:endParaRPr lang="en-US" sz="16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16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1100" dirty="0"/>
          </a:p>
        </p:txBody>
      </p:sp>
    </p:spTree>
    <p:extLst>
      <p:ext uri="{BB962C8B-B14F-4D97-AF65-F5344CB8AC3E}">
        <p14:creationId xmlns:p14="http://schemas.microsoft.com/office/powerpoint/2010/main" val="131550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9D665-33CF-4E91-B422-4538D80350AE}"/>
              </a:ext>
            </a:extLst>
          </p:cNvPr>
          <p:cNvSpPr>
            <a:spLocks noGrp="1"/>
          </p:cNvSpPr>
          <p:nvPr>
            <p:ph type="title"/>
          </p:nvPr>
        </p:nvSpPr>
        <p:spPr>
          <a:xfrm>
            <a:off x="1028699" y="294538"/>
            <a:ext cx="7421963" cy="1033669"/>
          </a:xfrm>
        </p:spPr>
        <p:txBody>
          <a:bodyPr>
            <a:normAutofit/>
          </a:bodyPr>
          <a:lstStyle/>
          <a:p>
            <a:r>
              <a:rPr lang="en-US" sz="3200" b="1">
                <a:solidFill>
                  <a:srgbClr val="FFFFFF"/>
                </a:solidFill>
                <a:effectLst/>
                <a:latin typeface="Cambria" panose="02040503050406030204" pitchFamily="18" charset="0"/>
                <a:ea typeface="Calibri" panose="020F0502020204030204" pitchFamily="34" charset="0"/>
                <a:cs typeface="Arial" panose="020B0604020202020204" pitchFamily="34" charset="0"/>
              </a:rPr>
              <a:t>FACTS ABOUT OUR PLANS FOR 1212 HIGHLAND AVENUE</a:t>
            </a:r>
            <a:endParaRPr lang="en-US" sz="3200">
              <a:solidFill>
                <a:srgbClr val="FFFFFF"/>
              </a:solidFill>
            </a:endParaRPr>
          </a:p>
        </p:txBody>
      </p:sp>
      <p:sp>
        <p:nvSpPr>
          <p:cNvPr id="3" name="Content Placeholder 2">
            <a:extLst>
              <a:ext uri="{FF2B5EF4-FFF2-40B4-BE49-F238E27FC236}">
                <a16:creationId xmlns:a16="http://schemas.microsoft.com/office/drawing/2014/main" id="{452C9472-4191-475A-AC4D-9F158A46309D}"/>
              </a:ext>
            </a:extLst>
          </p:cNvPr>
          <p:cNvSpPr>
            <a:spLocks noGrp="1"/>
          </p:cNvSpPr>
          <p:nvPr>
            <p:ph idx="1"/>
          </p:nvPr>
        </p:nvSpPr>
        <p:spPr>
          <a:xfrm>
            <a:off x="1028699" y="1752600"/>
            <a:ext cx="7293023" cy="4343400"/>
          </a:xfrm>
        </p:spPr>
        <p:txBody>
          <a:bodyPr anchor="ctr">
            <a:normAutofit/>
          </a:bodyPr>
          <a:lstStyle/>
          <a:p>
            <a:pPr marL="0" marR="0" indent="0">
              <a:spcBef>
                <a:spcPts val="0"/>
              </a:spcBef>
              <a:spcAft>
                <a:spcPts val="600"/>
              </a:spcAft>
              <a:buNone/>
            </a:pPr>
            <a:r>
              <a:rPr lang="en-US" sz="2000" b="1" dirty="0">
                <a:effectLst/>
                <a:latin typeface="Cambria" panose="02040503050406030204" pitchFamily="18" charset="0"/>
                <a:ea typeface="Calibri" panose="020F0502020204030204" pitchFamily="34" charset="0"/>
                <a:cs typeface="Arial" panose="020B0604020202020204" pitchFamily="34" charset="0"/>
              </a:rPr>
              <a:t>Program Setting</a:t>
            </a:r>
          </a:p>
          <a:p>
            <a:pPr marL="0" marR="0" indent="0">
              <a:spcBef>
                <a:spcPts val="0"/>
              </a:spcBef>
              <a:spcAft>
                <a:spcPts val="600"/>
              </a:spcAft>
              <a:buNone/>
            </a:pPr>
            <a:endParaRPr lang="en-US" sz="2000"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600" b="1" dirty="0">
                <a:effectLst/>
                <a:latin typeface="Cambria" panose="02040503050406030204" pitchFamily="18" charset="0"/>
                <a:ea typeface="Calibri" panose="020F0502020204030204" pitchFamily="34" charset="0"/>
                <a:cs typeface="Arial" panose="020B0604020202020204" pitchFamily="34" charset="0"/>
              </a:rPr>
              <a:t>Highland House residence is a five-bedroom duplex serving male residents. Each resident has his own bedroom and shares two bathrooms. Common areas include a kitchen with dining, living room, laundry and utility area. Comfortable furniture, television and all of the amenities associated with home living are included. Meals are the responsibility of each resident with cooking appliances, utensils and dishwasher provided. Mutual responsibility for the care of the residence is expected and enforced.</a:t>
            </a:r>
            <a:endParaRPr lang="en-US" sz="16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600" b="1" dirty="0">
                <a:effectLst/>
                <a:latin typeface="Cambria" panose="02040503050406030204" pitchFamily="18" charset="0"/>
                <a:ea typeface="Calibri" panose="020F0502020204030204" pitchFamily="34" charset="0"/>
                <a:cs typeface="Arial" panose="020B0604020202020204" pitchFamily="34" charset="0"/>
              </a:rPr>
              <a:t>The residence offers easy access to several bus lines in the North High Street/ 5</a:t>
            </a:r>
            <a:r>
              <a:rPr lang="en-US" sz="1600" b="1" baseline="30000" dirty="0">
                <a:effectLst/>
                <a:latin typeface="Cambria" panose="02040503050406030204" pitchFamily="18" charset="0"/>
                <a:ea typeface="Calibri" panose="020F0502020204030204" pitchFamily="34" charset="0"/>
                <a:cs typeface="Arial" panose="020B0604020202020204" pitchFamily="34" charset="0"/>
              </a:rPr>
              <a:t>th</a:t>
            </a:r>
            <a:r>
              <a:rPr lang="en-US" sz="1600" b="1" dirty="0">
                <a:effectLst/>
                <a:latin typeface="Cambria" panose="02040503050406030204" pitchFamily="18" charset="0"/>
                <a:ea typeface="Calibri" panose="020F0502020204030204" pitchFamily="34" charset="0"/>
                <a:cs typeface="Arial" panose="020B0604020202020204" pitchFamily="34" charset="0"/>
              </a:rPr>
              <a:t> Avenue area in the Short North area of Columbus, Ohio.</a:t>
            </a:r>
            <a:endParaRPr lang="en-US" sz="16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900"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900" dirty="0"/>
          </a:p>
        </p:txBody>
      </p:sp>
    </p:spTree>
    <p:extLst>
      <p:ext uri="{BB962C8B-B14F-4D97-AF65-F5344CB8AC3E}">
        <p14:creationId xmlns:p14="http://schemas.microsoft.com/office/powerpoint/2010/main" val="384811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9D665-33CF-4E91-B422-4538D80350AE}"/>
              </a:ext>
            </a:extLst>
          </p:cNvPr>
          <p:cNvSpPr>
            <a:spLocks noGrp="1"/>
          </p:cNvSpPr>
          <p:nvPr>
            <p:ph type="title"/>
          </p:nvPr>
        </p:nvSpPr>
        <p:spPr>
          <a:xfrm>
            <a:off x="1028699" y="294538"/>
            <a:ext cx="7421963" cy="1033669"/>
          </a:xfrm>
        </p:spPr>
        <p:txBody>
          <a:bodyPr>
            <a:normAutofit/>
          </a:bodyPr>
          <a:lstStyle/>
          <a:p>
            <a:r>
              <a:rPr lang="en-US" sz="3200" b="1">
                <a:solidFill>
                  <a:srgbClr val="FFFFFF"/>
                </a:solidFill>
                <a:effectLst/>
                <a:latin typeface="Cambria" panose="02040503050406030204" pitchFamily="18" charset="0"/>
                <a:ea typeface="Calibri" panose="020F0502020204030204" pitchFamily="34" charset="0"/>
                <a:cs typeface="Arial" panose="020B0604020202020204" pitchFamily="34" charset="0"/>
              </a:rPr>
              <a:t>FACTS ABOUT OUR PLANS FOR 1212 HIGHLAND AVENUE</a:t>
            </a:r>
            <a:endParaRPr lang="en-US" sz="3200">
              <a:solidFill>
                <a:srgbClr val="FFFFFF"/>
              </a:solidFill>
            </a:endParaRPr>
          </a:p>
        </p:txBody>
      </p:sp>
      <p:sp>
        <p:nvSpPr>
          <p:cNvPr id="3" name="Content Placeholder 2">
            <a:extLst>
              <a:ext uri="{FF2B5EF4-FFF2-40B4-BE49-F238E27FC236}">
                <a16:creationId xmlns:a16="http://schemas.microsoft.com/office/drawing/2014/main" id="{452C9472-4191-475A-AC4D-9F158A46309D}"/>
              </a:ext>
            </a:extLst>
          </p:cNvPr>
          <p:cNvSpPr>
            <a:spLocks noGrp="1"/>
          </p:cNvSpPr>
          <p:nvPr>
            <p:ph idx="1"/>
          </p:nvPr>
        </p:nvSpPr>
        <p:spPr>
          <a:xfrm>
            <a:off x="228601" y="1752600"/>
            <a:ext cx="8799484" cy="4648200"/>
          </a:xfrm>
        </p:spPr>
        <p:txBody>
          <a:bodyPr anchor="ctr">
            <a:normAutofit lnSpcReduction="10000"/>
          </a:bodyPr>
          <a:lstStyle/>
          <a:p>
            <a:pPr marL="0" marR="0" indent="0">
              <a:spcBef>
                <a:spcPts val="0"/>
              </a:spcBef>
              <a:spcAft>
                <a:spcPts val="600"/>
              </a:spcAft>
              <a:buNone/>
            </a:pPr>
            <a:endParaRPr lang="en-US" sz="2000"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2800" b="1" dirty="0">
                <a:effectLst/>
                <a:latin typeface="Cambria" panose="02040503050406030204" pitchFamily="18" charset="0"/>
                <a:ea typeface="Calibri" panose="020F0502020204030204" pitchFamily="34" charset="0"/>
                <a:cs typeface="Arial" panose="020B0604020202020204" pitchFamily="34" charset="0"/>
              </a:rPr>
              <a:t>Residency Components</a:t>
            </a:r>
            <a:endParaRPr lang="en-US" sz="2800"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2000" b="1" dirty="0">
                <a:effectLst/>
                <a:latin typeface="Cambria" panose="02040503050406030204" pitchFamily="18" charset="0"/>
                <a:ea typeface="Calibri" panose="020F0502020204030204" pitchFamily="34" charset="0"/>
                <a:cs typeface="Arial" panose="020B0604020202020204" pitchFamily="34" charset="0"/>
              </a:rPr>
              <a:t>The sober residence is designed as a transitional housing program for adult males aged 18 or older, in early recovery that may have unstable living environments that may make “going home” unadvisable. Although the sober living residences are not a treatment program, residents will have a continuing care plan including: </a:t>
            </a:r>
            <a:endParaRPr lang="en-US" sz="2000" b="1" dirty="0">
              <a:effectLst/>
              <a:latin typeface="Verdana" panose="020B0604030504040204" pitchFamily="34" charset="0"/>
              <a:ea typeface="Calibri" panose="020F0502020204030204" pitchFamily="34" charset="0"/>
              <a:cs typeface="Times New Roman" panose="02020603050405020304" pitchFamily="18" charset="0"/>
            </a:endParaRPr>
          </a:p>
          <a:p>
            <a:pPr marR="0" lvl="0">
              <a:spcBef>
                <a:spcPts val="0"/>
              </a:spcBef>
              <a:spcAft>
                <a:spcPts val="600"/>
              </a:spcAft>
              <a:buFont typeface="Wingdings" panose="05000000000000000000" pitchFamily="2" charset="2"/>
              <a:buChar char="ü"/>
            </a:pPr>
            <a:r>
              <a:rPr lang="en-US" sz="2000" b="1" dirty="0">
                <a:effectLst/>
                <a:latin typeface="Cambria" panose="02040503050406030204" pitchFamily="18" charset="0"/>
                <a:ea typeface="Calibri" panose="020F0502020204030204" pitchFamily="34" charset="0"/>
                <a:cs typeface="Arial" panose="020B0604020202020204" pitchFamily="34" charset="0"/>
              </a:rPr>
              <a:t>Minimum of four twelve step meetings a week</a:t>
            </a:r>
            <a:endParaRPr lang="en-US" sz="2000" b="1" dirty="0">
              <a:effectLst/>
              <a:latin typeface="Verdana" panose="020B0604030504040204" pitchFamily="34" charset="0"/>
              <a:ea typeface="Calibri" panose="020F0502020204030204" pitchFamily="34" charset="0"/>
              <a:cs typeface="Times New Roman" panose="02020603050405020304" pitchFamily="18" charset="0"/>
            </a:endParaRPr>
          </a:p>
          <a:p>
            <a:pPr marR="0" lvl="0">
              <a:spcBef>
                <a:spcPts val="0"/>
              </a:spcBef>
              <a:spcAft>
                <a:spcPts val="600"/>
              </a:spcAft>
              <a:buFont typeface="Wingdings" panose="05000000000000000000" pitchFamily="2" charset="2"/>
              <a:buChar char="ü"/>
            </a:pPr>
            <a:r>
              <a:rPr lang="en-US" sz="2000" b="1" dirty="0">
                <a:effectLst/>
                <a:latin typeface="Cambria" panose="02040503050406030204" pitchFamily="18" charset="0"/>
                <a:ea typeface="Calibri" panose="020F0502020204030204" pitchFamily="34" charset="0"/>
                <a:cs typeface="Arial" panose="020B0604020202020204" pitchFamily="34" charset="0"/>
              </a:rPr>
              <a:t>Twelve step sponsor</a:t>
            </a:r>
            <a:endParaRPr lang="en-US" sz="2000" b="1" dirty="0">
              <a:effectLst/>
              <a:latin typeface="Verdana" panose="020B0604030504040204" pitchFamily="34" charset="0"/>
              <a:ea typeface="Calibri" panose="020F0502020204030204" pitchFamily="34" charset="0"/>
              <a:cs typeface="Times New Roman" panose="02020603050405020304" pitchFamily="18" charset="0"/>
            </a:endParaRPr>
          </a:p>
          <a:p>
            <a:pPr marR="0" lvl="0">
              <a:spcBef>
                <a:spcPts val="0"/>
              </a:spcBef>
              <a:spcAft>
                <a:spcPts val="600"/>
              </a:spcAft>
              <a:buFont typeface="Wingdings" panose="05000000000000000000" pitchFamily="2" charset="2"/>
              <a:buChar char="ü"/>
            </a:pPr>
            <a:r>
              <a:rPr lang="en-US" sz="2000" b="1" dirty="0">
                <a:effectLst/>
                <a:latin typeface="Cambria" panose="02040503050406030204" pitchFamily="18" charset="0"/>
                <a:ea typeface="Calibri" panose="020F0502020204030204" pitchFamily="34" charset="0"/>
                <a:cs typeface="Arial" panose="020B0604020202020204" pitchFamily="34" charset="0"/>
              </a:rPr>
              <a:t>Weekly attendance at House Meetings</a:t>
            </a:r>
            <a:endParaRPr lang="en-US" sz="2000" b="1" dirty="0">
              <a:effectLst/>
              <a:latin typeface="Verdana" panose="020B0604030504040204" pitchFamily="34" charset="0"/>
              <a:ea typeface="Calibri" panose="020F0502020204030204" pitchFamily="34" charset="0"/>
              <a:cs typeface="Times New Roman" panose="02020603050405020304" pitchFamily="18" charset="0"/>
            </a:endParaRPr>
          </a:p>
          <a:p>
            <a:pPr marR="0" lvl="0">
              <a:spcBef>
                <a:spcPts val="0"/>
              </a:spcBef>
              <a:spcAft>
                <a:spcPts val="600"/>
              </a:spcAft>
              <a:buFont typeface="Wingdings" panose="05000000000000000000" pitchFamily="2" charset="2"/>
              <a:buChar char="ü"/>
            </a:pPr>
            <a:r>
              <a:rPr lang="en-US" sz="2000" b="1" dirty="0">
                <a:effectLst/>
                <a:latin typeface="Cambria" panose="02040503050406030204" pitchFamily="18" charset="0"/>
                <a:ea typeface="Calibri" panose="020F0502020204030204" pitchFamily="34" charset="0"/>
                <a:cs typeface="Arial" panose="020B0604020202020204" pitchFamily="34" charset="0"/>
              </a:rPr>
              <a:t>Must Maintain Full-time Employment</a:t>
            </a:r>
          </a:p>
          <a:p>
            <a:pPr marR="0" lvl="0">
              <a:spcBef>
                <a:spcPts val="0"/>
              </a:spcBef>
              <a:spcAft>
                <a:spcPts val="600"/>
              </a:spcAft>
              <a:buFont typeface="Wingdings" panose="05000000000000000000" pitchFamily="2" charset="2"/>
              <a:buChar char="ü"/>
            </a:pPr>
            <a:r>
              <a:rPr lang="en-US" sz="2000" b="1" dirty="0">
                <a:latin typeface="Cambria" panose="02040503050406030204" pitchFamily="18" charset="0"/>
                <a:ea typeface="Calibri" panose="020F0502020204030204" pitchFamily="34" charset="0"/>
                <a:cs typeface="Arial" panose="020B0604020202020204" pitchFamily="34" charset="0"/>
              </a:rPr>
              <a:t>Residents on disability must participate in 20 hours a week of work, volunteer service or participation in school or vocational training</a:t>
            </a:r>
          </a:p>
          <a:p>
            <a:pPr marR="0" lvl="0">
              <a:spcBef>
                <a:spcPts val="0"/>
              </a:spcBef>
              <a:spcAft>
                <a:spcPts val="600"/>
              </a:spcAft>
              <a:buFont typeface="Wingdings" panose="05000000000000000000" pitchFamily="2" charset="2"/>
              <a:buChar char="ü"/>
            </a:pPr>
            <a:r>
              <a:rPr lang="en-US" sz="2000" b="1" dirty="0">
                <a:latin typeface="Cambria" panose="02040503050406030204" pitchFamily="18" charset="0"/>
                <a:ea typeface="Calibri" panose="020F0502020204030204" pitchFamily="34" charset="0"/>
                <a:cs typeface="Arial" panose="020B0604020202020204" pitchFamily="34" charset="0"/>
              </a:rPr>
              <a:t>Certified Peer Recovery Support</a:t>
            </a:r>
          </a:p>
          <a:p>
            <a:pPr marR="0" lvl="0">
              <a:spcBef>
                <a:spcPts val="0"/>
              </a:spcBef>
              <a:spcAft>
                <a:spcPts val="600"/>
              </a:spcAft>
              <a:buFont typeface="Wingdings" panose="05000000000000000000" pitchFamily="2" charset="2"/>
              <a:buChar char="ü"/>
            </a:pPr>
            <a:r>
              <a:rPr lang="en-US" sz="2000" b="1" dirty="0">
                <a:effectLst/>
                <a:latin typeface="Cambria" panose="02040503050406030204" pitchFamily="18" charset="0"/>
                <a:ea typeface="Calibri" panose="020F0502020204030204" pitchFamily="34" charset="0"/>
                <a:cs typeface="Arial" panose="020B0604020202020204" pitchFamily="34" charset="0"/>
              </a:rPr>
              <a:t>Access to outpatient SUD, Mental Health and Employment services</a:t>
            </a:r>
            <a:endParaRPr lang="en-US" sz="2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900" dirty="0"/>
          </a:p>
        </p:txBody>
      </p:sp>
    </p:spTree>
    <p:extLst>
      <p:ext uri="{BB962C8B-B14F-4D97-AF65-F5344CB8AC3E}">
        <p14:creationId xmlns:p14="http://schemas.microsoft.com/office/powerpoint/2010/main" val="344505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9D665-33CF-4E91-B422-4538D80350AE}"/>
              </a:ext>
            </a:extLst>
          </p:cNvPr>
          <p:cNvSpPr>
            <a:spLocks noGrp="1"/>
          </p:cNvSpPr>
          <p:nvPr>
            <p:ph type="title"/>
          </p:nvPr>
        </p:nvSpPr>
        <p:spPr>
          <a:xfrm>
            <a:off x="1028699" y="294538"/>
            <a:ext cx="7421963" cy="1033669"/>
          </a:xfrm>
        </p:spPr>
        <p:txBody>
          <a:bodyPr>
            <a:normAutofit/>
          </a:bodyPr>
          <a:lstStyle/>
          <a:p>
            <a:r>
              <a:rPr lang="en-US" sz="3200" b="1">
                <a:solidFill>
                  <a:srgbClr val="FFFFFF"/>
                </a:solidFill>
                <a:effectLst/>
                <a:latin typeface="Cambria" panose="02040503050406030204" pitchFamily="18" charset="0"/>
                <a:ea typeface="Calibri" panose="020F0502020204030204" pitchFamily="34" charset="0"/>
                <a:cs typeface="Arial" panose="020B0604020202020204" pitchFamily="34" charset="0"/>
              </a:rPr>
              <a:t>FACTS ABOUT OUR PLANS FOR 1212 HIGHLAND AVENUE</a:t>
            </a:r>
            <a:endParaRPr lang="en-US" sz="3200">
              <a:solidFill>
                <a:srgbClr val="FFFFFF"/>
              </a:solidFill>
            </a:endParaRPr>
          </a:p>
        </p:txBody>
      </p:sp>
      <p:sp>
        <p:nvSpPr>
          <p:cNvPr id="3" name="Content Placeholder 2">
            <a:extLst>
              <a:ext uri="{FF2B5EF4-FFF2-40B4-BE49-F238E27FC236}">
                <a16:creationId xmlns:a16="http://schemas.microsoft.com/office/drawing/2014/main" id="{452C9472-4191-475A-AC4D-9F158A46309D}"/>
              </a:ext>
            </a:extLst>
          </p:cNvPr>
          <p:cNvSpPr>
            <a:spLocks noGrp="1"/>
          </p:cNvSpPr>
          <p:nvPr>
            <p:ph idx="1"/>
          </p:nvPr>
        </p:nvSpPr>
        <p:spPr>
          <a:xfrm>
            <a:off x="344512" y="1885278"/>
            <a:ext cx="8494687" cy="4678183"/>
          </a:xfrm>
        </p:spPr>
        <p:txBody>
          <a:bodyPr anchor="ctr">
            <a:normAutofit fontScale="92500" lnSpcReduction="20000"/>
          </a:bodyPr>
          <a:lstStyle/>
          <a:p>
            <a:pPr marL="0" marR="0" indent="0">
              <a:spcBef>
                <a:spcPts val="0"/>
              </a:spcBef>
              <a:spcAft>
                <a:spcPts val="600"/>
              </a:spcAft>
              <a:buNone/>
            </a:pPr>
            <a:r>
              <a:rPr lang="en-US" sz="2800" b="1" dirty="0">
                <a:effectLst/>
                <a:latin typeface="Cambria" panose="02040503050406030204" pitchFamily="18" charset="0"/>
                <a:ea typeface="Calibri" panose="020F0502020204030204" pitchFamily="34" charset="0"/>
                <a:cs typeface="Arial" panose="020B0604020202020204" pitchFamily="34" charset="0"/>
              </a:rPr>
              <a:t>Will this change the safety of my neighborhood?</a:t>
            </a:r>
          </a:p>
          <a:p>
            <a:pPr marL="0" marR="0" indent="0">
              <a:spcBef>
                <a:spcPts val="0"/>
              </a:spcBef>
              <a:spcAft>
                <a:spcPts val="600"/>
              </a:spcAft>
              <a:buNone/>
            </a:pPr>
            <a:endParaRPr lang="en-US" sz="1600"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2600" b="1" dirty="0">
                <a:effectLst/>
                <a:latin typeface="Cambria" panose="02040503050406030204" pitchFamily="18" charset="0"/>
                <a:ea typeface="Calibri" panose="020F0502020204030204" pitchFamily="34" charset="0"/>
                <a:cs typeface="Arial" panose="020B0604020202020204" pitchFamily="34" charset="0"/>
              </a:rPr>
              <a:t>House of Hope, Inc carefully screens and select tenants who can benefit from the supportive services and live successfully in the community.  Most tenants would have successfully completed four to six months of residential treatment prior to securing residency at our Recovery Residences. </a:t>
            </a:r>
          </a:p>
          <a:p>
            <a:pPr marL="0" marR="0" indent="0">
              <a:spcBef>
                <a:spcPts val="0"/>
              </a:spcBef>
              <a:spcAft>
                <a:spcPts val="600"/>
              </a:spcAft>
              <a:buNone/>
            </a:pPr>
            <a:endParaRPr lang="en-US" sz="2600" b="1" dirty="0">
              <a:latin typeface="Cambria" panose="02040503050406030204" pitchFamily="18" charset="0"/>
              <a:ea typeface="Calibri" panose="020F0502020204030204" pitchFamily="34" charset="0"/>
              <a:cs typeface="Arial" panose="020B0604020202020204" pitchFamily="34" charset="0"/>
            </a:endParaRPr>
          </a:p>
          <a:p>
            <a:pPr marL="0" marR="0" indent="0">
              <a:spcBef>
                <a:spcPts val="0"/>
              </a:spcBef>
              <a:spcAft>
                <a:spcPts val="600"/>
              </a:spcAft>
              <a:buNone/>
            </a:pPr>
            <a:r>
              <a:rPr lang="en-US" sz="2600" b="1" dirty="0">
                <a:effectLst/>
                <a:latin typeface="Cambria" panose="02040503050406030204" pitchFamily="18" charset="0"/>
                <a:ea typeface="Calibri" panose="020F0502020204030204" pitchFamily="34" charset="0"/>
                <a:cs typeface="Arial" panose="020B0604020202020204" pitchFamily="34" charset="0"/>
              </a:rPr>
              <a:t>Tenants must be “good neighbors” and are subject to eviction for behaviors that violates the term of their leases.  Tenants must pay rent, respect their neighbors and maintain their housing just like other residents in the community.</a:t>
            </a:r>
            <a:endParaRPr lang="en-US" sz="26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1900" dirty="0">
                <a:effectLst/>
                <a:latin typeface="Cambria" panose="02040503050406030204" pitchFamily="18" charset="0"/>
                <a:ea typeface="Calibri" panose="020F0502020204030204" pitchFamily="34" charset="0"/>
                <a:cs typeface="Arial" panose="020B0604020202020204" pitchFamily="34" charset="0"/>
              </a:rPr>
              <a:t> </a:t>
            </a:r>
            <a:endParaRPr lang="en-US" sz="1900"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1200" dirty="0"/>
          </a:p>
        </p:txBody>
      </p:sp>
    </p:spTree>
    <p:extLst>
      <p:ext uri="{BB962C8B-B14F-4D97-AF65-F5344CB8AC3E}">
        <p14:creationId xmlns:p14="http://schemas.microsoft.com/office/powerpoint/2010/main" val="303535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9D665-33CF-4E91-B422-4538D80350AE}"/>
              </a:ext>
            </a:extLst>
          </p:cNvPr>
          <p:cNvSpPr>
            <a:spLocks noGrp="1"/>
          </p:cNvSpPr>
          <p:nvPr>
            <p:ph type="title"/>
          </p:nvPr>
        </p:nvSpPr>
        <p:spPr>
          <a:xfrm>
            <a:off x="1028699" y="294538"/>
            <a:ext cx="7421963" cy="1033669"/>
          </a:xfrm>
        </p:spPr>
        <p:txBody>
          <a:bodyPr>
            <a:normAutofit/>
          </a:bodyPr>
          <a:lstStyle/>
          <a:p>
            <a:r>
              <a:rPr lang="en-US" sz="3200" b="1">
                <a:solidFill>
                  <a:srgbClr val="FFFFFF"/>
                </a:solidFill>
                <a:effectLst/>
                <a:latin typeface="Cambria" panose="02040503050406030204" pitchFamily="18" charset="0"/>
                <a:ea typeface="Calibri" panose="020F0502020204030204" pitchFamily="34" charset="0"/>
                <a:cs typeface="Arial" panose="020B0604020202020204" pitchFamily="34" charset="0"/>
              </a:rPr>
              <a:t>FACTS ABOUT OUR PLANS FOR 1212 HIGHLAND AVENUE</a:t>
            </a:r>
            <a:endParaRPr lang="en-US" sz="3200">
              <a:solidFill>
                <a:srgbClr val="FFFFFF"/>
              </a:solidFill>
            </a:endParaRPr>
          </a:p>
        </p:txBody>
      </p:sp>
      <p:sp>
        <p:nvSpPr>
          <p:cNvPr id="3" name="Content Placeholder 2">
            <a:extLst>
              <a:ext uri="{FF2B5EF4-FFF2-40B4-BE49-F238E27FC236}">
                <a16:creationId xmlns:a16="http://schemas.microsoft.com/office/drawing/2014/main" id="{452C9472-4191-475A-AC4D-9F158A46309D}"/>
              </a:ext>
            </a:extLst>
          </p:cNvPr>
          <p:cNvSpPr>
            <a:spLocks noGrp="1"/>
          </p:cNvSpPr>
          <p:nvPr>
            <p:ph idx="1"/>
          </p:nvPr>
        </p:nvSpPr>
        <p:spPr>
          <a:xfrm>
            <a:off x="533400" y="1981200"/>
            <a:ext cx="8229599" cy="4343399"/>
          </a:xfrm>
        </p:spPr>
        <p:txBody>
          <a:bodyPr anchor="ctr">
            <a:normAutofit/>
          </a:bodyPr>
          <a:lstStyle/>
          <a:p>
            <a:pPr marL="0" marR="0" indent="0">
              <a:spcBef>
                <a:spcPts val="0"/>
              </a:spcBef>
              <a:spcAft>
                <a:spcPts val="600"/>
              </a:spcAft>
              <a:buNone/>
            </a:pPr>
            <a:r>
              <a:rPr lang="en-US" sz="2000" b="1" dirty="0">
                <a:effectLst/>
                <a:latin typeface="Cambria" panose="02040503050406030204" pitchFamily="18" charset="0"/>
                <a:ea typeface="Calibri" panose="020F0502020204030204" pitchFamily="34" charset="0"/>
                <a:cs typeface="Arial" panose="020B0604020202020204" pitchFamily="34" charset="0"/>
              </a:rPr>
              <a:t>House of Hope, Inc. has had facilities in Victorian Village since 1959 and has a proven record of maintaining a good neighbor presence in this community. Since 2008 our sober housing units on Parsons Avenue have also played a role in being a vital and vibrant neighbor in the community. </a:t>
            </a:r>
            <a:endParaRPr lang="en-US" sz="2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1400"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2400" b="1" dirty="0">
                <a:effectLst/>
                <a:latin typeface="Cambria" panose="02040503050406030204" pitchFamily="18" charset="0"/>
                <a:ea typeface="Calibri" panose="020F0502020204030204" pitchFamily="34" charset="0"/>
                <a:cs typeface="Arial" panose="020B0604020202020204" pitchFamily="34" charset="0"/>
              </a:rPr>
              <a:t>Why was this location chosen for Sober Housing?</a:t>
            </a:r>
            <a:endParaRPr lang="en-US" sz="2400"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r>
              <a:rPr lang="en-US" sz="2000" b="1" dirty="0">
                <a:effectLst/>
                <a:latin typeface="Cambria" panose="02040503050406030204" pitchFamily="18" charset="0"/>
                <a:ea typeface="Calibri" panose="020F0502020204030204" pitchFamily="34" charset="0"/>
                <a:cs typeface="Arial" panose="020B0604020202020204" pitchFamily="34" charset="0"/>
              </a:rPr>
              <a:t>This property’s location offers many services and amenities.  Bus service connects the location to all parts of the City. Highland House is also within walking distance to a variety of retail services and our main offices on 825 Dennison Avenue.  The area also offers abundant employment opportunities.</a:t>
            </a:r>
            <a:endParaRPr lang="en-US" sz="2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1400"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1200" dirty="0"/>
          </a:p>
        </p:txBody>
      </p:sp>
    </p:spTree>
    <p:extLst>
      <p:ext uri="{BB962C8B-B14F-4D97-AF65-F5344CB8AC3E}">
        <p14:creationId xmlns:p14="http://schemas.microsoft.com/office/powerpoint/2010/main" val="283906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
            <a:ext cx="9143997"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6086479"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4" y="-1"/>
            <a:ext cx="3057523"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512" y="-1"/>
            <a:ext cx="8799485"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09D665-33CF-4E91-B422-4538D80350AE}"/>
              </a:ext>
            </a:extLst>
          </p:cNvPr>
          <p:cNvSpPr>
            <a:spLocks noGrp="1"/>
          </p:cNvSpPr>
          <p:nvPr>
            <p:ph type="title"/>
          </p:nvPr>
        </p:nvSpPr>
        <p:spPr>
          <a:xfrm>
            <a:off x="1028699" y="294538"/>
            <a:ext cx="7421963" cy="1033669"/>
          </a:xfrm>
        </p:spPr>
        <p:txBody>
          <a:bodyPr>
            <a:normAutofit/>
          </a:bodyPr>
          <a:lstStyle/>
          <a:p>
            <a:r>
              <a:rPr lang="en-US" sz="3200" b="1" dirty="0">
                <a:solidFill>
                  <a:srgbClr val="FFFFFF"/>
                </a:solidFill>
                <a:effectLst/>
                <a:latin typeface="Cambria" panose="02040503050406030204" pitchFamily="18" charset="0"/>
                <a:ea typeface="Calibri" panose="020F0502020204030204" pitchFamily="34" charset="0"/>
                <a:cs typeface="Arial" panose="020B0604020202020204" pitchFamily="34" charset="0"/>
              </a:rPr>
              <a:t>GOOD NEIGHBOR POLICIES</a:t>
            </a:r>
            <a:endParaRPr lang="en-US" sz="3200" dirty="0">
              <a:solidFill>
                <a:srgbClr val="FFFFFF"/>
              </a:solidFill>
            </a:endParaRPr>
          </a:p>
        </p:txBody>
      </p:sp>
      <p:sp>
        <p:nvSpPr>
          <p:cNvPr id="3" name="Content Placeholder 2">
            <a:extLst>
              <a:ext uri="{FF2B5EF4-FFF2-40B4-BE49-F238E27FC236}">
                <a16:creationId xmlns:a16="http://schemas.microsoft.com/office/drawing/2014/main" id="{452C9472-4191-475A-AC4D-9F158A46309D}"/>
              </a:ext>
            </a:extLst>
          </p:cNvPr>
          <p:cNvSpPr>
            <a:spLocks noGrp="1"/>
          </p:cNvSpPr>
          <p:nvPr>
            <p:ph idx="1"/>
          </p:nvPr>
        </p:nvSpPr>
        <p:spPr>
          <a:xfrm>
            <a:off x="1028699" y="2133600"/>
            <a:ext cx="7421963" cy="3962400"/>
          </a:xfrm>
        </p:spPr>
        <p:txBody>
          <a:bodyPr anchor="ctr">
            <a:normAutofit fontScale="92500" lnSpcReduction="20000"/>
          </a:bodyPr>
          <a:lstStyle/>
          <a:p>
            <a:pPr marL="0" marR="0" indent="0">
              <a:spcBef>
                <a:spcPts val="0"/>
              </a:spcBef>
              <a:spcAft>
                <a:spcPts val="0"/>
              </a:spcAft>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In accordance with House of Hope’s “Good Neighbor Policy,” all members of the residence – including visitors and guests – are required to do the following while living, working, or visiting a House of Hope Recovery Residence:</a:t>
            </a:r>
          </a:p>
          <a:p>
            <a:pPr marL="0" marR="0" indent="0">
              <a:spcBef>
                <a:spcPts val="0"/>
              </a:spcBef>
              <a:spcAft>
                <a:spcPts val="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A. Only have one vehicle parked on the street within a four-block radius of the residence</a:t>
            </a:r>
          </a:p>
          <a:p>
            <a:pPr marL="0" marR="0" indent="0">
              <a:spcBef>
                <a:spcPts val="0"/>
              </a:spcBef>
              <a:spcAft>
                <a:spcPts val="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B. Always be fully clothed when out smoking, relaxing on the porch (Front and Back), working or playing in the yard. (Wife-Beaters, tank tops or sleeveless shirts are not permitted)</a:t>
            </a:r>
          </a:p>
          <a:p>
            <a:pPr marL="0" marR="0" indent="0">
              <a:spcBef>
                <a:spcPts val="0"/>
              </a:spcBef>
              <a:spcAft>
                <a:spcPts val="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C. Loud music blasting from your car or the residence is strictly forbidden.</a:t>
            </a:r>
          </a:p>
          <a:p>
            <a:pPr marL="0" marR="0" indent="0">
              <a:spcBef>
                <a:spcPts val="0"/>
              </a:spcBef>
              <a:spcAft>
                <a:spcPts val="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D. Outside of the residence must be always maintained. </a:t>
            </a:r>
          </a:p>
          <a:p>
            <a:pPr marL="0" marR="0" indent="0">
              <a:spcBef>
                <a:spcPts val="0"/>
              </a:spcBef>
              <a:spcAft>
                <a:spcPts val="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E. Residents must shovel the snow for our neighbors to the left and right of the residence along with a light dusting of rock salt.</a:t>
            </a:r>
          </a:p>
          <a:p>
            <a:pPr marL="0" marR="0" indent="0">
              <a:spcBef>
                <a:spcPts val="0"/>
              </a:spcBef>
              <a:spcAft>
                <a:spcPts val="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F. </a:t>
            </a:r>
            <a:r>
              <a:rPr lang="en-US" sz="1800" dirty="0">
                <a:latin typeface="Arial" panose="020B0604020202020204" pitchFamily="34" charset="0"/>
                <a:ea typeface="Calibri" panose="020F0502020204030204" pitchFamily="34" charset="0"/>
                <a:cs typeface="Times New Roman" panose="02020603050405020304" pitchFamily="18" charset="0"/>
              </a:rPr>
              <a:t>Homemade Holiday Cookies are delivered to our neighbor during the Holiday Season.</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800" b="1" dirty="0">
                <a:effectLst/>
                <a:latin typeface="Arial" panose="020B0604020202020204" pitchFamily="34" charset="0"/>
                <a:ea typeface="Calibri" panose="020F0502020204030204" pitchFamily="34" charset="0"/>
                <a:cs typeface="Times New Roman" panose="02020603050405020304" pitchFamily="18" charset="0"/>
              </a:rPr>
              <a:t>Compliance with the Good Neighbor Policy is a condition of your tenancy at House of Hope’s Recovery Residences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1200" dirty="0">
              <a:effectLst/>
              <a:latin typeface="Verdana" panose="020B0604030504040204" pitchFamily="34" charset="0"/>
              <a:ea typeface="Calibri" panose="020F0502020204030204" pitchFamily="34" charset="0"/>
              <a:cs typeface="Times New Roman" panose="02020603050405020304" pitchFamily="18" charset="0"/>
            </a:endParaRPr>
          </a:p>
          <a:p>
            <a:pPr marL="0" marR="0" indent="0">
              <a:spcBef>
                <a:spcPts val="0"/>
              </a:spcBef>
              <a:spcAft>
                <a:spcPts val="600"/>
              </a:spcAft>
              <a:buNone/>
            </a:pPr>
            <a:endParaRPr lang="en-US" sz="1200" dirty="0"/>
          </a:p>
        </p:txBody>
      </p:sp>
    </p:spTree>
    <p:extLst>
      <p:ext uri="{BB962C8B-B14F-4D97-AF65-F5344CB8AC3E}">
        <p14:creationId xmlns:p14="http://schemas.microsoft.com/office/powerpoint/2010/main" val="239759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a:solidFill>
                  <a:schemeClr val="accent1"/>
                </a:solidFill>
              </a:rPr>
              <a:t>Best Practices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a:bodyPr>
          <a:lstStyle/>
          <a:p>
            <a:r>
              <a:rPr lang="en-US" sz="1900" b="1">
                <a:latin typeface="+mj-lt"/>
              </a:rPr>
              <a:t>On-site resident house manager </a:t>
            </a:r>
          </a:p>
          <a:p>
            <a:r>
              <a:rPr lang="en-US" sz="1900" b="1">
                <a:latin typeface="+mj-lt"/>
              </a:rPr>
              <a:t>Weekly house meetings</a:t>
            </a:r>
          </a:p>
          <a:p>
            <a:r>
              <a:rPr lang="en-US" sz="1900" b="1">
                <a:latin typeface="+mj-lt"/>
              </a:rPr>
              <a:t>Random Drug/Alcohol Testing</a:t>
            </a:r>
          </a:p>
          <a:p>
            <a:r>
              <a:rPr lang="en-US" sz="1900" b="1">
                <a:latin typeface="+mj-lt"/>
              </a:rPr>
              <a:t>Employment/Volunteer/Education requirement</a:t>
            </a:r>
          </a:p>
          <a:p>
            <a:r>
              <a:rPr lang="en-US" sz="1900" b="1">
                <a:latin typeface="+mj-lt"/>
              </a:rPr>
              <a:t>House Managers are Certified Peer Recovery Coaches</a:t>
            </a:r>
          </a:p>
          <a:p>
            <a:r>
              <a:rPr lang="en-US" sz="1900" b="1">
                <a:latin typeface="+mj-lt"/>
              </a:rPr>
              <a:t>Clearly defined policy on relapse</a:t>
            </a:r>
          </a:p>
          <a:p>
            <a:r>
              <a:rPr lang="en-US" sz="1900" b="1">
                <a:latin typeface="+mj-lt"/>
              </a:rPr>
              <a:t>Collection of “Rent” or “Program Fees” promotes self-sufficiency and sustainability</a:t>
            </a:r>
          </a:p>
          <a:p>
            <a:r>
              <a:rPr lang="en-US" sz="1900" b="1">
                <a:latin typeface="+mj-lt"/>
              </a:rPr>
              <a:t>Access to Supported Employment Services</a:t>
            </a:r>
          </a:p>
          <a:p>
            <a:r>
              <a:rPr lang="en-US" sz="1900" b="1">
                <a:latin typeface="+mj-lt"/>
              </a:rPr>
              <a:t>Funding for Wrap Around Services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dirty="0">
                <a:solidFill>
                  <a:schemeClr val="accent1"/>
                </a:solidFill>
              </a:rPr>
              <a:t>Social Model of Recovery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fontScale="55000" lnSpcReduction="20000"/>
          </a:bodyPr>
          <a:lstStyle/>
          <a:p>
            <a:r>
              <a:rPr lang="en-US" sz="3800" b="1" dirty="0">
                <a:latin typeface="+mj-lt"/>
              </a:rPr>
              <a:t>First and foremost, we believe that people can and do get better, particularly if they are supported by peers who are effectively prepared to assist them in the process of setting their goals to achieve long-term recovery.</a:t>
            </a:r>
          </a:p>
          <a:p>
            <a:r>
              <a:rPr lang="en-US" sz="3800" b="1" dirty="0">
                <a:latin typeface="+mj-lt"/>
              </a:rPr>
              <a:t>We assist with developing and monitoring their plans for improvement over time. </a:t>
            </a:r>
          </a:p>
          <a:p>
            <a:r>
              <a:rPr lang="en-US" sz="3800" b="1" dirty="0">
                <a:latin typeface="+mj-lt"/>
              </a:rPr>
              <a:t>We create a home/family environment</a:t>
            </a:r>
          </a:p>
          <a:p>
            <a:r>
              <a:rPr lang="en-US" sz="3800" b="1" dirty="0">
                <a:latin typeface="+mj-lt"/>
              </a:rPr>
              <a:t>All of us are peers who have lived experience with what our residents are experiencing and can offer support and </a:t>
            </a:r>
          </a:p>
          <a:p>
            <a:r>
              <a:rPr lang="en-US" sz="3800" b="1" dirty="0">
                <a:latin typeface="+mj-lt"/>
              </a:rPr>
              <a:t>We talk as peers, and we interact with our residents as peers, not patients. </a:t>
            </a:r>
          </a:p>
          <a:p>
            <a:pPr marL="0" indent="0">
              <a:buNone/>
            </a:pPr>
            <a:endParaRPr lang="en-US" sz="1900" b="1" dirty="0">
              <a:latin typeface="+mj-lt"/>
            </a:endParaRPr>
          </a:p>
        </p:txBody>
      </p:sp>
    </p:spTree>
    <p:extLst>
      <p:ext uri="{BB962C8B-B14F-4D97-AF65-F5344CB8AC3E}">
        <p14:creationId xmlns:p14="http://schemas.microsoft.com/office/powerpoint/2010/main" val="400334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63877"/>
            <a:ext cx="2620771" cy="4930246"/>
          </a:xfrm>
        </p:spPr>
        <p:txBody>
          <a:bodyPr>
            <a:normAutofit/>
          </a:bodyPr>
          <a:lstStyle/>
          <a:p>
            <a:pPr algn="r"/>
            <a:r>
              <a:rPr lang="en-US" dirty="0">
                <a:solidFill>
                  <a:schemeClr val="accent1"/>
                </a:solidFill>
              </a:rPr>
              <a:t>Social Model of Recovery</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963877"/>
            <a:ext cx="4783327" cy="4930246"/>
          </a:xfrm>
        </p:spPr>
        <p:txBody>
          <a:bodyPr anchor="ctr">
            <a:normAutofit lnSpcReduction="10000"/>
          </a:bodyPr>
          <a:lstStyle/>
          <a:p>
            <a:r>
              <a:rPr lang="en-US" sz="1900" b="1" dirty="0">
                <a:latin typeface="+mj-lt"/>
              </a:rPr>
              <a:t>On-site resident house manager who leads by example – creates the culture in the house</a:t>
            </a:r>
          </a:p>
          <a:p>
            <a:r>
              <a:rPr lang="en-US" sz="1900" b="1" dirty="0">
                <a:latin typeface="+mj-lt"/>
              </a:rPr>
              <a:t>Residents’ recovery is expected and planned for</a:t>
            </a:r>
          </a:p>
          <a:p>
            <a:r>
              <a:rPr lang="en-US" sz="1900" b="1" dirty="0">
                <a:latin typeface="+mj-lt"/>
              </a:rPr>
              <a:t>All residents must complete a recovery plan at the beginning of their stay</a:t>
            </a:r>
          </a:p>
          <a:p>
            <a:r>
              <a:rPr lang="en-US" sz="1900" b="1" dirty="0">
                <a:latin typeface="+mj-lt"/>
              </a:rPr>
              <a:t>Supporting each other through accountability</a:t>
            </a:r>
          </a:p>
          <a:p>
            <a:r>
              <a:rPr lang="en-US" sz="1900" b="1" dirty="0">
                <a:latin typeface="+mj-lt"/>
              </a:rPr>
              <a:t>Being of Maximum Service to others</a:t>
            </a:r>
          </a:p>
          <a:p>
            <a:r>
              <a:rPr lang="en-US" sz="1900" b="1" dirty="0">
                <a:latin typeface="+mj-lt"/>
              </a:rPr>
              <a:t>Community and 12-Step Volunteerism</a:t>
            </a:r>
          </a:p>
          <a:p>
            <a:r>
              <a:rPr lang="en-US" sz="1900" b="1" dirty="0">
                <a:latin typeface="+mj-lt"/>
              </a:rPr>
              <a:t>Reaching back and mentor clients who are in the treatment phase of their recovery</a:t>
            </a:r>
          </a:p>
          <a:p>
            <a:r>
              <a:rPr lang="en-US" sz="1900" b="1" dirty="0">
                <a:latin typeface="+mj-lt"/>
              </a:rPr>
              <a:t>Clearly defined policy on relapse and help the resident “get back on their horse”</a:t>
            </a:r>
          </a:p>
          <a:p>
            <a:r>
              <a:rPr lang="en-US" sz="1900" b="1" dirty="0">
                <a:latin typeface="+mj-lt"/>
              </a:rPr>
              <a:t>Practice 12-Steps principles in all aspects of their lives</a:t>
            </a:r>
          </a:p>
          <a:p>
            <a:r>
              <a:rPr lang="en-US" sz="1900" b="1" dirty="0">
                <a:latin typeface="+mj-lt"/>
              </a:rPr>
              <a:t>Recovery Support Case Management</a:t>
            </a:r>
          </a:p>
          <a:p>
            <a:pPr marL="0" indent="0">
              <a:buNone/>
            </a:pPr>
            <a:endParaRPr lang="en-US" sz="1900" b="1" dirty="0">
              <a:latin typeface="+mj-lt"/>
            </a:endParaRPr>
          </a:p>
        </p:txBody>
      </p:sp>
    </p:spTree>
    <p:extLst>
      <p:ext uri="{BB962C8B-B14F-4D97-AF65-F5344CB8AC3E}">
        <p14:creationId xmlns:p14="http://schemas.microsoft.com/office/powerpoint/2010/main" val="409460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8D23E3-579F-AE21-3120-31339B1C1CC2}"/>
            </a:ext>
          </a:extLst>
        </p:cNvPr>
        <p:cNvGrpSpPr/>
        <p:nvPr/>
      </p:nvGrpSpPr>
      <p:grpSpPr>
        <a:xfrm>
          <a:off x="0" y="0"/>
          <a:ext cx="0" cy="0"/>
          <a:chOff x="0" y="0"/>
          <a:chExt cx="0" cy="0"/>
        </a:xfrm>
      </p:grpSpPr>
      <p:sp useBgFill="1">
        <p:nvSpPr>
          <p:cNvPr id="38" name="Rectangle 29">
            <a:extLst>
              <a:ext uri="{FF2B5EF4-FFF2-40B4-BE49-F238E27FC236}">
                <a16:creationId xmlns:a16="http://schemas.microsoft.com/office/drawing/2014/main" id="{F5941BF1-4E3C-F577-6BC4-A803F7E92F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1">
            <a:extLst>
              <a:ext uri="{FF2B5EF4-FFF2-40B4-BE49-F238E27FC236}">
                <a16:creationId xmlns:a16="http://schemas.microsoft.com/office/drawing/2014/main" id="{ECBBF678-64B5-8480-263C-5A284A08AE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33" name="Freeform 44">
              <a:extLst>
                <a:ext uri="{FF2B5EF4-FFF2-40B4-BE49-F238E27FC236}">
                  <a16:creationId xmlns:a16="http://schemas.microsoft.com/office/drawing/2014/main" id="{6A72FAA7-9B5C-641B-E1A6-621A0D0690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5">
              <a:extLst>
                <a:ext uri="{FF2B5EF4-FFF2-40B4-BE49-F238E27FC236}">
                  <a16:creationId xmlns:a16="http://schemas.microsoft.com/office/drawing/2014/main" id="{894F41C6-8BA0-AAC8-9425-56E161972B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6">
              <a:extLst>
                <a:ext uri="{FF2B5EF4-FFF2-40B4-BE49-F238E27FC236}">
                  <a16:creationId xmlns:a16="http://schemas.microsoft.com/office/drawing/2014/main" id="{880526A6-BD18-2F8B-F9D2-66318071490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7">
              <a:extLst>
                <a:ext uri="{FF2B5EF4-FFF2-40B4-BE49-F238E27FC236}">
                  <a16:creationId xmlns:a16="http://schemas.microsoft.com/office/drawing/2014/main" id="{228700B7-055F-1C07-000B-3218D37C2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5083FE42-A8B4-1CAD-52E5-685DE65BE8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9B39A15-3B3A-B702-953D-E608783E285C}"/>
              </a:ext>
            </a:extLst>
          </p:cNvPr>
          <p:cNvSpPr>
            <a:spLocks noGrp="1"/>
          </p:cNvSpPr>
          <p:nvPr>
            <p:ph type="title"/>
          </p:nvPr>
        </p:nvSpPr>
        <p:spPr>
          <a:xfrm>
            <a:off x="785460" y="759805"/>
            <a:ext cx="7729890" cy="1325563"/>
          </a:xfrm>
        </p:spPr>
        <p:txBody>
          <a:bodyPr>
            <a:normAutofit/>
          </a:bodyPr>
          <a:lstStyle/>
          <a:p>
            <a:r>
              <a:rPr lang="en-US" sz="3500" b="1" dirty="0">
                <a:solidFill>
                  <a:srgbClr val="FFFFFF"/>
                </a:solidFill>
              </a:rPr>
              <a:t>Introduction:</a:t>
            </a:r>
          </a:p>
        </p:txBody>
      </p:sp>
      <p:sp>
        <p:nvSpPr>
          <p:cNvPr id="3" name="Content Placeholder 2">
            <a:extLst>
              <a:ext uri="{FF2B5EF4-FFF2-40B4-BE49-F238E27FC236}">
                <a16:creationId xmlns:a16="http://schemas.microsoft.com/office/drawing/2014/main" id="{1C7E230E-417F-AFCF-DE44-7E0FD3448F86}"/>
              </a:ext>
            </a:extLst>
          </p:cNvPr>
          <p:cNvSpPr>
            <a:spLocks noGrp="1"/>
          </p:cNvSpPr>
          <p:nvPr>
            <p:ph idx="1"/>
          </p:nvPr>
        </p:nvSpPr>
        <p:spPr>
          <a:xfrm>
            <a:off x="1068677" y="2494450"/>
            <a:ext cx="4493923" cy="3830150"/>
          </a:xfrm>
        </p:spPr>
        <p:txBody>
          <a:bodyPr>
            <a:normAutofit/>
          </a:bodyPr>
          <a:lstStyle/>
          <a:p>
            <a:pPr marL="0" indent="0">
              <a:buNone/>
            </a:pPr>
            <a:endParaRPr lang="en-US" sz="3200" dirty="0"/>
          </a:p>
          <a:p>
            <a:pPr marL="0" indent="0" algn="ctr">
              <a:buNone/>
            </a:pPr>
            <a:r>
              <a:rPr lang="en-US" sz="3600" dirty="0"/>
              <a:t>Such opposition can delay or derail vital housing projects for those overcoming addiction</a:t>
            </a:r>
            <a:r>
              <a:rPr lang="en-US" sz="3200" dirty="0"/>
              <a:t>​.</a:t>
            </a:r>
          </a:p>
          <a:p>
            <a:pPr marL="0" indent="0">
              <a:buNone/>
            </a:pPr>
            <a:endParaRPr lang="en-US" sz="1800" dirty="0"/>
          </a:p>
        </p:txBody>
      </p:sp>
      <p:pic>
        <p:nvPicPr>
          <p:cNvPr id="5" name="Picture 4">
            <a:extLst>
              <a:ext uri="{FF2B5EF4-FFF2-40B4-BE49-F238E27FC236}">
                <a16:creationId xmlns:a16="http://schemas.microsoft.com/office/drawing/2014/main" id="{316E34A3-B60C-38B7-0707-FB7EFF56D0CC}"/>
              </a:ext>
            </a:extLst>
          </p:cNvPr>
          <p:cNvPicPr>
            <a:picLocks noChangeAspect="1"/>
          </p:cNvPicPr>
          <p:nvPr/>
        </p:nvPicPr>
        <p:blipFill>
          <a:blip r:embed="rId2">
            <a:extLst>
              <a:ext uri="{28A0092B-C50C-407E-A947-70E740481C1C}">
                <a14:useLocalDpi xmlns:a14="http://schemas.microsoft.com/office/drawing/2010/main" val="0"/>
              </a:ext>
            </a:extLst>
          </a:blip>
          <a:srcRect l="32005" r="32005"/>
          <a:stretch/>
        </p:blipFill>
        <p:spPr>
          <a:xfrm>
            <a:off x="5834510" y="2502165"/>
            <a:ext cx="2613372" cy="3563372"/>
          </a:xfrm>
          <a:prstGeom prst="rect">
            <a:avLst/>
          </a:prstGeom>
        </p:spPr>
      </p:pic>
    </p:spTree>
    <p:extLst>
      <p:ext uri="{BB962C8B-B14F-4D97-AF65-F5344CB8AC3E}">
        <p14:creationId xmlns:p14="http://schemas.microsoft.com/office/powerpoint/2010/main" val="1335190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1084747"/>
            <a:ext cx="9141714"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9143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itle 1">
            <a:extLst>
              <a:ext uri="{FF2B5EF4-FFF2-40B4-BE49-F238E27FC236}">
                <a16:creationId xmlns:a16="http://schemas.microsoft.com/office/drawing/2014/main" id="{77DFE597-8D6A-407F-B5F4-751AFCA62C23}"/>
              </a:ext>
            </a:extLst>
          </p:cNvPr>
          <p:cNvSpPr>
            <a:spLocks noGrp="1"/>
          </p:cNvSpPr>
          <p:nvPr>
            <p:ph type="ctrTitle"/>
          </p:nvPr>
        </p:nvSpPr>
        <p:spPr>
          <a:xfrm>
            <a:off x="565443" y="2076450"/>
            <a:ext cx="8013114" cy="1345134"/>
          </a:xfrm>
        </p:spPr>
        <p:txBody>
          <a:bodyPr anchor="ctr">
            <a:normAutofit/>
          </a:bodyPr>
          <a:lstStyle/>
          <a:p>
            <a:r>
              <a:rPr lang="en-US" sz="7200" b="1" dirty="0">
                <a:solidFill>
                  <a:srgbClr val="FFFFFF"/>
                </a:solidFill>
              </a:rPr>
              <a:t>Q &amp; A</a:t>
            </a:r>
          </a:p>
        </p:txBody>
      </p:sp>
    </p:spTree>
    <p:extLst>
      <p:ext uri="{BB962C8B-B14F-4D97-AF65-F5344CB8AC3E}">
        <p14:creationId xmlns:p14="http://schemas.microsoft.com/office/powerpoint/2010/main" val="118799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91F9AF-93D9-99A4-704E-0DBCB53CFA9B}"/>
            </a:ext>
          </a:extLst>
        </p:cNvPr>
        <p:cNvGrpSpPr/>
        <p:nvPr/>
      </p:nvGrpSpPr>
      <p:grpSpPr>
        <a:xfrm>
          <a:off x="0" y="0"/>
          <a:ext cx="0" cy="0"/>
          <a:chOff x="0" y="0"/>
          <a:chExt cx="0" cy="0"/>
        </a:xfrm>
      </p:grpSpPr>
      <p:sp useBgFill="1">
        <p:nvSpPr>
          <p:cNvPr id="38" name="Rectangle 29">
            <a:extLst>
              <a:ext uri="{FF2B5EF4-FFF2-40B4-BE49-F238E27FC236}">
                <a16:creationId xmlns:a16="http://schemas.microsoft.com/office/drawing/2014/main" id="{CD8CC106-C507-D863-6CB5-364AF09D6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1">
            <a:extLst>
              <a:ext uri="{FF2B5EF4-FFF2-40B4-BE49-F238E27FC236}">
                <a16:creationId xmlns:a16="http://schemas.microsoft.com/office/drawing/2014/main" id="{F0CC19D0-1521-342C-ED07-494E8A9002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33" name="Freeform 44">
              <a:extLst>
                <a:ext uri="{FF2B5EF4-FFF2-40B4-BE49-F238E27FC236}">
                  <a16:creationId xmlns:a16="http://schemas.microsoft.com/office/drawing/2014/main" id="{7BE34042-5A53-BA75-B8E3-E12416D3C91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5">
              <a:extLst>
                <a:ext uri="{FF2B5EF4-FFF2-40B4-BE49-F238E27FC236}">
                  <a16:creationId xmlns:a16="http://schemas.microsoft.com/office/drawing/2014/main" id="{90A4B51D-039C-1096-97DD-8771ACAD23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6">
              <a:extLst>
                <a:ext uri="{FF2B5EF4-FFF2-40B4-BE49-F238E27FC236}">
                  <a16:creationId xmlns:a16="http://schemas.microsoft.com/office/drawing/2014/main" id="{F68738F2-BA11-FF3E-2C02-3534927881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7">
              <a:extLst>
                <a:ext uri="{FF2B5EF4-FFF2-40B4-BE49-F238E27FC236}">
                  <a16:creationId xmlns:a16="http://schemas.microsoft.com/office/drawing/2014/main" id="{22142BC9-5184-2829-CC03-3EA50A98AC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99AA4F1B-D471-9390-80FA-7F7397DFA48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FCFE22F-2C12-EBA4-E493-A562EC619906}"/>
              </a:ext>
            </a:extLst>
          </p:cNvPr>
          <p:cNvSpPr>
            <a:spLocks noGrp="1"/>
          </p:cNvSpPr>
          <p:nvPr>
            <p:ph type="title"/>
          </p:nvPr>
        </p:nvSpPr>
        <p:spPr>
          <a:xfrm>
            <a:off x="785460" y="759805"/>
            <a:ext cx="7729890" cy="1325563"/>
          </a:xfrm>
        </p:spPr>
        <p:txBody>
          <a:bodyPr>
            <a:normAutofit/>
          </a:bodyPr>
          <a:lstStyle/>
          <a:p>
            <a:r>
              <a:rPr lang="en-US" sz="3500" b="1" dirty="0">
                <a:solidFill>
                  <a:srgbClr val="FFFFFF"/>
                </a:solidFill>
              </a:rPr>
              <a:t>Introduction:</a:t>
            </a:r>
          </a:p>
        </p:txBody>
      </p:sp>
      <p:sp>
        <p:nvSpPr>
          <p:cNvPr id="3" name="Content Placeholder 2">
            <a:extLst>
              <a:ext uri="{FF2B5EF4-FFF2-40B4-BE49-F238E27FC236}">
                <a16:creationId xmlns:a16="http://schemas.microsoft.com/office/drawing/2014/main" id="{7B2F0D1F-0619-CF9C-E813-D4199CEDBDC9}"/>
              </a:ext>
            </a:extLst>
          </p:cNvPr>
          <p:cNvSpPr>
            <a:spLocks noGrp="1"/>
          </p:cNvSpPr>
          <p:nvPr>
            <p:ph idx="1"/>
          </p:nvPr>
        </p:nvSpPr>
        <p:spPr>
          <a:xfrm>
            <a:off x="1068677" y="2494450"/>
            <a:ext cx="4493923" cy="3830150"/>
          </a:xfrm>
        </p:spPr>
        <p:txBody>
          <a:bodyPr>
            <a:normAutofit lnSpcReduction="10000"/>
          </a:bodyPr>
          <a:lstStyle/>
          <a:p>
            <a:pPr marL="0" indent="0">
              <a:buNone/>
            </a:pPr>
            <a:r>
              <a:rPr lang="en-US" sz="3200" dirty="0"/>
              <a:t>However, proactive community engagement – through public education, collaborative planning, and transparent communication – has proven effective in addressing NIMBY concerns. </a:t>
            </a:r>
            <a:endParaRPr lang="en-US" sz="3600" dirty="0"/>
          </a:p>
          <a:p>
            <a:pPr marL="0" indent="0">
              <a:buNone/>
            </a:pPr>
            <a:endParaRPr lang="en-US" sz="1800" dirty="0"/>
          </a:p>
        </p:txBody>
      </p:sp>
      <p:pic>
        <p:nvPicPr>
          <p:cNvPr id="5" name="Picture 4">
            <a:extLst>
              <a:ext uri="{FF2B5EF4-FFF2-40B4-BE49-F238E27FC236}">
                <a16:creationId xmlns:a16="http://schemas.microsoft.com/office/drawing/2014/main" id="{146FF564-6A2D-1387-0208-42E97779261D}"/>
              </a:ext>
            </a:extLst>
          </p:cNvPr>
          <p:cNvPicPr>
            <a:picLocks noChangeAspect="1"/>
          </p:cNvPicPr>
          <p:nvPr/>
        </p:nvPicPr>
        <p:blipFill>
          <a:blip r:embed="rId2">
            <a:extLst>
              <a:ext uri="{28A0092B-C50C-407E-A947-70E740481C1C}">
                <a14:useLocalDpi xmlns:a14="http://schemas.microsoft.com/office/drawing/2010/main" val="0"/>
              </a:ext>
            </a:extLst>
          </a:blip>
          <a:srcRect l="32005" r="32005"/>
          <a:stretch/>
        </p:blipFill>
        <p:spPr>
          <a:xfrm>
            <a:off x="5834510" y="2502165"/>
            <a:ext cx="2613372" cy="3563372"/>
          </a:xfrm>
          <a:prstGeom prst="rect">
            <a:avLst/>
          </a:prstGeom>
        </p:spPr>
      </p:pic>
    </p:spTree>
    <p:extLst>
      <p:ext uri="{BB962C8B-B14F-4D97-AF65-F5344CB8AC3E}">
        <p14:creationId xmlns:p14="http://schemas.microsoft.com/office/powerpoint/2010/main" val="3519379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865E65E-468C-82D7-B10B-3A34D6A97A15}"/>
            </a:ext>
          </a:extLst>
        </p:cNvPr>
        <p:cNvGrpSpPr/>
        <p:nvPr/>
      </p:nvGrpSpPr>
      <p:grpSpPr>
        <a:xfrm>
          <a:off x="0" y="0"/>
          <a:ext cx="0" cy="0"/>
          <a:chOff x="0" y="0"/>
          <a:chExt cx="0" cy="0"/>
        </a:xfrm>
      </p:grpSpPr>
      <p:sp useBgFill="1">
        <p:nvSpPr>
          <p:cNvPr id="38" name="Rectangle 29">
            <a:extLst>
              <a:ext uri="{FF2B5EF4-FFF2-40B4-BE49-F238E27FC236}">
                <a16:creationId xmlns:a16="http://schemas.microsoft.com/office/drawing/2014/main" id="{4394617D-A3A9-95E0-9242-49629EA78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1">
            <a:extLst>
              <a:ext uri="{FF2B5EF4-FFF2-40B4-BE49-F238E27FC236}">
                <a16:creationId xmlns:a16="http://schemas.microsoft.com/office/drawing/2014/main" id="{0F622DF0-2D65-E545-6BD7-272184DDD7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33" name="Freeform 44">
              <a:extLst>
                <a:ext uri="{FF2B5EF4-FFF2-40B4-BE49-F238E27FC236}">
                  <a16:creationId xmlns:a16="http://schemas.microsoft.com/office/drawing/2014/main" id="{0804D07D-94E2-FA15-0F23-301FEE18D17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5">
              <a:extLst>
                <a:ext uri="{FF2B5EF4-FFF2-40B4-BE49-F238E27FC236}">
                  <a16:creationId xmlns:a16="http://schemas.microsoft.com/office/drawing/2014/main" id="{74CD8898-9BC3-FDD1-E438-8750DB6B7A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6">
              <a:extLst>
                <a:ext uri="{FF2B5EF4-FFF2-40B4-BE49-F238E27FC236}">
                  <a16:creationId xmlns:a16="http://schemas.microsoft.com/office/drawing/2014/main" id="{8142F450-71F8-47DC-F863-10247AC487C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7">
              <a:extLst>
                <a:ext uri="{FF2B5EF4-FFF2-40B4-BE49-F238E27FC236}">
                  <a16:creationId xmlns:a16="http://schemas.microsoft.com/office/drawing/2014/main" id="{1CFC830B-EA68-6902-2D69-C65BDA0B5D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EBFEDD50-45BF-EA6E-6F0F-56B1D711B8C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4ABC229-5B38-3BB7-5F02-03B488048D41}"/>
              </a:ext>
            </a:extLst>
          </p:cNvPr>
          <p:cNvSpPr>
            <a:spLocks noGrp="1"/>
          </p:cNvSpPr>
          <p:nvPr>
            <p:ph type="title"/>
          </p:nvPr>
        </p:nvSpPr>
        <p:spPr>
          <a:xfrm>
            <a:off x="785460" y="759805"/>
            <a:ext cx="7729890" cy="1325563"/>
          </a:xfrm>
        </p:spPr>
        <p:txBody>
          <a:bodyPr>
            <a:normAutofit/>
          </a:bodyPr>
          <a:lstStyle/>
          <a:p>
            <a:r>
              <a:rPr lang="en-US" sz="3500" b="1" dirty="0">
                <a:solidFill>
                  <a:srgbClr val="FFFFFF"/>
                </a:solidFill>
              </a:rPr>
              <a:t>Introduction:</a:t>
            </a:r>
          </a:p>
        </p:txBody>
      </p:sp>
      <p:sp>
        <p:nvSpPr>
          <p:cNvPr id="3" name="Content Placeholder 2">
            <a:extLst>
              <a:ext uri="{FF2B5EF4-FFF2-40B4-BE49-F238E27FC236}">
                <a16:creationId xmlns:a16="http://schemas.microsoft.com/office/drawing/2014/main" id="{2BC561A9-3940-B22E-265B-2A14C59D582F}"/>
              </a:ext>
            </a:extLst>
          </p:cNvPr>
          <p:cNvSpPr>
            <a:spLocks noGrp="1"/>
          </p:cNvSpPr>
          <p:nvPr>
            <p:ph idx="1"/>
          </p:nvPr>
        </p:nvSpPr>
        <p:spPr>
          <a:xfrm>
            <a:off x="1068677" y="2494450"/>
            <a:ext cx="4493923" cy="3830150"/>
          </a:xfrm>
        </p:spPr>
        <p:txBody>
          <a:bodyPr>
            <a:normAutofit lnSpcReduction="10000"/>
          </a:bodyPr>
          <a:lstStyle/>
          <a:p>
            <a:pPr marL="0" indent="0" algn="ctr">
              <a:buNone/>
            </a:pPr>
            <a:r>
              <a:rPr lang="en-US" sz="4000" dirty="0"/>
              <a:t>With the right approach, even initially skeptical neighbors can become supportive allies of recovery housing​</a:t>
            </a:r>
          </a:p>
          <a:p>
            <a:pPr marL="0" indent="0">
              <a:buNone/>
            </a:pPr>
            <a:endParaRPr lang="en-US" sz="3200" dirty="0"/>
          </a:p>
          <a:p>
            <a:pPr marL="0" indent="0">
              <a:buNone/>
            </a:pPr>
            <a:endParaRPr lang="en-US" sz="1800" dirty="0"/>
          </a:p>
        </p:txBody>
      </p:sp>
      <p:pic>
        <p:nvPicPr>
          <p:cNvPr id="5" name="Picture 4">
            <a:extLst>
              <a:ext uri="{FF2B5EF4-FFF2-40B4-BE49-F238E27FC236}">
                <a16:creationId xmlns:a16="http://schemas.microsoft.com/office/drawing/2014/main" id="{E2FA50BA-7F03-52D3-ACF9-BBAD4DCB9722}"/>
              </a:ext>
            </a:extLst>
          </p:cNvPr>
          <p:cNvPicPr>
            <a:picLocks noChangeAspect="1"/>
          </p:cNvPicPr>
          <p:nvPr/>
        </p:nvPicPr>
        <p:blipFill>
          <a:blip r:embed="rId2">
            <a:extLst>
              <a:ext uri="{28A0092B-C50C-407E-A947-70E740481C1C}">
                <a14:useLocalDpi xmlns:a14="http://schemas.microsoft.com/office/drawing/2010/main" val="0"/>
              </a:ext>
            </a:extLst>
          </a:blip>
          <a:srcRect l="32005" r="32005"/>
          <a:stretch/>
        </p:blipFill>
        <p:spPr>
          <a:xfrm>
            <a:off x="5834510" y="2502165"/>
            <a:ext cx="2613372" cy="3563372"/>
          </a:xfrm>
          <a:prstGeom prst="rect">
            <a:avLst/>
          </a:prstGeom>
        </p:spPr>
      </p:pic>
    </p:spTree>
    <p:extLst>
      <p:ext uri="{BB962C8B-B14F-4D97-AF65-F5344CB8AC3E}">
        <p14:creationId xmlns:p14="http://schemas.microsoft.com/office/powerpoint/2010/main" val="235975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44CB8C0-7D0A-2188-EF0D-2BDE3946AB2B}"/>
            </a:ext>
          </a:extLst>
        </p:cNvPr>
        <p:cNvGrpSpPr/>
        <p:nvPr/>
      </p:nvGrpSpPr>
      <p:grpSpPr>
        <a:xfrm>
          <a:off x="0" y="0"/>
          <a:ext cx="0" cy="0"/>
          <a:chOff x="0" y="0"/>
          <a:chExt cx="0" cy="0"/>
        </a:xfrm>
      </p:grpSpPr>
      <p:sp useBgFill="1">
        <p:nvSpPr>
          <p:cNvPr id="38" name="Rectangle 29">
            <a:extLst>
              <a:ext uri="{FF2B5EF4-FFF2-40B4-BE49-F238E27FC236}">
                <a16:creationId xmlns:a16="http://schemas.microsoft.com/office/drawing/2014/main" id="{D8443B42-F025-EC7E-9600-5E0531C07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1">
            <a:extLst>
              <a:ext uri="{FF2B5EF4-FFF2-40B4-BE49-F238E27FC236}">
                <a16:creationId xmlns:a16="http://schemas.microsoft.com/office/drawing/2014/main" id="{59119503-E685-744E-680A-F670687DF3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33" name="Freeform 44">
              <a:extLst>
                <a:ext uri="{FF2B5EF4-FFF2-40B4-BE49-F238E27FC236}">
                  <a16:creationId xmlns:a16="http://schemas.microsoft.com/office/drawing/2014/main" id="{6F365DD4-346C-C426-B6F8-599841FF19B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5">
              <a:extLst>
                <a:ext uri="{FF2B5EF4-FFF2-40B4-BE49-F238E27FC236}">
                  <a16:creationId xmlns:a16="http://schemas.microsoft.com/office/drawing/2014/main" id="{89399446-2E19-D855-80EA-3351698FC7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6">
              <a:extLst>
                <a:ext uri="{FF2B5EF4-FFF2-40B4-BE49-F238E27FC236}">
                  <a16:creationId xmlns:a16="http://schemas.microsoft.com/office/drawing/2014/main" id="{C1EF33FF-D3C4-0463-EB01-4BDA779A9A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7">
              <a:extLst>
                <a:ext uri="{FF2B5EF4-FFF2-40B4-BE49-F238E27FC236}">
                  <a16:creationId xmlns:a16="http://schemas.microsoft.com/office/drawing/2014/main" id="{E168487C-A92D-ED71-98B1-6CEB85E6BD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DEFB5589-B0A2-A786-FE60-126CD37B56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812C3D0-0419-2CD2-1CF5-72021870E3D5}"/>
              </a:ext>
            </a:extLst>
          </p:cNvPr>
          <p:cNvSpPr>
            <a:spLocks noGrp="1"/>
          </p:cNvSpPr>
          <p:nvPr>
            <p:ph type="title"/>
          </p:nvPr>
        </p:nvSpPr>
        <p:spPr>
          <a:xfrm>
            <a:off x="785460" y="759805"/>
            <a:ext cx="7729890" cy="1325563"/>
          </a:xfrm>
        </p:spPr>
        <p:txBody>
          <a:bodyPr>
            <a:normAutofit/>
          </a:bodyPr>
          <a:lstStyle/>
          <a:p>
            <a:r>
              <a:rPr lang="en-US" sz="3500" b="1" dirty="0">
                <a:solidFill>
                  <a:srgbClr val="FFFFFF"/>
                </a:solidFill>
              </a:rPr>
              <a:t>Understanding NIMBY Concerns in Recovery Housing</a:t>
            </a:r>
          </a:p>
        </p:txBody>
      </p:sp>
      <p:sp>
        <p:nvSpPr>
          <p:cNvPr id="3" name="Content Placeholder 2">
            <a:extLst>
              <a:ext uri="{FF2B5EF4-FFF2-40B4-BE49-F238E27FC236}">
                <a16:creationId xmlns:a16="http://schemas.microsoft.com/office/drawing/2014/main" id="{24FF9F35-72A8-EACF-B49E-A03BD7B06ED3}"/>
              </a:ext>
            </a:extLst>
          </p:cNvPr>
          <p:cNvSpPr>
            <a:spLocks noGrp="1"/>
          </p:cNvSpPr>
          <p:nvPr>
            <p:ph idx="1"/>
          </p:nvPr>
        </p:nvSpPr>
        <p:spPr>
          <a:xfrm>
            <a:off x="1068677" y="2494450"/>
            <a:ext cx="4493923" cy="3830150"/>
          </a:xfrm>
        </p:spPr>
        <p:txBody>
          <a:bodyPr>
            <a:normAutofit/>
          </a:bodyPr>
          <a:lstStyle/>
          <a:p>
            <a:pPr marL="0" indent="0" algn="ctr">
              <a:buNone/>
            </a:pPr>
            <a:r>
              <a:rPr lang="en-US" sz="2800" b="1" kern="0" dirty="0">
                <a:effectLst/>
                <a:ea typeface="Times New Roman" panose="02020603050405020304" pitchFamily="18" charset="0"/>
                <a:cs typeface="Times New Roman" panose="02020603050405020304" pitchFamily="18" charset="0"/>
              </a:rPr>
              <a:t>Community opposition to recovery homes typically stems from misconceptions about safety and neighborhood impact. Common fears include increases in crime, noise, or loitering, and declines in property values​</a:t>
            </a:r>
            <a:endParaRPr lang="en-US" sz="2800" b="1" kern="100" dirty="0">
              <a:effectLst/>
              <a:ea typeface="Aptos" panose="020B0004020202020204" pitchFamily="34" charset="0"/>
              <a:cs typeface="Times New Roman" panose="02020603050405020304" pitchFamily="18" charset="0"/>
            </a:endParaRPr>
          </a:p>
          <a:p>
            <a:pPr marL="0" indent="0">
              <a:buNone/>
            </a:pPr>
            <a:endParaRPr lang="en-US" sz="3200" dirty="0"/>
          </a:p>
          <a:p>
            <a:pPr marL="0" indent="0">
              <a:buNone/>
            </a:pPr>
            <a:endParaRPr lang="en-US" sz="1800" dirty="0"/>
          </a:p>
        </p:txBody>
      </p:sp>
      <p:pic>
        <p:nvPicPr>
          <p:cNvPr id="5" name="Picture 4">
            <a:extLst>
              <a:ext uri="{FF2B5EF4-FFF2-40B4-BE49-F238E27FC236}">
                <a16:creationId xmlns:a16="http://schemas.microsoft.com/office/drawing/2014/main" id="{5E1368C1-01DA-E93A-8D41-7180F529F053}"/>
              </a:ext>
            </a:extLst>
          </p:cNvPr>
          <p:cNvPicPr>
            <a:picLocks noChangeAspect="1"/>
          </p:cNvPicPr>
          <p:nvPr/>
        </p:nvPicPr>
        <p:blipFill>
          <a:blip r:embed="rId2">
            <a:extLst>
              <a:ext uri="{28A0092B-C50C-407E-A947-70E740481C1C}">
                <a14:useLocalDpi xmlns:a14="http://schemas.microsoft.com/office/drawing/2010/main" val="0"/>
              </a:ext>
            </a:extLst>
          </a:blip>
          <a:srcRect l="32005" r="32005"/>
          <a:stretch/>
        </p:blipFill>
        <p:spPr>
          <a:xfrm>
            <a:off x="5834510" y="2502165"/>
            <a:ext cx="2613372" cy="3563372"/>
          </a:xfrm>
          <a:prstGeom prst="rect">
            <a:avLst/>
          </a:prstGeom>
        </p:spPr>
      </p:pic>
    </p:spTree>
    <p:extLst>
      <p:ext uri="{BB962C8B-B14F-4D97-AF65-F5344CB8AC3E}">
        <p14:creationId xmlns:p14="http://schemas.microsoft.com/office/powerpoint/2010/main" val="3869910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8D3CA4E-85E4-2962-3470-C2D811891403}"/>
            </a:ext>
          </a:extLst>
        </p:cNvPr>
        <p:cNvGrpSpPr/>
        <p:nvPr/>
      </p:nvGrpSpPr>
      <p:grpSpPr>
        <a:xfrm>
          <a:off x="0" y="0"/>
          <a:ext cx="0" cy="0"/>
          <a:chOff x="0" y="0"/>
          <a:chExt cx="0" cy="0"/>
        </a:xfrm>
      </p:grpSpPr>
      <p:sp useBgFill="1">
        <p:nvSpPr>
          <p:cNvPr id="38" name="Rectangle 29">
            <a:extLst>
              <a:ext uri="{FF2B5EF4-FFF2-40B4-BE49-F238E27FC236}">
                <a16:creationId xmlns:a16="http://schemas.microsoft.com/office/drawing/2014/main" id="{5012A828-E544-00B2-3977-13E857C27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1">
            <a:extLst>
              <a:ext uri="{FF2B5EF4-FFF2-40B4-BE49-F238E27FC236}">
                <a16:creationId xmlns:a16="http://schemas.microsoft.com/office/drawing/2014/main" id="{0024BC36-402C-D8B3-6758-798381B9427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33" name="Freeform 44">
              <a:extLst>
                <a:ext uri="{FF2B5EF4-FFF2-40B4-BE49-F238E27FC236}">
                  <a16:creationId xmlns:a16="http://schemas.microsoft.com/office/drawing/2014/main" id="{B37B1A8D-FE87-16C0-4A69-44099924A4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5">
              <a:extLst>
                <a:ext uri="{FF2B5EF4-FFF2-40B4-BE49-F238E27FC236}">
                  <a16:creationId xmlns:a16="http://schemas.microsoft.com/office/drawing/2014/main" id="{B752223C-CC4B-CBBF-AEEC-3041E25895D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6">
              <a:extLst>
                <a:ext uri="{FF2B5EF4-FFF2-40B4-BE49-F238E27FC236}">
                  <a16:creationId xmlns:a16="http://schemas.microsoft.com/office/drawing/2014/main" id="{5E06C0DA-1833-D123-5305-09D2C83B54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7">
              <a:extLst>
                <a:ext uri="{FF2B5EF4-FFF2-40B4-BE49-F238E27FC236}">
                  <a16:creationId xmlns:a16="http://schemas.microsoft.com/office/drawing/2014/main" id="{EC742CD1-6B3D-ABDD-93CC-340E406FB2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85AC27ED-F31B-6A32-C5C5-EFAA76BFF10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670EDB8-331A-B3EB-6AF0-C1517AF4FAFF}"/>
              </a:ext>
            </a:extLst>
          </p:cNvPr>
          <p:cNvSpPr>
            <a:spLocks noGrp="1"/>
          </p:cNvSpPr>
          <p:nvPr>
            <p:ph type="title"/>
          </p:nvPr>
        </p:nvSpPr>
        <p:spPr>
          <a:xfrm>
            <a:off x="785460" y="759805"/>
            <a:ext cx="7729890" cy="1325563"/>
          </a:xfrm>
        </p:spPr>
        <p:txBody>
          <a:bodyPr>
            <a:normAutofit/>
          </a:bodyPr>
          <a:lstStyle/>
          <a:p>
            <a:r>
              <a:rPr lang="en-US" sz="3500" b="1" dirty="0">
                <a:solidFill>
                  <a:srgbClr val="FFFFFF"/>
                </a:solidFill>
              </a:rPr>
              <a:t>Understanding NIMBY Concerns in Recovery Housing</a:t>
            </a:r>
          </a:p>
        </p:txBody>
      </p:sp>
      <p:sp>
        <p:nvSpPr>
          <p:cNvPr id="3" name="Content Placeholder 2">
            <a:extLst>
              <a:ext uri="{FF2B5EF4-FFF2-40B4-BE49-F238E27FC236}">
                <a16:creationId xmlns:a16="http://schemas.microsoft.com/office/drawing/2014/main" id="{1D00A6AA-FC6D-CFDD-F009-388B91797127}"/>
              </a:ext>
            </a:extLst>
          </p:cNvPr>
          <p:cNvSpPr>
            <a:spLocks noGrp="1"/>
          </p:cNvSpPr>
          <p:nvPr>
            <p:ph idx="1"/>
          </p:nvPr>
        </p:nvSpPr>
        <p:spPr>
          <a:xfrm>
            <a:off x="1068677" y="2494450"/>
            <a:ext cx="4493923" cy="3830150"/>
          </a:xfrm>
        </p:spPr>
        <p:txBody>
          <a:bodyPr>
            <a:normAutofit/>
          </a:bodyPr>
          <a:lstStyle/>
          <a:p>
            <a:pPr marL="0" indent="0" algn="ctr">
              <a:buNone/>
            </a:pPr>
            <a:r>
              <a:rPr lang="en-US" sz="3200" b="1" dirty="0"/>
              <a:t>In reality, many of these assumptions are unfounded. Studies show that well-managed recovery homes pose minimal risk to neighbors in terms of criminal behavior</a:t>
            </a:r>
            <a:endParaRPr lang="en-US" sz="1800" b="1" dirty="0"/>
          </a:p>
        </p:txBody>
      </p:sp>
      <p:pic>
        <p:nvPicPr>
          <p:cNvPr id="5" name="Picture 4">
            <a:extLst>
              <a:ext uri="{FF2B5EF4-FFF2-40B4-BE49-F238E27FC236}">
                <a16:creationId xmlns:a16="http://schemas.microsoft.com/office/drawing/2014/main" id="{6BF02298-BC11-7785-B61C-8E7C30704888}"/>
              </a:ext>
            </a:extLst>
          </p:cNvPr>
          <p:cNvPicPr>
            <a:picLocks noChangeAspect="1"/>
          </p:cNvPicPr>
          <p:nvPr/>
        </p:nvPicPr>
        <p:blipFill>
          <a:blip r:embed="rId2">
            <a:extLst>
              <a:ext uri="{28A0092B-C50C-407E-A947-70E740481C1C}">
                <a14:useLocalDpi xmlns:a14="http://schemas.microsoft.com/office/drawing/2010/main" val="0"/>
              </a:ext>
            </a:extLst>
          </a:blip>
          <a:srcRect l="32005" r="32005"/>
          <a:stretch/>
        </p:blipFill>
        <p:spPr>
          <a:xfrm>
            <a:off x="5834510" y="2502165"/>
            <a:ext cx="2613372" cy="3563372"/>
          </a:xfrm>
          <a:prstGeom prst="rect">
            <a:avLst/>
          </a:prstGeom>
        </p:spPr>
      </p:pic>
    </p:spTree>
    <p:extLst>
      <p:ext uri="{BB962C8B-B14F-4D97-AF65-F5344CB8AC3E}">
        <p14:creationId xmlns:p14="http://schemas.microsoft.com/office/powerpoint/2010/main" val="3324574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9DE83C9-C410-0DE3-5940-ED56AC4BE246}"/>
            </a:ext>
          </a:extLst>
        </p:cNvPr>
        <p:cNvGrpSpPr/>
        <p:nvPr/>
      </p:nvGrpSpPr>
      <p:grpSpPr>
        <a:xfrm>
          <a:off x="0" y="0"/>
          <a:ext cx="0" cy="0"/>
          <a:chOff x="0" y="0"/>
          <a:chExt cx="0" cy="0"/>
        </a:xfrm>
      </p:grpSpPr>
      <p:sp useBgFill="1">
        <p:nvSpPr>
          <p:cNvPr id="38" name="Rectangle 29">
            <a:extLst>
              <a:ext uri="{FF2B5EF4-FFF2-40B4-BE49-F238E27FC236}">
                <a16:creationId xmlns:a16="http://schemas.microsoft.com/office/drawing/2014/main" id="{15465CF6-B192-DCA5-7AEC-D41617CA40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1">
            <a:extLst>
              <a:ext uri="{FF2B5EF4-FFF2-40B4-BE49-F238E27FC236}">
                <a16:creationId xmlns:a16="http://schemas.microsoft.com/office/drawing/2014/main" id="{9993BA1D-3D3B-9942-DB06-3A324FB2FF9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33" name="Freeform 44">
              <a:extLst>
                <a:ext uri="{FF2B5EF4-FFF2-40B4-BE49-F238E27FC236}">
                  <a16:creationId xmlns:a16="http://schemas.microsoft.com/office/drawing/2014/main" id="{3D66CF68-6650-11F6-8508-663D2B43F4B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45">
              <a:extLst>
                <a:ext uri="{FF2B5EF4-FFF2-40B4-BE49-F238E27FC236}">
                  <a16:creationId xmlns:a16="http://schemas.microsoft.com/office/drawing/2014/main" id="{F8978B5D-8F8C-D8B4-C59A-6842D1F350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6">
              <a:extLst>
                <a:ext uri="{FF2B5EF4-FFF2-40B4-BE49-F238E27FC236}">
                  <a16:creationId xmlns:a16="http://schemas.microsoft.com/office/drawing/2014/main" id="{57C97934-0128-8CD3-B3D9-F0246FB32D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7">
              <a:extLst>
                <a:ext uri="{FF2B5EF4-FFF2-40B4-BE49-F238E27FC236}">
                  <a16:creationId xmlns:a16="http://schemas.microsoft.com/office/drawing/2014/main" id="{B44160FC-E4DE-6C00-0AA5-384CCF05D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Rectangle 36">
              <a:extLst>
                <a:ext uri="{FF2B5EF4-FFF2-40B4-BE49-F238E27FC236}">
                  <a16:creationId xmlns:a16="http://schemas.microsoft.com/office/drawing/2014/main" id="{7EA25AE4-17DF-849F-87AC-788B1C3AC9B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347F97B8-EDE2-A374-5612-87C561BF727D}"/>
              </a:ext>
            </a:extLst>
          </p:cNvPr>
          <p:cNvSpPr>
            <a:spLocks noGrp="1"/>
          </p:cNvSpPr>
          <p:nvPr>
            <p:ph type="title"/>
          </p:nvPr>
        </p:nvSpPr>
        <p:spPr>
          <a:xfrm>
            <a:off x="785460" y="759805"/>
            <a:ext cx="7729890" cy="1325563"/>
          </a:xfrm>
        </p:spPr>
        <p:txBody>
          <a:bodyPr>
            <a:normAutofit/>
          </a:bodyPr>
          <a:lstStyle/>
          <a:p>
            <a:r>
              <a:rPr lang="en-US" sz="3500" b="1" dirty="0">
                <a:solidFill>
                  <a:srgbClr val="FFFFFF"/>
                </a:solidFill>
              </a:rPr>
              <a:t>Understanding NIMBY Concerns in Recovery Housing</a:t>
            </a:r>
          </a:p>
        </p:txBody>
      </p:sp>
      <p:sp>
        <p:nvSpPr>
          <p:cNvPr id="3" name="Content Placeholder 2">
            <a:extLst>
              <a:ext uri="{FF2B5EF4-FFF2-40B4-BE49-F238E27FC236}">
                <a16:creationId xmlns:a16="http://schemas.microsoft.com/office/drawing/2014/main" id="{D369C913-6E25-AB1C-F1D3-CE4758443FE5}"/>
              </a:ext>
            </a:extLst>
          </p:cNvPr>
          <p:cNvSpPr>
            <a:spLocks noGrp="1"/>
          </p:cNvSpPr>
          <p:nvPr>
            <p:ph idx="1"/>
          </p:nvPr>
        </p:nvSpPr>
        <p:spPr>
          <a:xfrm>
            <a:off x="1068677" y="2494450"/>
            <a:ext cx="4493923" cy="3830150"/>
          </a:xfrm>
        </p:spPr>
        <p:txBody>
          <a:bodyPr>
            <a:normAutofit/>
          </a:bodyPr>
          <a:lstStyle/>
          <a:p>
            <a:pPr marL="0" indent="0" algn="ctr">
              <a:buNone/>
            </a:pPr>
            <a:r>
              <a:rPr lang="en-US" sz="3600" b="1" dirty="0"/>
              <a:t>The root of NIMBY opposition is usually stigma – negative judgments about people with substance use disorders</a:t>
            </a:r>
          </a:p>
        </p:txBody>
      </p:sp>
      <p:pic>
        <p:nvPicPr>
          <p:cNvPr id="5" name="Picture 4">
            <a:extLst>
              <a:ext uri="{FF2B5EF4-FFF2-40B4-BE49-F238E27FC236}">
                <a16:creationId xmlns:a16="http://schemas.microsoft.com/office/drawing/2014/main" id="{92CBE451-AA51-9D8B-AEF6-7B6E863F31EF}"/>
              </a:ext>
            </a:extLst>
          </p:cNvPr>
          <p:cNvPicPr>
            <a:picLocks noChangeAspect="1"/>
          </p:cNvPicPr>
          <p:nvPr/>
        </p:nvPicPr>
        <p:blipFill>
          <a:blip r:embed="rId2">
            <a:extLst>
              <a:ext uri="{28A0092B-C50C-407E-A947-70E740481C1C}">
                <a14:useLocalDpi xmlns:a14="http://schemas.microsoft.com/office/drawing/2010/main" val="0"/>
              </a:ext>
            </a:extLst>
          </a:blip>
          <a:srcRect l="32005" r="32005"/>
          <a:stretch/>
        </p:blipFill>
        <p:spPr>
          <a:xfrm>
            <a:off x="5834510" y="2502165"/>
            <a:ext cx="2613372" cy="3563372"/>
          </a:xfrm>
          <a:prstGeom prst="rect">
            <a:avLst/>
          </a:prstGeom>
        </p:spPr>
      </p:pic>
    </p:spTree>
    <p:extLst>
      <p:ext uri="{BB962C8B-B14F-4D97-AF65-F5344CB8AC3E}">
        <p14:creationId xmlns:p14="http://schemas.microsoft.com/office/powerpoint/2010/main" val="3454658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CA24A353C5534B8E0DE01C901400D4" ma:contentTypeVersion="15" ma:contentTypeDescription="Create a new document." ma:contentTypeScope="" ma:versionID="f6abf2391618e5b6e4a5e619bf1ba4ed">
  <xsd:schema xmlns:xsd="http://www.w3.org/2001/XMLSchema" xmlns:xs="http://www.w3.org/2001/XMLSchema" xmlns:p="http://schemas.microsoft.com/office/2006/metadata/properties" xmlns:ns2="331ed7e6-3127-4f14-963d-e156ae1447d3" xmlns:ns3="1848a53b-7821-40ed-8e43-a3f1d38d81f5" targetNamespace="http://schemas.microsoft.com/office/2006/metadata/properties" ma:root="true" ma:fieldsID="cca0015ee627509a9f35732deaf79dd7" ns2:_="" ns3:_="">
    <xsd:import namespace="331ed7e6-3127-4f14-963d-e156ae1447d3"/>
    <xsd:import namespace="1848a53b-7821-40ed-8e43-a3f1d38d81f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ed7e6-3127-4f14-963d-e156ae1447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37f8784-f875-460d-a0aa-88acc3d1c16c"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848a53b-7821-40ed-8e43-a3f1d38d81f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6b0d929-e9f6-48fd-a24b-7621eac27fd6}" ma:internalName="TaxCatchAll" ma:showField="CatchAllData" ma:web="1848a53b-7821-40ed-8e43-a3f1d38d81f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848a53b-7821-40ed-8e43-a3f1d38d81f5" xsi:nil="true"/>
    <lcf76f155ced4ddcb4097134ff3c332f xmlns="331ed7e6-3127-4f14-963d-e156ae1447d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781458E-B934-426F-9039-C05FE451A513}"/>
</file>

<file path=customXml/itemProps2.xml><?xml version="1.0" encoding="utf-8"?>
<ds:datastoreItem xmlns:ds="http://schemas.openxmlformats.org/officeDocument/2006/customXml" ds:itemID="{616947BE-F844-47CA-9A4D-4F1DBEE40C84}"/>
</file>

<file path=customXml/itemProps3.xml><?xml version="1.0" encoding="utf-8"?>
<ds:datastoreItem xmlns:ds="http://schemas.openxmlformats.org/officeDocument/2006/customXml" ds:itemID="{F8BBC3F4-8128-4437-B04A-87E20944A3C4}"/>
</file>

<file path=docProps/app.xml><?xml version="1.0" encoding="utf-8"?>
<Properties xmlns="http://schemas.openxmlformats.org/officeDocument/2006/extended-properties" xmlns:vt="http://schemas.openxmlformats.org/officeDocument/2006/docPropsVTypes">
  <TotalTime>621</TotalTime>
  <Words>2186</Words>
  <Application>Microsoft Office PowerPoint</Application>
  <PresentationFormat>On-screen Show (4:3)</PresentationFormat>
  <Paragraphs>143</Paragraphs>
  <Slides>40</Slides>
  <Notes>1</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ADLaM Display</vt:lpstr>
      <vt:lpstr>Aptos</vt:lpstr>
      <vt:lpstr>Arial</vt:lpstr>
      <vt:lpstr>Calibri</vt:lpstr>
      <vt:lpstr>Calibri Light</vt:lpstr>
      <vt:lpstr>Cambria</vt:lpstr>
      <vt:lpstr>Times New Roman</vt:lpstr>
      <vt:lpstr>Verdana</vt:lpstr>
      <vt:lpstr>Wingdings</vt:lpstr>
      <vt:lpstr>Office Theme</vt:lpstr>
      <vt:lpstr>PowerPoint Presentation</vt:lpstr>
      <vt:lpstr>Learning Objectives</vt:lpstr>
      <vt:lpstr>Introduction:</vt:lpstr>
      <vt:lpstr>Introduction:</vt:lpstr>
      <vt:lpstr>Introduction:</vt:lpstr>
      <vt:lpstr>Introduction:</vt:lpstr>
      <vt:lpstr>Understanding NIMBY Concerns in Recovery Housing</vt:lpstr>
      <vt:lpstr>Understanding NIMBY Concerns in Recovery Housing</vt:lpstr>
      <vt:lpstr>Understanding NIMBY Concerns in Recovery Housing</vt:lpstr>
      <vt:lpstr>Understanding NIMBY Concerns in Recovery Housing</vt:lpstr>
      <vt:lpstr>NIMBY – Not in My Back Yard</vt:lpstr>
      <vt:lpstr>NIMBY – Not in My Back Yard</vt:lpstr>
      <vt:lpstr>NIMBY – Not in My Back Yard</vt:lpstr>
      <vt:lpstr>NIMBY – Not in My Back Yard</vt:lpstr>
      <vt:lpstr>NIMBY – Not in My Back Yard</vt:lpstr>
      <vt:lpstr>NIMBY – Not in My Back Yard</vt:lpstr>
      <vt:lpstr>PowerPoint Presentation</vt:lpstr>
      <vt:lpstr>NIMBY – Not in My Back Yard</vt:lpstr>
      <vt:lpstr>NIMBY – Not in My Back Yard</vt:lpstr>
      <vt:lpstr>PowerPoint Presentation</vt:lpstr>
      <vt:lpstr>NIMBY – Not in My Back Yard</vt:lpstr>
      <vt:lpstr>NIMBY – Not in My Back Yard</vt:lpstr>
      <vt:lpstr>NIMBY – Not in My Back Yard</vt:lpstr>
      <vt:lpstr>CASE STUDY: The Angry Neighbor</vt:lpstr>
      <vt:lpstr>PowerPoint Presentation</vt:lpstr>
      <vt:lpstr>PowerPoint Presentation</vt:lpstr>
      <vt:lpstr>Highland House – April 2013</vt:lpstr>
      <vt:lpstr>FACTS ABOUT OUR PLANS FOR 1212 HIGHLAND AVENUE</vt:lpstr>
      <vt:lpstr>FACTS ABOUT OUR PLANS FOR 1212 HIGHLAND AVENUE</vt:lpstr>
      <vt:lpstr>FACTS ABOUT OUR PLANS FOR 1212 HIGHLAND AVENUE</vt:lpstr>
      <vt:lpstr>FACTS ABOUT OUR PLANS FOR 1212 HIGHLAND AVENUE</vt:lpstr>
      <vt:lpstr>FACTS ABOUT OUR PLANS FOR 1212 HIGHLAND AVENUE</vt:lpstr>
      <vt:lpstr>FACTS ABOUT OUR PLANS FOR 1212 HIGHLAND AVENUE</vt:lpstr>
      <vt:lpstr>FACTS ABOUT OUR PLANS FOR 1212 HIGHLAND AVENUE</vt:lpstr>
      <vt:lpstr>FACTS ABOUT OUR PLANS FOR 1212 HIGHLAND AVENUE</vt:lpstr>
      <vt:lpstr>GOOD NEIGHBOR POLICIES</vt:lpstr>
      <vt:lpstr>Best Practices</vt:lpstr>
      <vt:lpstr>Social Model of Recovery</vt:lpstr>
      <vt:lpstr>Social Model of Recovery</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of Hope Recovery Residences</dc:title>
  <dc:creator>House of Hope</dc:creator>
  <cp:lastModifiedBy>Richard Mason</cp:lastModifiedBy>
  <cp:revision>3</cp:revision>
  <dcterms:created xsi:type="dcterms:W3CDTF">2019-02-15T16:37:31Z</dcterms:created>
  <dcterms:modified xsi:type="dcterms:W3CDTF">2025-03-17T17:05:30Z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0x01010020CA24A353C5534B8E0DE01C901400D4</vt:lpwstr>
  </property>
</Properties>
</file>