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7" r:id="rId4"/>
    <p:sldMasterId id="2147483808" r:id="rId5"/>
    <p:sldMasterId id="2147483795" r:id="rId6"/>
    <p:sldMasterId id="2147483660" r:id="rId7"/>
    <p:sldMasterId id="2147483824" r:id="rId8"/>
    <p:sldMasterId id="2147483832" r:id="rId9"/>
  </p:sldMasterIdLst>
  <p:notesMasterIdLst>
    <p:notesMasterId r:id="rId41"/>
  </p:notesMasterIdLst>
  <p:handoutMasterIdLst>
    <p:handoutMasterId r:id="rId42"/>
  </p:handoutMasterIdLst>
  <p:sldIdLst>
    <p:sldId id="267" r:id="rId10"/>
    <p:sldId id="274" r:id="rId11"/>
    <p:sldId id="317" r:id="rId12"/>
    <p:sldId id="2147470912" r:id="rId13"/>
    <p:sldId id="291" r:id="rId14"/>
    <p:sldId id="292" r:id="rId15"/>
    <p:sldId id="263" r:id="rId16"/>
    <p:sldId id="293" r:id="rId17"/>
    <p:sldId id="294" r:id="rId18"/>
    <p:sldId id="277" r:id="rId19"/>
    <p:sldId id="2147470926" r:id="rId20"/>
    <p:sldId id="2147470913" r:id="rId21"/>
    <p:sldId id="268" r:id="rId22"/>
    <p:sldId id="290" r:id="rId23"/>
    <p:sldId id="288" r:id="rId24"/>
    <p:sldId id="2147470923" r:id="rId25"/>
    <p:sldId id="302" r:id="rId26"/>
    <p:sldId id="304" r:id="rId27"/>
    <p:sldId id="281" r:id="rId28"/>
    <p:sldId id="282" r:id="rId29"/>
    <p:sldId id="283" r:id="rId30"/>
    <p:sldId id="295" r:id="rId31"/>
    <p:sldId id="2147470925" r:id="rId32"/>
    <p:sldId id="326" r:id="rId33"/>
    <p:sldId id="287" r:id="rId34"/>
    <p:sldId id="284" r:id="rId35"/>
    <p:sldId id="285" r:id="rId36"/>
    <p:sldId id="297" r:id="rId37"/>
    <p:sldId id="2147470927" r:id="rId38"/>
    <p:sldId id="324" r:id="rId39"/>
    <p:sldId id="323" r:id="rId40"/>
  </p:sldIdLst>
  <p:sldSz cx="12192000" cy="6858000"/>
  <p:notesSz cx="7010400" cy="9296400"/>
  <p:embeddedFontLs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Source Sans 3" panose="020B0303030403020204" pitchFamily="34" charset="0"/>
      <p:regular r:id="rId47"/>
    </p:embeddedFont>
    <p:embeddedFont>
      <p:font typeface="Source Sans Pro" panose="020B0503030403020204" pitchFamily="34" charset="0"/>
      <p:regular r:id="rId48"/>
      <p:bold r:id="rId49"/>
      <p:italic r:id="rId50"/>
      <p:boldItalic r:id="rId51"/>
    </p:embeddedFont>
    <p:embeddedFont>
      <p:font typeface="Source Sans Pro Black" panose="020B0803030403020204" pitchFamily="34" charset="0"/>
      <p:bold r:id="rId52"/>
      <p:boldItalic r:id="rId53"/>
    </p:embeddedFont>
    <p:embeddedFont>
      <p:font typeface="Source Sans Pro SemiBold" panose="020B0603030403020204" pitchFamily="34" charset="0"/>
      <p:bold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F75"/>
    <a:srgbClr val="FFC000"/>
    <a:srgbClr val="C12637"/>
    <a:srgbClr val="161E4D"/>
    <a:srgbClr val="008E51"/>
    <a:srgbClr val="007A46"/>
    <a:srgbClr val="F383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  <p:guide orient="horz" pos="1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ohiodas-my.sharepoint.com/personal/10193766_id_ohio_gov/Documents/Desktop/Helpline%20Percentage%20Change%20Calendar%20yrs%2022-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PG Helpline Warm</a:t>
            </a:r>
            <a:r>
              <a:rPr lang="en-US" baseline="0"/>
              <a:t> Transfers Per Month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v>2022</c:v>
          </c:tx>
          <c:spPr>
            <a:solidFill>
              <a:srgbClr val="0070C0"/>
            </a:solidFill>
            <a:ln>
              <a:noFill/>
            </a:ln>
            <a:effectLst/>
          </c:spPr>
          <c:cat>
            <c:strRef>
              <c:f>Sheet1!$F$3:$F$14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Arp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Sheet1!$G$3:$G$14</c:f>
              <c:numCache>
                <c:formatCode>General</c:formatCode>
                <c:ptCount val="12"/>
                <c:pt idx="0">
                  <c:v>19</c:v>
                </c:pt>
                <c:pt idx="1">
                  <c:v>13</c:v>
                </c:pt>
                <c:pt idx="2">
                  <c:v>17</c:v>
                </c:pt>
                <c:pt idx="3">
                  <c:v>16</c:v>
                </c:pt>
                <c:pt idx="4">
                  <c:v>16</c:v>
                </c:pt>
                <c:pt idx="5">
                  <c:v>14</c:v>
                </c:pt>
                <c:pt idx="6">
                  <c:v>20</c:v>
                </c:pt>
                <c:pt idx="7">
                  <c:v>12</c:v>
                </c:pt>
                <c:pt idx="8">
                  <c:v>21</c:v>
                </c:pt>
                <c:pt idx="9">
                  <c:v>12</c:v>
                </c:pt>
                <c:pt idx="10">
                  <c:v>10</c:v>
                </c:pt>
                <c:pt idx="1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83-423B-9174-06691BDB3F9C}"/>
            </c:ext>
          </c:extLst>
        </c:ser>
        <c:ser>
          <c:idx val="1"/>
          <c:order val="1"/>
          <c:tx>
            <c:v>2023</c:v>
          </c:tx>
          <c:spPr>
            <a:solidFill>
              <a:srgbClr val="C12637"/>
            </a:solidFill>
            <a:ln>
              <a:noFill/>
            </a:ln>
            <a:effectLst/>
          </c:spPr>
          <c:cat>
            <c:strRef>
              <c:f>Sheet1!$F$3:$F$14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Arp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Sheet1!$H$3:$H$14</c:f>
              <c:numCache>
                <c:formatCode>General</c:formatCode>
                <c:ptCount val="12"/>
                <c:pt idx="0">
                  <c:v>25</c:v>
                </c:pt>
                <c:pt idx="1">
                  <c:v>31</c:v>
                </c:pt>
                <c:pt idx="2">
                  <c:v>45</c:v>
                </c:pt>
                <c:pt idx="3">
                  <c:v>25</c:v>
                </c:pt>
                <c:pt idx="4">
                  <c:v>6</c:v>
                </c:pt>
                <c:pt idx="5">
                  <c:v>28</c:v>
                </c:pt>
                <c:pt idx="6">
                  <c:v>33</c:v>
                </c:pt>
                <c:pt idx="7">
                  <c:v>20</c:v>
                </c:pt>
                <c:pt idx="8">
                  <c:v>19</c:v>
                </c:pt>
                <c:pt idx="9">
                  <c:v>24</c:v>
                </c:pt>
                <c:pt idx="10">
                  <c:v>32</c:v>
                </c:pt>
                <c:pt idx="1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83-423B-9174-06691BDB3F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8901072"/>
        <c:axId val="1825912672"/>
      </c:areaChart>
      <c:catAx>
        <c:axId val="1828901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5912672"/>
        <c:crosses val="autoZero"/>
        <c:auto val="1"/>
        <c:lblAlgn val="ctr"/>
        <c:lblOffset val="100"/>
        <c:noMultiLvlLbl val="0"/>
      </c:catAx>
      <c:valAx>
        <c:axId val="1825912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89010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D86B26-411A-40F0-BCFF-C0D4D74FAC0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2FDE7DC-BBF9-4A30-A428-9EB6CAD03BB3}">
      <dgm:prSet custT="1"/>
      <dgm:spPr>
        <a:xfrm>
          <a:off x="2310" y="607739"/>
          <a:ext cx="1833041" cy="1099824"/>
        </a:xfrm>
        <a:prstGeom prst="rect">
          <a:avLst/>
        </a:prstGeom>
        <a:solidFill>
          <a:srgbClr val="C12637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rPr>
            <a:t>Prevention and treatment across the lifespan </a:t>
          </a:r>
        </a:p>
      </dgm:t>
    </dgm:pt>
    <dgm:pt modelId="{9FD4C782-7A96-4724-8E3A-8DB4B52888DE}" type="parTrans" cxnId="{30997D2C-ADE5-412B-9EDF-FBD7535DCE81}">
      <dgm:prSet/>
      <dgm:spPr/>
      <dgm:t>
        <a:bodyPr/>
        <a:lstStyle/>
        <a:p>
          <a:endParaRPr lang="en-US"/>
        </a:p>
      </dgm:t>
    </dgm:pt>
    <dgm:pt modelId="{0DA405DD-1823-416A-A89E-DDFDF7A27981}" type="sibTrans" cxnId="{30997D2C-ADE5-412B-9EDF-FBD7535DCE81}">
      <dgm:prSet/>
      <dgm:spPr/>
      <dgm:t>
        <a:bodyPr/>
        <a:lstStyle/>
        <a:p>
          <a:endParaRPr lang="en-US"/>
        </a:p>
      </dgm:t>
    </dgm:pt>
    <dgm:pt modelId="{0D2E82A4-BB93-4E1E-ACFA-72633964F107}">
      <dgm:prSet custT="1"/>
      <dgm:spPr>
        <a:xfrm>
          <a:off x="2019554" y="612645"/>
          <a:ext cx="1833041" cy="1089376"/>
        </a:xfrm>
        <a:prstGeom prst="rect">
          <a:avLst/>
        </a:prstGeom>
        <a:solidFill>
          <a:srgbClr val="0E3F7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rPr>
            <a:t>Children, youth, and families  </a:t>
          </a:r>
        </a:p>
      </dgm:t>
    </dgm:pt>
    <dgm:pt modelId="{D53290D4-C686-4BD4-9D94-BCF1AF86124D}" type="parTrans" cxnId="{4D1C3C46-26D1-4606-9B02-1BE001C0E763}">
      <dgm:prSet/>
      <dgm:spPr/>
      <dgm:t>
        <a:bodyPr/>
        <a:lstStyle/>
        <a:p>
          <a:endParaRPr lang="en-US"/>
        </a:p>
      </dgm:t>
    </dgm:pt>
    <dgm:pt modelId="{BE735DE9-319C-482B-8804-A156DB0374A8}" type="sibTrans" cxnId="{4D1C3C46-26D1-4606-9B02-1BE001C0E763}">
      <dgm:prSet/>
      <dgm:spPr/>
      <dgm:t>
        <a:bodyPr/>
        <a:lstStyle/>
        <a:p>
          <a:endParaRPr lang="en-US"/>
        </a:p>
      </dgm:t>
    </dgm:pt>
    <dgm:pt modelId="{88FEF7F6-ADB5-4839-935A-9AD86420A0D2}">
      <dgm:prSet custT="1"/>
      <dgm:spPr>
        <a:xfrm>
          <a:off x="4035002" y="607739"/>
          <a:ext cx="1833041" cy="1099824"/>
        </a:xfrm>
        <a:prstGeom prst="rect">
          <a:avLst/>
        </a:prstGeom>
        <a:solidFill>
          <a:srgbClr val="C12637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Suicide prevention</a:t>
          </a:r>
        </a:p>
      </dgm:t>
    </dgm:pt>
    <dgm:pt modelId="{78054D5C-AD2E-433B-90BD-F85F6ADBCD8E}" type="parTrans" cxnId="{0B2C4996-DE0E-4689-9C4F-A5693A19FF59}">
      <dgm:prSet/>
      <dgm:spPr/>
      <dgm:t>
        <a:bodyPr/>
        <a:lstStyle/>
        <a:p>
          <a:endParaRPr lang="en-US"/>
        </a:p>
      </dgm:t>
    </dgm:pt>
    <dgm:pt modelId="{9A28D449-538C-4003-B1C8-E0C4B4F96E46}" type="sibTrans" cxnId="{0B2C4996-DE0E-4689-9C4F-A5693A19FF59}">
      <dgm:prSet/>
      <dgm:spPr/>
      <dgm:t>
        <a:bodyPr/>
        <a:lstStyle/>
        <a:p>
          <a:endParaRPr lang="en-US"/>
        </a:p>
      </dgm:t>
    </dgm:pt>
    <dgm:pt modelId="{0EA76A62-E38A-4DFC-88EF-8589AD3B5B4C}">
      <dgm:prSet custT="1"/>
      <dgm:spPr>
        <a:xfrm>
          <a:off x="6051347" y="607739"/>
          <a:ext cx="1833041" cy="1099824"/>
        </a:xfrm>
        <a:prstGeom prst="rect">
          <a:avLst/>
        </a:prstGeom>
        <a:solidFill>
          <a:srgbClr val="0E3F7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Building Ohio’s behavioral health workforce</a:t>
          </a:r>
        </a:p>
      </dgm:t>
    </dgm:pt>
    <dgm:pt modelId="{60EA09A8-8643-4CA6-B6F6-23F934A77546}" type="parTrans" cxnId="{9B0D99D3-915C-46D2-91BC-AEA1F9E481AF}">
      <dgm:prSet/>
      <dgm:spPr/>
      <dgm:t>
        <a:bodyPr/>
        <a:lstStyle/>
        <a:p>
          <a:endParaRPr lang="en-US"/>
        </a:p>
      </dgm:t>
    </dgm:pt>
    <dgm:pt modelId="{6824F624-EC0D-4436-8EBF-8AADBDBE6D02}" type="sibTrans" cxnId="{9B0D99D3-915C-46D2-91BC-AEA1F9E481AF}">
      <dgm:prSet/>
      <dgm:spPr/>
      <dgm:t>
        <a:bodyPr/>
        <a:lstStyle/>
        <a:p>
          <a:endParaRPr lang="en-US"/>
        </a:p>
      </dgm:t>
    </dgm:pt>
    <dgm:pt modelId="{CE68AE1C-0B71-4B6F-89E1-8D4A35FEC3C8}">
      <dgm:prSet custT="1"/>
      <dgm:spPr>
        <a:xfrm>
          <a:off x="2310" y="1890869"/>
          <a:ext cx="1833041" cy="1099824"/>
        </a:xfrm>
        <a:prstGeom prst="rect">
          <a:avLst/>
        </a:prstGeom>
        <a:solidFill>
          <a:srgbClr val="0E3F7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Quality care in integrated settings</a:t>
          </a:r>
        </a:p>
      </dgm:t>
    </dgm:pt>
    <dgm:pt modelId="{6720CE35-0C26-4BD8-B02F-2F6CDB60F872}" type="parTrans" cxnId="{5D23AA4E-D45F-42BD-BBBC-38CB59B70029}">
      <dgm:prSet/>
      <dgm:spPr/>
      <dgm:t>
        <a:bodyPr/>
        <a:lstStyle/>
        <a:p>
          <a:endParaRPr lang="en-US"/>
        </a:p>
      </dgm:t>
    </dgm:pt>
    <dgm:pt modelId="{EBAB66BF-EEC1-4CA6-9E5C-D5DC41FE8382}" type="sibTrans" cxnId="{5D23AA4E-D45F-42BD-BBBC-38CB59B70029}">
      <dgm:prSet/>
      <dgm:spPr/>
      <dgm:t>
        <a:bodyPr/>
        <a:lstStyle/>
        <a:p>
          <a:endParaRPr lang="en-US"/>
        </a:p>
      </dgm:t>
    </dgm:pt>
    <dgm:pt modelId="{24DD35C6-5833-4AC6-B9A7-C15B66E7C211}">
      <dgm:prSet custT="1"/>
      <dgm:spPr>
        <a:xfrm>
          <a:off x="2018656" y="1890869"/>
          <a:ext cx="1833041" cy="1099824"/>
        </a:xfrm>
        <a:prstGeom prst="rect">
          <a:avLst/>
        </a:prstGeom>
        <a:solidFill>
          <a:srgbClr val="C12637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Helping adults with SPMI thrive in communities</a:t>
          </a:r>
        </a:p>
      </dgm:t>
    </dgm:pt>
    <dgm:pt modelId="{DDE64B46-A8F1-4513-9B3F-0060F6056ADF}" type="parTrans" cxnId="{4DC58413-6DD0-41B2-A975-118480C1A573}">
      <dgm:prSet/>
      <dgm:spPr/>
      <dgm:t>
        <a:bodyPr/>
        <a:lstStyle/>
        <a:p>
          <a:endParaRPr lang="en-US"/>
        </a:p>
      </dgm:t>
    </dgm:pt>
    <dgm:pt modelId="{B6271FEC-43FD-4665-ABB4-406DDB29D86C}" type="sibTrans" cxnId="{4DC58413-6DD0-41B2-A975-118480C1A573}">
      <dgm:prSet/>
      <dgm:spPr/>
      <dgm:t>
        <a:bodyPr/>
        <a:lstStyle/>
        <a:p>
          <a:endParaRPr lang="en-US"/>
        </a:p>
      </dgm:t>
    </dgm:pt>
    <dgm:pt modelId="{A898DD3D-9234-4D6E-AB78-58C58A9C8FDF}">
      <dgm:prSet custT="1"/>
      <dgm:spPr>
        <a:xfrm>
          <a:off x="4035002" y="1890869"/>
          <a:ext cx="1833041" cy="1099824"/>
        </a:xfrm>
        <a:prstGeom prst="rect">
          <a:avLst/>
        </a:prstGeom>
        <a:solidFill>
          <a:srgbClr val="0E3F7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Preventing overdose deaths</a:t>
          </a:r>
        </a:p>
      </dgm:t>
    </dgm:pt>
    <dgm:pt modelId="{53D6464B-AC0E-4960-90C0-5595CCE0846F}" type="parTrans" cxnId="{C7B4D87C-535C-4538-ACA3-611F05DBF54A}">
      <dgm:prSet/>
      <dgm:spPr/>
      <dgm:t>
        <a:bodyPr/>
        <a:lstStyle/>
        <a:p>
          <a:endParaRPr lang="en-US"/>
        </a:p>
      </dgm:t>
    </dgm:pt>
    <dgm:pt modelId="{882904A8-F3E8-4286-8B58-85B08C313395}" type="sibTrans" cxnId="{C7B4D87C-535C-4538-ACA3-611F05DBF54A}">
      <dgm:prSet/>
      <dgm:spPr/>
      <dgm:t>
        <a:bodyPr/>
        <a:lstStyle/>
        <a:p>
          <a:endParaRPr lang="en-US"/>
        </a:p>
      </dgm:t>
    </dgm:pt>
    <dgm:pt modelId="{EFF8018E-80D4-43D3-84F2-C61DBBF60460}">
      <dgm:prSet custT="1"/>
      <dgm:spPr>
        <a:xfrm>
          <a:off x="6051347" y="1890869"/>
          <a:ext cx="1833041" cy="1099824"/>
        </a:xfrm>
        <a:prstGeom prst="rect">
          <a:avLst/>
        </a:prstGeom>
        <a:solidFill>
          <a:srgbClr val="C12637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Long-term responses and support</a:t>
          </a:r>
        </a:p>
      </dgm:t>
    </dgm:pt>
    <dgm:pt modelId="{7AA8F099-571C-4ECE-B6EE-83AD7F803AA8}" type="parTrans" cxnId="{4BEE36BA-04C2-4405-B30B-8F91D4824903}">
      <dgm:prSet/>
      <dgm:spPr/>
      <dgm:t>
        <a:bodyPr/>
        <a:lstStyle/>
        <a:p>
          <a:endParaRPr lang="en-US"/>
        </a:p>
      </dgm:t>
    </dgm:pt>
    <dgm:pt modelId="{BA7C76C3-16FE-4973-94CF-712121F23997}" type="sibTrans" cxnId="{4BEE36BA-04C2-4405-B30B-8F91D4824903}">
      <dgm:prSet/>
      <dgm:spPr/>
      <dgm:t>
        <a:bodyPr/>
        <a:lstStyle/>
        <a:p>
          <a:endParaRPr lang="en-US"/>
        </a:p>
      </dgm:t>
    </dgm:pt>
    <dgm:pt modelId="{50909837-13E0-467A-A639-E4B2766C733D}">
      <dgm:prSet custT="1"/>
      <dgm:spPr>
        <a:xfrm>
          <a:off x="2310" y="3173998"/>
          <a:ext cx="1833041" cy="1099824"/>
        </a:xfrm>
        <a:prstGeom prst="rect">
          <a:avLst/>
        </a:prstGeom>
        <a:solidFill>
          <a:srgbClr val="C12637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Delivering excellent care in our state psychiatric hospitals</a:t>
          </a:r>
        </a:p>
      </dgm:t>
    </dgm:pt>
    <dgm:pt modelId="{AB7C9291-27C6-4443-9C37-408D55EE3B41}" type="parTrans" cxnId="{84F40D2E-B474-4B9B-BC56-0C3BFF580694}">
      <dgm:prSet/>
      <dgm:spPr/>
      <dgm:t>
        <a:bodyPr/>
        <a:lstStyle/>
        <a:p>
          <a:endParaRPr lang="en-US"/>
        </a:p>
      </dgm:t>
    </dgm:pt>
    <dgm:pt modelId="{4E0BF634-D827-4724-8250-F274E1D79019}" type="sibTrans" cxnId="{84F40D2E-B474-4B9B-BC56-0C3BFF580694}">
      <dgm:prSet/>
      <dgm:spPr/>
      <dgm:t>
        <a:bodyPr/>
        <a:lstStyle/>
        <a:p>
          <a:endParaRPr lang="en-US"/>
        </a:p>
      </dgm:t>
    </dgm:pt>
    <dgm:pt modelId="{DAEA85DF-8EF6-48F0-9318-1D87BB8AF689}">
      <dgm:prSet custT="1"/>
      <dgm:spPr>
        <a:xfrm>
          <a:off x="2018656" y="3173998"/>
          <a:ext cx="1833041" cy="1099824"/>
        </a:xfrm>
        <a:prstGeom prst="rect">
          <a:avLst/>
        </a:prstGeom>
        <a:solidFill>
          <a:srgbClr val="0E3F7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Transferring research into practice to support communities</a:t>
          </a:r>
        </a:p>
      </dgm:t>
    </dgm:pt>
    <dgm:pt modelId="{81853883-898B-4E77-955C-DC8FCFDAEBA6}" type="parTrans" cxnId="{09DA1EA5-6860-49EB-9CFB-A23E53AF4DD6}">
      <dgm:prSet/>
      <dgm:spPr/>
      <dgm:t>
        <a:bodyPr/>
        <a:lstStyle/>
        <a:p>
          <a:endParaRPr lang="en-US"/>
        </a:p>
      </dgm:t>
    </dgm:pt>
    <dgm:pt modelId="{B9366133-8F64-429E-9F7F-E0606F32DE53}" type="sibTrans" cxnId="{09DA1EA5-6860-49EB-9CFB-A23E53AF4DD6}">
      <dgm:prSet/>
      <dgm:spPr/>
      <dgm:t>
        <a:bodyPr/>
        <a:lstStyle/>
        <a:p>
          <a:endParaRPr lang="en-US"/>
        </a:p>
      </dgm:t>
    </dgm:pt>
    <dgm:pt modelId="{83718644-A81A-4417-B0C0-894DC118F8A7}">
      <dgm:prSet custT="1"/>
      <dgm:spPr>
        <a:xfrm>
          <a:off x="4035002" y="3173998"/>
          <a:ext cx="1833041" cy="1099824"/>
        </a:xfrm>
        <a:prstGeom prst="rect">
          <a:avLst/>
        </a:prstGeom>
        <a:solidFill>
          <a:srgbClr val="C12637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Ensuring safe and quality care in Ohio’s behavioral health system</a:t>
          </a:r>
        </a:p>
      </dgm:t>
    </dgm:pt>
    <dgm:pt modelId="{9DA3573A-882D-4B1A-8F0A-57B9A24C2C03}" type="parTrans" cxnId="{D5C97E93-EFB5-4100-A1AD-EB5529D62387}">
      <dgm:prSet/>
      <dgm:spPr/>
      <dgm:t>
        <a:bodyPr/>
        <a:lstStyle/>
        <a:p>
          <a:endParaRPr lang="en-US"/>
        </a:p>
      </dgm:t>
    </dgm:pt>
    <dgm:pt modelId="{6E954C75-ED37-4275-833D-B58B57D3C96E}" type="sibTrans" cxnId="{D5C97E93-EFB5-4100-A1AD-EB5529D62387}">
      <dgm:prSet/>
      <dgm:spPr/>
      <dgm:t>
        <a:bodyPr/>
        <a:lstStyle/>
        <a:p>
          <a:endParaRPr lang="en-US"/>
        </a:p>
      </dgm:t>
    </dgm:pt>
    <dgm:pt modelId="{5A5B3280-F1CC-401E-9E70-61761B89B9F7}">
      <dgm:prSet custT="1"/>
      <dgm:spPr>
        <a:xfrm>
          <a:off x="6051347" y="3173998"/>
          <a:ext cx="1833041" cy="1099824"/>
        </a:xfrm>
        <a:prstGeom prst="rect">
          <a:avLst/>
        </a:prstGeom>
        <a:solidFill>
          <a:srgbClr val="0E3F7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Better meeting the needs of Multisystem Youth</a:t>
          </a:r>
        </a:p>
      </dgm:t>
    </dgm:pt>
    <dgm:pt modelId="{563F955B-2070-4FF2-923C-5F58F01558D0}" type="parTrans" cxnId="{BAFD545E-012D-462A-99D7-019DA14E99DB}">
      <dgm:prSet/>
      <dgm:spPr/>
      <dgm:t>
        <a:bodyPr/>
        <a:lstStyle/>
        <a:p>
          <a:endParaRPr lang="en-US"/>
        </a:p>
      </dgm:t>
    </dgm:pt>
    <dgm:pt modelId="{97CE9141-CB58-44B3-A6E6-D7A32A874FE9}" type="sibTrans" cxnId="{BAFD545E-012D-462A-99D7-019DA14E99DB}">
      <dgm:prSet/>
      <dgm:spPr/>
      <dgm:t>
        <a:bodyPr/>
        <a:lstStyle/>
        <a:p>
          <a:endParaRPr lang="en-US"/>
        </a:p>
      </dgm:t>
    </dgm:pt>
    <dgm:pt modelId="{8C2281B2-AC58-4EB7-B415-FAFBD30AF68E}" type="pres">
      <dgm:prSet presAssocID="{B3D86B26-411A-40F0-BCFF-C0D4D74FAC0A}" presName="diagram" presStyleCnt="0">
        <dgm:presLayoutVars>
          <dgm:dir/>
          <dgm:resizeHandles val="exact"/>
        </dgm:presLayoutVars>
      </dgm:prSet>
      <dgm:spPr/>
    </dgm:pt>
    <dgm:pt modelId="{DE098F1F-2035-4B46-A198-FC6FDDCF4934}" type="pres">
      <dgm:prSet presAssocID="{22FDE7DC-BBF9-4A30-A428-9EB6CAD03BB3}" presName="node" presStyleLbl="node1" presStyleIdx="0" presStyleCnt="12">
        <dgm:presLayoutVars>
          <dgm:bulletEnabled val="1"/>
        </dgm:presLayoutVars>
      </dgm:prSet>
      <dgm:spPr/>
    </dgm:pt>
    <dgm:pt modelId="{FEB22228-B36B-4A71-AA06-A049ADBF757C}" type="pres">
      <dgm:prSet presAssocID="{0DA405DD-1823-416A-A89E-DDFDF7A27981}" presName="sibTrans" presStyleCnt="0"/>
      <dgm:spPr/>
    </dgm:pt>
    <dgm:pt modelId="{EA8ABD67-C6F7-4127-8FB5-4C019EE6B844}" type="pres">
      <dgm:prSet presAssocID="{0D2E82A4-BB93-4E1E-ACFA-72633964F107}" presName="node" presStyleLbl="node1" presStyleIdx="1" presStyleCnt="12" custScaleY="99050" custLinFactNeighborX="49" custLinFactNeighborY="-29">
        <dgm:presLayoutVars>
          <dgm:bulletEnabled val="1"/>
        </dgm:presLayoutVars>
      </dgm:prSet>
      <dgm:spPr/>
    </dgm:pt>
    <dgm:pt modelId="{1658B113-ED99-4046-BA8B-8F12D04DBC1A}" type="pres">
      <dgm:prSet presAssocID="{BE735DE9-319C-482B-8804-A156DB0374A8}" presName="sibTrans" presStyleCnt="0"/>
      <dgm:spPr/>
    </dgm:pt>
    <dgm:pt modelId="{641869E3-C34A-4C4A-BB6E-5E1DD9A57227}" type="pres">
      <dgm:prSet presAssocID="{88FEF7F6-ADB5-4839-935A-9AD86420A0D2}" presName="node" presStyleLbl="node1" presStyleIdx="2" presStyleCnt="12" custLinFactNeighborX="119" custLinFactNeighborY="-1089">
        <dgm:presLayoutVars>
          <dgm:bulletEnabled val="1"/>
        </dgm:presLayoutVars>
      </dgm:prSet>
      <dgm:spPr/>
    </dgm:pt>
    <dgm:pt modelId="{013C79F1-2DF4-4762-A850-7ACCEFB87A23}" type="pres">
      <dgm:prSet presAssocID="{9A28D449-538C-4003-B1C8-E0C4B4F96E46}" presName="sibTrans" presStyleCnt="0"/>
      <dgm:spPr/>
    </dgm:pt>
    <dgm:pt modelId="{03228A34-C691-4631-A885-4ABD2166EAE8}" type="pres">
      <dgm:prSet presAssocID="{0EA76A62-E38A-4DFC-88EF-8589AD3B5B4C}" presName="node" presStyleLbl="node1" presStyleIdx="3" presStyleCnt="12">
        <dgm:presLayoutVars>
          <dgm:bulletEnabled val="1"/>
        </dgm:presLayoutVars>
      </dgm:prSet>
      <dgm:spPr/>
    </dgm:pt>
    <dgm:pt modelId="{E0B734A9-28F3-4EB0-8551-FB1AD701A977}" type="pres">
      <dgm:prSet presAssocID="{6824F624-EC0D-4436-8EBF-8AADBDBE6D02}" presName="sibTrans" presStyleCnt="0"/>
      <dgm:spPr/>
    </dgm:pt>
    <dgm:pt modelId="{E76EC5E2-750C-4EC4-AA29-969C7A04D1A5}" type="pres">
      <dgm:prSet presAssocID="{CE68AE1C-0B71-4B6F-89E1-8D4A35FEC3C8}" presName="node" presStyleLbl="node1" presStyleIdx="4" presStyleCnt="12">
        <dgm:presLayoutVars>
          <dgm:bulletEnabled val="1"/>
        </dgm:presLayoutVars>
      </dgm:prSet>
      <dgm:spPr/>
    </dgm:pt>
    <dgm:pt modelId="{A6CBACEE-B6D1-4059-8CBD-731BD8BE80E1}" type="pres">
      <dgm:prSet presAssocID="{EBAB66BF-EEC1-4CA6-9E5C-D5DC41FE8382}" presName="sibTrans" presStyleCnt="0"/>
      <dgm:spPr/>
    </dgm:pt>
    <dgm:pt modelId="{386FE3D1-F628-4FED-AFC5-9B759D739005}" type="pres">
      <dgm:prSet presAssocID="{24DD35C6-5833-4AC6-B9A7-C15B66E7C211}" presName="node" presStyleLbl="node1" presStyleIdx="5" presStyleCnt="12">
        <dgm:presLayoutVars>
          <dgm:bulletEnabled val="1"/>
        </dgm:presLayoutVars>
      </dgm:prSet>
      <dgm:spPr/>
    </dgm:pt>
    <dgm:pt modelId="{F4DEB0EF-9224-4C1E-BB3A-82FB959C6D8C}" type="pres">
      <dgm:prSet presAssocID="{B6271FEC-43FD-4665-ABB4-406DDB29D86C}" presName="sibTrans" presStyleCnt="0"/>
      <dgm:spPr/>
    </dgm:pt>
    <dgm:pt modelId="{6C0D8AD4-B3D1-47C2-B2B9-26A75720EAE8}" type="pres">
      <dgm:prSet presAssocID="{A898DD3D-9234-4D6E-AB78-58C58A9C8FDF}" presName="node" presStyleLbl="node1" presStyleIdx="6" presStyleCnt="12">
        <dgm:presLayoutVars>
          <dgm:bulletEnabled val="1"/>
        </dgm:presLayoutVars>
      </dgm:prSet>
      <dgm:spPr/>
    </dgm:pt>
    <dgm:pt modelId="{C9C03473-FD54-4132-AE37-10042EB35A85}" type="pres">
      <dgm:prSet presAssocID="{882904A8-F3E8-4286-8B58-85B08C313395}" presName="sibTrans" presStyleCnt="0"/>
      <dgm:spPr/>
    </dgm:pt>
    <dgm:pt modelId="{B4AFA6AB-C75A-4009-9656-5F85EF94492A}" type="pres">
      <dgm:prSet presAssocID="{EFF8018E-80D4-43D3-84F2-C61DBBF60460}" presName="node" presStyleLbl="node1" presStyleIdx="7" presStyleCnt="12">
        <dgm:presLayoutVars>
          <dgm:bulletEnabled val="1"/>
        </dgm:presLayoutVars>
      </dgm:prSet>
      <dgm:spPr/>
    </dgm:pt>
    <dgm:pt modelId="{37EB06EF-3FEF-486C-B029-D4E776E18210}" type="pres">
      <dgm:prSet presAssocID="{BA7C76C3-16FE-4973-94CF-712121F23997}" presName="sibTrans" presStyleCnt="0"/>
      <dgm:spPr/>
    </dgm:pt>
    <dgm:pt modelId="{4E53FA7E-27DF-454A-92B1-A37EC85F1EDC}" type="pres">
      <dgm:prSet presAssocID="{50909837-13E0-467A-A639-E4B2766C733D}" presName="node" presStyleLbl="node1" presStyleIdx="8" presStyleCnt="12">
        <dgm:presLayoutVars>
          <dgm:bulletEnabled val="1"/>
        </dgm:presLayoutVars>
      </dgm:prSet>
      <dgm:spPr/>
    </dgm:pt>
    <dgm:pt modelId="{AA3DB86E-D2C4-46C3-8F77-C10A81E585F9}" type="pres">
      <dgm:prSet presAssocID="{4E0BF634-D827-4724-8250-F274E1D79019}" presName="sibTrans" presStyleCnt="0"/>
      <dgm:spPr/>
    </dgm:pt>
    <dgm:pt modelId="{2DE7B8EA-A719-4190-B89F-1670BDF6F499}" type="pres">
      <dgm:prSet presAssocID="{DAEA85DF-8EF6-48F0-9318-1D87BB8AF689}" presName="node" presStyleLbl="node1" presStyleIdx="9" presStyleCnt="12">
        <dgm:presLayoutVars>
          <dgm:bulletEnabled val="1"/>
        </dgm:presLayoutVars>
      </dgm:prSet>
      <dgm:spPr/>
    </dgm:pt>
    <dgm:pt modelId="{CA21C477-E6B4-4010-A1AD-7D799AD1F1D7}" type="pres">
      <dgm:prSet presAssocID="{B9366133-8F64-429E-9F7F-E0606F32DE53}" presName="sibTrans" presStyleCnt="0"/>
      <dgm:spPr/>
    </dgm:pt>
    <dgm:pt modelId="{E9483381-5417-44CA-B84F-F70D5D681BAD}" type="pres">
      <dgm:prSet presAssocID="{83718644-A81A-4417-B0C0-894DC118F8A7}" presName="node" presStyleLbl="node1" presStyleIdx="10" presStyleCnt="12">
        <dgm:presLayoutVars>
          <dgm:bulletEnabled val="1"/>
        </dgm:presLayoutVars>
      </dgm:prSet>
      <dgm:spPr/>
    </dgm:pt>
    <dgm:pt modelId="{5E5D1650-59E6-4D81-B390-E50DB53692A1}" type="pres">
      <dgm:prSet presAssocID="{6E954C75-ED37-4275-833D-B58B57D3C96E}" presName="sibTrans" presStyleCnt="0"/>
      <dgm:spPr/>
    </dgm:pt>
    <dgm:pt modelId="{C67361D2-0A60-43BE-9284-B7092102145C}" type="pres">
      <dgm:prSet presAssocID="{5A5B3280-F1CC-401E-9E70-61761B89B9F7}" presName="node" presStyleLbl="node1" presStyleIdx="11" presStyleCnt="12">
        <dgm:presLayoutVars>
          <dgm:bulletEnabled val="1"/>
        </dgm:presLayoutVars>
      </dgm:prSet>
      <dgm:spPr/>
    </dgm:pt>
  </dgm:ptLst>
  <dgm:cxnLst>
    <dgm:cxn modelId="{C1543110-7AAC-4041-86BA-1EA02C23DF32}" type="presOf" srcId="{CE68AE1C-0B71-4B6F-89E1-8D4A35FEC3C8}" destId="{E76EC5E2-750C-4EC4-AA29-969C7A04D1A5}" srcOrd="0" destOrd="0" presId="urn:microsoft.com/office/officeart/2005/8/layout/default"/>
    <dgm:cxn modelId="{4DC58413-6DD0-41B2-A975-118480C1A573}" srcId="{B3D86B26-411A-40F0-BCFF-C0D4D74FAC0A}" destId="{24DD35C6-5833-4AC6-B9A7-C15B66E7C211}" srcOrd="5" destOrd="0" parTransId="{DDE64B46-A8F1-4513-9B3F-0060F6056ADF}" sibTransId="{B6271FEC-43FD-4665-ABB4-406DDB29D86C}"/>
    <dgm:cxn modelId="{9ACD4C2B-A9BE-4AC1-BE3A-AB264A8A5017}" type="presOf" srcId="{24DD35C6-5833-4AC6-B9A7-C15B66E7C211}" destId="{386FE3D1-F628-4FED-AFC5-9B759D739005}" srcOrd="0" destOrd="0" presId="urn:microsoft.com/office/officeart/2005/8/layout/default"/>
    <dgm:cxn modelId="{30997D2C-ADE5-412B-9EDF-FBD7535DCE81}" srcId="{B3D86B26-411A-40F0-BCFF-C0D4D74FAC0A}" destId="{22FDE7DC-BBF9-4A30-A428-9EB6CAD03BB3}" srcOrd="0" destOrd="0" parTransId="{9FD4C782-7A96-4724-8E3A-8DB4B52888DE}" sibTransId="{0DA405DD-1823-416A-A89E-DDFDF7A27981}"/>
    <dgm:cxn modelId="{84F40D2E-B474-4B9B-BC56-0C3BFF580694}" srcId="{B3D86B26-411A-40F0-BCFF-C0D4D74FAC0A}" destId="{50909837-13E0-467A-A639-E4B2766C733D}" srcOrd="8" destOrd="0" parTransId="{AB7C9291-27C6-4443-9C37-408D55EE3B41}" sibTransId="{4E0BF634-D827-4724-8250-F274E1D79019}"/>
    <dgm:cxn modelId="{BAFD545E-012D-462A-99D7-019DA14E99DB}" srcId="{B3D86B26-411A-40F0-BCFF-C0D4D74FAC0A}" destId="{5A5B3280-F1CC-401E-9E70-61761B89B9F7}" srcOrd="11" destOrd="0" parTransId="{563F955B-2070-4FF2-923C-5F58F01558D0}" sibTransId="{97CE9141-CB58-44B3-A6E6-D7A32A874FE9}"/>
    <dgm:cxn modelId="{4D1C3C46-26D1-4606-9B02-1BE001C0E763}" srcId="{B3D86B26-411A-40F0-BCFF-C0D4D74FAC0A}" destId="{0D2E82A4-BB93-4E1E-ACFA-72633964F107}" srcOrd="1" destOrd="0" parTransId="{D53290D4-C686-4BD4-9D94-BCF1AF86124D}" sibTransId="{BE735DE9-319C-482B-8804-A156DB0374A8}"/>
    <dgm:cxn modelId="{5D23AA4E-D45F-42BD-BBBC-38CB59B70029}" srcId="{B3D86B26-411A-40F0-BCFF-C0D4D74FAC0A}" destId="{CE68AE1C-0B71-4B6F-89E1-8D4A35FEC3C8}" srcOrd="4" destOrd="0" parTransId="{6720CE35-0C26-4BD8-B02F-2F6CDB60F872}" sibTransId="{EBAB66BF-EEC1-4CA6-9E5C-D5DC41FE8382}"/>
    <dgm:cxn modelId="{9C111758-0FA3-486F-95E9-BAAA6F88056D}" type="presOf" srcId="{50909837-13E0-467A-A639-E4B2766C733D}" destId="{4E53FA7E-27DF-454A-92B1-A37EC85F1EDC}" srcOrd="0" destOrd="0" presId="urn:microsoft.com/office/officeart/2005/8/layout/default"/>
    <dgm:cxn modelId="{C7B4D87C-535C-4538-ACA3-611F05DBF54A}" srcId="{B3D86B26-411A-40F0-BCFF-C0D4D74FAC0A}" destId="{A898DD3D-9234-4D6E-AB78-58C58A9C8FDF}" srcOrd="6" destOrd="0" parTransId="{53D6464B-AC0E-4960-90C0-5595CCE0846F}" sibTransId="{882904A8-F3E8-4286-8B58-85B08C313395}"/>
    <dgm:cxn modelId="{E3396A86-FC2D-40F0-9BA1-E489AA9B2AF0}" type="presOf" srcId="{EFF8018E-80D4-43D3-84F2-C61DBBF60460}" destId="{B4AFA6AB-C75A-4009-9656-5F85EF94492A}" srcOrd="0" destOrd="0" presId="urn:microsoft.com/office/officeart/2005/8/layout/default"/>
    <dgm:cxn modelId="{081F278E-EFCD-48B4-A770-D1A44DDAB4C6}" type="presOf" srcId="{B3D86B26-411A-40F0-BCFF-C0D4D74FAC0A}" destId="{8C2281B2-AC58-4EB7-B415-FAFBD30AF68E}" srcOrd="0" destOrd="0" presId="urn:microsoft.com/office/officeart/2005/8/layout/default"/>
    <dgm:cxn modelId="{D5C97E93-EFB5-4100-A1AD-EB5529D62387}" srcId="{B3D86B26-411A-40F0-BCFF-C0D4D74FAC0A}" destId="{83718644-A81A-4417-B0C0-894DC118F8A7}" srcOrd="10" destOrd="0" parTransId="{9DA3573A-882D-4B1A-8F0A-57B9A24C2C03}" sibTransId="{6E954C75-ED37-4275-833D-B58B57D3C96E}"/>
    <dgm:cxn modelId="{0B2C4996-DE0E-4689-9C4F-A5693A19FF59}" srcId="{B3D86B26-411A-40F0-BCFF-C0D4D74FAC0A}" destId="{88FEF7F6-ADB5-4839-935A-9AD86420A0D2}" srcOrd="2" destOrd="0" parTransId="{78054D5C-AD2E-433B-90BD-F85F6ADBCD8E}" sibTransId="{9A28D449-538C-4003-B1C8-E0C4B4F96E46}"/>
    <dgm:cxn modelId="{7BC6929F-1B26-4BF5-94A5-F46F87B4D110}" type="presOf" srcId="{0EA76A62-E38A-4DFC-88EF-8589AD3B5B4C}" destId="{03228A34-C691-4631-A885-4ABD2166EAE8}" srcOrd="0" destOrd="0" presId="urn:microsoft.com/office/officeart/2005/8/layout/default"/>
    <dgm:cxn modelId="{09DA1EA5-6860-49EB-9CFB-A23E53AF4DD6}" srcId="{B3D86B26-411A-40F0-BCFF-C0D4D74FAC0A}" destId="{DAEA85DF-8EF6-48F0-9318-1D87BB8AF689}" srcOrd="9" destOrd="0" parTransId="{81853883-898B-4E77-955C-DC8FCFDAEBA6}" sibTransId="{B9366133-8F64-429E-9F7F-E0606F32DE53}"/>
    <dgm:cxn modelId="{FABC0EA8-72A2-494D-A72E-8B2E53CD5872}" type="presOf" srcId="{83718644-A81A-4417-B0C0-894DC118F8A7}" destId="{E9483381-5417-44CA-B84F-F70D5D681BAD}" srcOrd="0" destOrd="0" presId="urn:microsoft.com/office/officeart/2005/8/layout/default"/>
    <dgm:cxn modelId="{4BEE36BA-04C2-4405-B30B-8F91D4824903}" srcId="{B3D86B26-411A-40F0-BCFF-C0D4D74FAC0A}" destId="{EFF8018E-80D4-43D3-84F2-C61DBBF60460}" srcOrd="7" destOrd="0" parTransId="{7AA8F099-571C-4ECE-B6EE-83AD7F803AA8}" sibTransId="{BA7C76C3-16FE-4973-94CF-712121F23997}"/>
    <dgm:cxn modelId="{B3965FBC-9D7D-4D30-B1CB-16D600E42D30}" type="presOf" srcId="{88FEF7F6-ADB5-4839-935A-9AD86420A0D2}" destId="{641869E3-C34A-4C4A-BB6E-5E1DD9A57227}" srcOrd="0" destOrd="0" presId="urn:microsoft.com/office/officeart/2005/8/layout/default"/>
    <dgm:cxn modelId="{2CAC41C3-BB59-4A10-8505-3E968DB6F368}" type="presOf" srcId="{DAEA85DF-8EF6-48F0-9318-1D87BB8AF689}" destId="{2DE7B8EA-A719-4190-B89F-1670BDF6F499}" srcOrd="0" destOrd="0" presId="urn:microsoft.com/office/officeart/2005/8/layout/default"/>
    <dgm:cxn modelId="{14C142D2-86B2-440A-A84B-618B7F1CCBD7}" type="presOf" srcId="{5A5B3280-F1CC-401E-9E70-61761B89B9F7}" destId="{C67361D2-0A60-43BE-9284-B7092102145C}" srcOrd="0" destOrd="0" presId="urn:microsoft.com/office/officeart/2005/8/layout/default"/>
    <dgm:cxn modelId="{9B0D99D3-915C-46D2-91BC-AEA1F9E481AF}" srcId="{B3D86B26-411A-40F0-BCFF-C0D4D74FAC0A}" destId="{0EA76A62-E38A-4DFC-88EF-8589AD3B5B4C}" srcOrd="3" destOrd="0" parTransId="{60EA09A8-8643-4CA6-B6F6-23F934A77546}" sibTransId="{6824F624-EC0D-4436-8EBF-8AADBDBE6D02}"/>
    <dgm:cxn modelId="{9C0F08D5-E30E-4ED7-A309-0AC46C563A0C}" type="presOf" srcId="{22FDE7DC-BBF9-4A30-A428-9EB6CAD03BB3}" destId="{DE098F1F-2035-4B46-A198-FC6FDDCF4934}" srcOrd="0" destOrd="0" presId="urn:microsoft.com/office/officeart/2005/8/layout/default"/>
    <dgm:cxn modelId="{BD81E3E2-2E6D-46CC-8A59-AECD61B0F655}" type="presOf" srcId="{A898DD3D-9234-4D6E-AB78-58C58A9C8FDF}" destId="{6C0D8AD4-B3D1-47C2-B2B9-26A75720EAE8}" srcOrd="0" destOrd="0" presId="urn:microsoft.com/office/officeart/2005/8/layout/default"/>
    <dgm:cxn modelId="{8A656AFF-53C4-407C-B139-FF664DB62BB6}" type="presOf" srcId="{0D2E82A4-BB93-4E1E-ACFA-72633964F107}" destId="{EA8ABD67-C6F7-4127-8FB5-4C019EE6B844}" srcOrd="0" destOrd="0" presId="urn:microsoft.com/office/officeart/2005/8/layout/default"/>
    <dgm:cxn modelId="{BCD16EA8-AFC3-447C-8435-040AF1DE04B7}" type="presParOf" srcId="{8C2281B2-AC58-4EB7-B415-FAFBD30AF68E}" destId="{DE098F1F-2035-4B46-A198-FC6FDDCF4934}" srcOrd="0" destOrd="0" presId="urn:microsoft.com/office/officeart/2005/8/layout/default"/>
    <dgm:cxn modelId="{9CAC5DCA-093F-4402-B00F-B81A4EC27964}" type="presParOf" srcId="{8C2281B2-AC58-4EB7-B415-FAFBD30AF68E}" destId="{FEB22228-B36B-4A71-AA06-A049ADBF757C}" srcOrd="1" destOrd="0" presId="urn:microsoft.com/office/officeart/2005/8/layout/default"/>
    <dgm:cxn modelId="{20A8579E-B4A2-48FF-A347-9D2FD5AD9722}" type="presParOf" srcId="{8C2281B2-AC58-4EB7-B415-FAFBD30AF68E}" destId="{EA8ABD67-C6F7-4127-8FB5-4C019EE6B844}" srcOrd="2" destOrd="0" presId="urn:microsoft.com/office/officeart/2005/8/layout/default"/>
    <dgm:cxn modelId="{87E175A6-F275-45D9-BFE6-0C570BBC338F}" type="presParOf" srcId="{8C2281B2-AC58-4EB7-B415-FAFBD30AF68E}" destId="{1658B113-ED99-4046-BA8B-8F12D04DBC1A}" srcOrd="3" destOrd="0" presId="urn:microsoft.com/office/officeart/2005/8/layout/default"/>
    <dgm:cxn modelId="{5072C95F-855D-4D6B-B6CA-4B07BE2DB0D5}" type="presParOf" srcId="{8C2281B2-AC58-4EB7-B415-FAFBD30AF68E}" destId="{641869E3-C34A-4C4A-BB6E-5E1DD9A57227}" srcOrd="4" destOrd="0" presId="urn:microsoft.com/office/officeart/2005/8/layout/default"/>
    <dgm:cxn modelId="{8E1C8221-C281-4B34-892B-D9F88A237F93}" type="presParOf" srcId="{8C2281B2-AC58-4EB7-B415-FAFBD30AF68E}" destId="{013C79F1-2DF4-4762-A850-7ACCEFB87A23}" srcOrd="5" destOrd="0" presId="urn:microsoft.com/office/officeart/2005/8/layout/default"/>
    <dgm:cxn modelId="{C73D7AB3-A707-413D-ACF5-84FAED5AC789}" type="presParOf" srcId="{8C2281B2-AC58-4EB7-B415-FAFBD30AF68E}" destId="{03228A34-C691-4631-A885-4ABD2166EAE8}" srcOrd="6" destOrd="0" presId="urn:microsoft.com/office/officeart/2005/8/layout/default"/>
    <dgm:cxn modelId="{FDB61751-2F4F-445F-A43C-C7519A5529A2}" type="presParOf" srcId="{8C2281B2-AC58-4EB7-B415-FAFBD30AF68E}" destId="{E0B734A9-28F3-4EB0-8551-FB1AD701A977}" srcOrd="7" destOrd="0" presId="urn:microsoft.com/office/officeart/2005/8/layout/default"/>
    <dgm:cxn modelId="{953408C6-C304-43DC-AA3C-D6F405A33F1D}" type="presParOf" srcId="{8C2281B2-AC58-4EB7-B415-FAFBD30AF68E}" destId="{E76EC5E2-750C-4EC4-AA29-969C7A04D1A5}" srcOrd="8" destOrd="0" presId="urn:microsoft.com/office/officeart/2005/8/layout/default"/>
    <dgm:cxn modelId="{01459A70-95FD-4806-A259-77286568E0DF}" type="presParOf" srcId="{8C2281B2-AC58-4EB7-B415-FAFBD30AF68E}" destId="{A6CBACEE-B6D1-4059-8CBD-731BD8BE80E1}" srcOrd="9" destOrd="0" presId="urn:microsoft.com/office/officeart/2005/8/layout/default"/>
    <dgm:cxn modelId="{C93EDC7B-2DA8-46A3-BCE7-D09C5E3D2E50}" type="presParOf" srcId="{8C2281B2-AC58-4EB7-B415-FAFBD30AF68E}" destId="{386FE3D1-F628-4FED-AFC5-9B759D739005}" srcOrd="10" destOrd="0" presId="urn:microsoft.com/office/officeart/2005/8/layout/default"/>
    <dgm:cxn modelId="{2A816ED5-1D48-4B3D-AFC3-C6D8C77B43E9}" type="presParOf" srcId="{8C2281B2-AC58-4EB7-B415-FAFBD30AF68E}" destId="{F4DEB0EF-9224-4C1E-BB3A-82FB959C6D8C}" srcOrd="11" destOrd="0" presId="urn:microsoft.com/office/officeart/2005/8/layout/default"/>
    <dgm:cxn modelId="{F0761418-0633-404F-9397-C9409C6D00D3}" type="presParOf" srcId="{8C2281B2-AC58-4EB7-B415-FAFBD30AF68E}" destId="{6C0D8AD4-B3D1-47C2-B2B9-26A75720EAE8}" srcOrd="12" destOrd="0" presId="urn:microsoft.com/office/officeart/2005/8/layout/default"/>
    <dgm:cxn modelId="{B68F5DC4-35B4-41C1-B890-80CB8B3F8555}" type="presParOf" srcId="{8C2281B2-AC58-4EB7-B415-FAFBD30AF68E}" destId="{C9C03473-FD54-4132-AE37-10042EB35A85}" srcOrd="13" destOrd="0" presId="urn:microsoft.com/office/officeart/2005/8/layout/default"/>
    <dgm:cxn modelId="{702C10A5-D389-4B58-97F8-DDD30828346D}" type="presParOf" srcId="{8C2281B2-AC58-4EB7-B415-FAFBD30AF68E}" destId="{B4AFA6AB-C75A-4009-9656-5F85EF94492A}" srcOrd="14" destOrd="0" presId="urn:microsoft.com/office/officeart/2005/8/layout/default"/>
    <dgm:cxn modelId="{D0E18C65-3C32-4B18-9054-6C832629962C}" type="presParOf" srcId="{8C2281B2-AC58-4EB7-B415-FAFBD30AF68E}" destId="{37EB06EF-3FEF-486C-B029-D4E776E18210}" srcOrd="15" destOrd="0" presId="urn:microsoft.com/office/officeart/2005/8/layout/default"/>
    <dgm:cxn modelId="{2EC5D467-B734-48B9-BB31-D7D1EEFD8019}" type="presParOf" srcId="{8C2281B2-AC58-4EB7-B415-FAFBD30AF68E}" destId="{4E53FA7E-27DF-454A-92B1-A37EC85F1EDC}" srcOrd="16" destOrd="0" presId="urn:microsoft.com/office/officeart/2005/8/layout/default"/>
    <dgm:cxn modelId="{29B885ED-DEA6-4A5A-B461-3E2CBDB6EBB4}" type="presParOf" srcId="{8C2281B2-AC58-4EB7-B415-FAFBD30AF68E}" destId="{AA3DB86E-D2C4-46C3-8F77-C10A81E585F9}" srcOrd="17" destOrd="0" presId="urn:microsoft.com/office/officeart/2005/8/layout/default"/>
    <dgm:cxn modelId="{EEF629D1-6CC0-4442-9796-00BFE1C40CCD}" type="presParOf" srcId="{8C2281B2-AC58-4EB7-B415-FAFBD30AF68E}" destId="{2DE7B8EA-A719-4190-B89F-1670BDF6F499}" srcOrd="18" destOrd="0" presId="urn:microsoft.com/office/officeart/2005/8/layout/default"/>
    <dgm:cxn modelId="{8B0B76B4-C77A-4C95-9BF8-6967D3E73259}" type="presParOf" srcId="{8C2281B2-AC58-4EB7-B415-FAFBD30AF68E}" destId="{CA21C477-E6B4-4010-A1AD-7D799AD1F1D7}" srcOrd="19" destOrd="0" presId="urn:microsoft.com/office/officeart/2005/8/layout/default"/>
    <dgm:cxn modelId="{3112679A-161C-4980-9FE6-D1C1D2DE61BD}" type="presParOf" srcId="{8C2281B2-AC58-4EB7-B415-FAFBD30AF68E}" destId="{E9483381-5417-44CA-B84F-F70D5D681BAD}" srcOrd="20" destOrd="0" presId="urn:microsoft.com/office/officeart/2005/8/layout/default"/>
    <dgm:cxn modelId="{0F063B74-016A-4DFD-B7BD-2617BE1E22BD}" type="presParOf" srcId="{8C2281B2-AC58-4EB7-B415-FAFBD30AF68E}" destId="{5E5D1650-59E6-4D81-B390-E50DB53692A1}" srcOrd="21" destOrd="0" presId="urn:microsoft.com/office/officeart/2005/8/layout/default"/>
    <dgm:cxn modelId="{9A2088A6-7795-445E-BD9F-5CFABCADDE66}" type="presParOf" srcId="{8C2281B2-AC58-4EB7-B415-FAFBD30AF68E}" destId="{C67361D2-0A60-43BE-9284-B7092102145C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CBB8DB-FAB9-4314-80FC-65BC7060F920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5B8143C-15E4-4E29-83B2-639F668A91C8}">
      <dgm:prSet/>
      <dgm:spPr/>
      <dgm:t>
        <a:bodyPr/>
        <a:lstStyle/>
        <a:p>
          <a:r>
            <a:rPr lang="en-US" baseline="0"/>
            <a:t>Director</a:t>
          </a:r>
          <a:endParaRPr lang="en-US"/>
        </a:p>
      </dgm:t>
    </dgm:pt>
    <dgm:pt modelId="{E5F468BA-D115-40F2-8868-D27AD30DA397}" type="parTrans" cxnId="{9F15F15A-D1BD-460F-8DCF-01906308A532}">
      <dgm:prSet/>
      <dgm:spPr/>
      <dgm:t>
        <a:bodyPr/>
        <a:lstStyle/>
        <a:p>
          <a:endParaRPr lang="en-US"/>
        </a:p>
      </dgm:t>
    </dgm:pt>
    <dgm:pt modelId="{05CD2B33-4DAE-4889-BF60-86BC204C9770}" type="sibTrans" cxnId="{9F15F15A-D1BD-460F-8DCF-01906308A532}">
      <dgm:prSet/>
      <dgm:spPr/>
      <dgm:t>
        <a:bodyPr/>
        <a:lstStyle/>
        <a:p>
          <a:endParaRPr lang="en-US"/>
        </a:p>
      </dgm:t>
    </dgm:pt>
    <dgm:pt modelId="{CDECBA7A-C65E-48CE-BDC3-4B041C651974}">
      <dgm:prSet/>
      <dgm:spPr/>
      <dgm:t>
        <a:bodyPr/>
        <a:lstStyle/>
        <a:p>
          <a:r>
            <a:rPr lang="en-US"/>
            <a:t>Community Planning &amp; Collaboration</a:t>
          </a:r>
        </a:p>
      </dgm:t>
    </dgm:pt>
    <dgm:pt modelId="{0DDF8C88-44B6-4C83-9E4D-B5EADFC724B3}" type="parTrans" cxnId="{80645D34-5AAB-44D1-8CF2-D03AD4B52A31}">
      <dgm:prSet/>
      <dgm:spPr/>
      <dgm:t>
        <a:bodyPr/>
        <a:lstStyle/>
        <a:p>
          <a:endParaRPr lang="en-US"/>
        </a:p>
      </dgm:t>
    </dgm:pt>
    <dgm:pt modelId="{7F81A880-E592-4D96-B75B-DFC9712B1AC8}" type="sibTrans" cxnId="{80645D34-5AAB-44D1-8CF2-D03AD4B52A31}">
      <dgm:prSet/>
      <dgm:spPr/>
      <dgm:t>
        <a:bodyPr/>
        <a:lstStyle/>
        <a:p>
          <a:endParaRPr lang="en-US"/>
        </a:p>
      </dgm:t>
    </dgm:pt>
    <dgm:pt modelId="{7E3BDE10-76A1-4D2C-AB8B-BAC67CE6FDCA}">
      <dgm:prSet/>
      <dgm:spPr/>
      <dgm:t>
        <a:bodyPr/>
        <a:lstStyle/>
        <a:p>
          <a:r>
            <a:rPr lang="en-US"/>
            <a:t>Financial Management</a:t>
          </a:r>
        </a:p>
      </dgm:t>
    </dgm:pt>
    <dgm:pt modelId="{F3F2BC2D-A2CC-4996-9207-1723F713A619}" type="parTrans" cxnId="{71B792E8-88B8-4F3F-A761-6F50CA571E51}">
      <dgm:prSet/>
      <dgm:spPr/>
      <dgm:t>
        <a:bodyPr/>
        <a:lstStyle/>
        <a:p>
          <a:endParaRPr lang="en-US"/>
        </a:p>
      </dgm:t>
    </dgm:pt>
    <dgm:pt modelId="{607A29AC-A498-4F9F-AA9F-B9EBA2EFBE40}" type="sibTrans" cxnId="{71B792E8-88B8-4F3F-A761-6F50CA571E51}">
      <dgm:prSet/>
      <dgm:spPr/>
      <dgm:t>
        <a:bodyPr/>
        <a:lstStyle/>
        <a:p>
          <a:endParaRPr lang="en-US"/>
        </a:p>
      </dgm:t>
    </dgm:pt>
    <dgm:pt modelId="{49BBDEB9-D0C4-4551-AE14-00602BB5781C}">
      <dgm:prSet/>
      <dgm:spPr/>
      <dgm:t>
        <a:bodyPr/>
        <a:lstStyle/>
        <a:p>
          <a:r>
            <a:rPr lang="en-US"/>
            <a:t>Public Affairs</a:t>
          </a:r>
        </a:p>
      </dgm:t>
    </dgm:pt>
    <dgm:pt modelId="{66FE05D0-3ED5-4A03-8CE3-7DFD9D407242}" type="parTrans" cxnId="{A1C891AD-C71C-47AB-AFF0-2770826FE46C}">
      <dgm:prSet/>
      <dgm:spPr/>
      <dgm:t>
        <a:bodyPr/>
        <a:lstStyle/>
        <a:p>
          <a:endParaRPr lang="en-US"/>
        </a:p>
      </dgm:t>
    </dgm:pt>
    <dgm:pt modelId="{60ACC546-AFA1-49BF-8127-608721355A4D}" type="sibTrans" cxnId="{A1C891AD-C71C-47AB-AFF0-2770826FE46C}">
      <dgm:prSet/>
      <dgm:spPr/>
      <dgm:t>
        <a:bodyPr/>
        <a:lstStyle/>
        <a:p>
          <a:endParaRPr lang="en-US"/>
        </a:p>
      </dgm:t>
    </dgm:pt>
    <dgm:pt modelId="{42238401-9BBE-4D56-B8F5-9134EC8CBBC2}">
      <dgm:prSet/>
      <dgm:spPr/>
      <dgm:t>
        <a:bodyPr/>
        <a:lstStyle/>
        <a:p>
          <a:r>
            <a:rPr lang="en-US"/>
            <a:t>Legal Services</a:t>
          </a:r>
        </a:p>
      </dgm:t>
    </dgm:pt>
    <dgm:pt modelId="{7B4E2107-FD58-4E4B-8701-F53B953968E8}" type="parTrans" cxnId="{96675CFA-4079-4892-BA2E-BC1BAD0B0DE1}">
      <dgm:prSet/>
      <dgm:spPr/>
      <dgm:t>
        <a:bodyPr/>
        <a:lstStyle/>
        <a:p>
          <a:endParaRPr lang="en-US"/>
        </a:p>
      </dgm:t>
    </dgm:pt>
    <dgm:pt modelId="{864A63C9-4A1B-4A72-9E02-8E1D2EEF7A22}" type="sibTrans" cxnId="{96675CFA-4079-4892-BA2E-BC1BAD0B0DE1}">
      <dgm:prSet/>
      <dgm:spPr/>
      <dgm:t>
        <a:bodyPr/>
        <a:lstStyle/>
        <a:p>
          <a:endParaRPr lang="en-US"/>
        </a:p>
      </dgm:t>
    </dgm:pt>
    <dgm:pt modelId="{441D7454-0350-40A4-8333-AE530AB8A935}">
      <dgm:prSet/>
      <dgm:spPr/>
      <dgm:t>
        <a:bodyPr/>
        <a:lstStyle/>
        <a:p>
          <a:r>
            <a:rPr lang="en-US"/>
            <a:t>Pharmacy Services</a:t>
          </a:r>
        </a:p>
      </dgm:t>
    </dgm:pt>
    <dgm:pt modelId="{5E95DB99-7B83-4914-A7CD-704F406A3AB8}" type="parTrans" cxnId="{337D3499-D137-4AC2-8BD6-FBA035654CD3}">
      <dgm:prSet/>
      <dgm:spPr/>
      <dgm:t>
        <a:bodyPr/>
        <a:lstStyle/>
        <a:p>
          <a:endParaRPr lang="en-US"/>
        </a:p>
      </dgm:t>
    </dgm:pt>
    <dgm:pt modelId="{919E74D4-27F5-48A4-917D-675A9551E91E}" type="sibTrans" cxnId="{337D3499-D137-4AC2-8BD6-FBA035654CD3}">
      <dgm:prSet/>
      <dgm:spPr/>
      <dgm:t>
        <a:bodyPr/>
        <a:lstStyle/>
        <a:p>
          <a:endParaRPr lang="en-US"/>
        </a:p>
      </dgm:t>
    </dgm:pt>
    <dgm:pt modelId="{4B2FA70A-D9F8-4293-9E46-D081C3DF8B7D}">
      <dgm:prSet/>
      <dgm:spPr/>
      <dgm:t>
        <a:bodyPr/>
        <a:lstStyle/>
        <a:p>
          <a:r>
            <a:rPr lang="en-US"/>
            <a:t>Medical Director</a:t>
          </a:r>
        </a:p>
      </dgm:t>
    </dgm:pt>
    <dgm:pt modelId="{85D21E91-6E27-43E8-A27A-7DE1572E991B}" type="parTrans" cxnId="{0255743B-292D-4FEA-8F57-0D58E9C9BD28}">
      <dgm:prSet/>
      <dgm:spPr/>
      <dgm:t>
        <a:bodyPr/>
        <a:lstStyle/>
        <a:p>
          <a:endParaRPr lang="en-US"/>
        </a:p>
      </dgm:t>
    </dgm:pt>
    <dgm:pt modelId="{37401AF0-48BD-4F98-872B-DE1796A9C642}" type="sibTrans" cxnId="{0255743B-292D-4FEA-8F57-0D58E9C9BD28}">
      <dgm:prSet/>
      <dgm:spPr/>
      <dgm:t>
        <a:bodyPr/>
        <a:lstStyle/>
        <a:p>
          <a:endParaRPr lang="en-US"/>
        </a:p>
      </dgm:t>
    </dgm:pt>
    <dgm:pt modelId="{9AF80998-F836-45B4-9315-E5B9C926E65F}">
      <dgm:prSet/>
      <dgm:spPr/>
      <dgm:t>
        <a:bodyPr/>
        <a:lstStyle/>
        <a:p>
          <a:r>
            <a:rPr lang="en-US"/>
            <a:t>Treatment Services</a:t>
          </a:r>
        </a:p>
      </dgm:t>
    </dgm:pt>
    <dgm:pt modelId="{1A754742-1CA3-4AB2-9CC9-6F0C27552C9D}" type="parTrans" cxnId="{11E350FC-39CE-4317-BB42-9135B327E9B2}">
      <dgm:prSet/>
      <dgm:spPr/>
      <dgm:t>
        <a:bodyPr/>
        <a:lstStyle/>
        <a:p>
          <a:endParaRPr lang="en-US"/>
        </a:p>
      </dgm:t>
    </dgm:pt>
    <dgm:pt modelId="{6A4AE6F7-0929-48DD-A17B-28F6188C2572}" type="sibTrans" cxnId="{11E350FC-39CE-4317-BB42-9135B327E9B2}">
      <dgm:prSet/>
      <dgm:spPr/>
      <dgm:t>
        <a:bodyPr/>
        <a:lstStyle/>
        <a:p>
          <a:endParaRPr lang="en-US"/>
        </a:p>
      </dgm:t>
    </dgm:pt>
    <dgm:pt modelId="{D9BB35D1-E354-42DE-9252-38EDCCDD647A}">
      <dgm:prSet/>
      <dgm:spPr/>
      <dgm:t>
        <a:bodyPr/>
        <a:lstStyle/>
        <a:p>
          <a:r>
            <a:rPr lang="en-US"/>
            <a:t>Hospital Services</a:t>
          </a:r>
        </a:p>
      </dgm:t>
    </dgm:pt>
    <dgm:pt modelId="{65006ED1-A1BB-40A1-B569-DC41B433AA92}" type="parTrans" cxnId="{DD8D0249-79E5-4D45-A0AB-256562C031CE}">
      <dgm:prSet/>
      <dgm:spPr/>
      <dgm:t>
        <a:bodyPr/>
        <a:lstStyle/>
        <a:p>
          <a:endParaRPr lang="en-US"/>
        </a:p>
      </dgm:t>
    </dgm:pt>
    <dgm:pt modelId="{354F36D8-B6EF-4759-BB09-08D2C0EEEC39}" type="sibTrans" cxnId="{DD8D0249-79E5-4D45-A0AB-256562C031CE}">
      <dgm:prSet/>
      <dgm:spPr/>
      <dgm:t>
        <a:bodyPr/>
        <a:lstStyle/>
        <a:p>
          <a:endParaRPr lang="en-US"/>
        </a:p>
      </dgm:t>
    </dgm:pt>
    <dgm:pt modelId="{7A238F1E-1AF4-4F9D-B6E9-B1846AB35523}">
      <dgm:prSet/>
      <dgm:spPr/>
      <dgm:t>
        <a:bodyPr/>
        <a:lstStyle/>
        <a:p>
          <a:r>
            <a:rPr lang="en-US"/>
            <a:t>Community &amp; Family Resilience</a:t>
          </a:r>
        </a:p>
      </dgm:t>
    </dgm:pt>
    <dgm:pt modelId="{D9867DE5-A20F-4D99-840D-DC1A56F8BD9F}" type="parTrans" cxnId="{10C40851-0B00-46DF-AC50-22425E2D7077}">
      <dgm:prSet/>
      <dgm:spPr/>
      <dgm:t>
        <a:bodyPr/>
        <a:lstStyle/>
        <a:p>
          <a:endParaRPr lang="en-US"/>
        </a:p>
      </dgm:t>
    </dgm:pt>
    <dgm:pt modelId="{D58D695D-D9E5-44A0-97D3-47038C5DF3CE}" type="sibTrans" cxnId="{10C40851-0B00-46DF-AC50-22425E2D7077}">
      <dgm:prSet/>
      <dgm:spPr/>
      <dgm:t>
        <a:bodyPr/>
        <a:lstStyle/>
        <a:p>
          <a:endParaRPr lang="en-US"/>
        </a:p>
      </dgm:t>
    </dgm:pt>
    <dgm:pt modelId="{4E120538-56A6-4BF1-B182-F6D49D309964}" type="pres">
      <dgm:prSet presAssocID="{9CCBB8DB-FAB9-4314-80FC-65BC7060F92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52B5929-499A-413B-8154-7F76F03234D8}" type="pres">
      <dgm:prSet presAssocID="{05B8143C-15E4-4E29-83B2-639F668A91C8}" presName="vertOne" presStyleCnt="0"/>
      <dgm:spPr/>
    </dgm:pt>
    <dgm:pt modelId="{84B6DA0B-8CD1-4E36-A3D8-90AB9B7D3F18}" type="pres">
      <dgm:prSet presAssocID="{05B8143C-15E4-4E29-83B2-639F668A91C8}" presName="txOne" presStyleLbl="node0" presStyleIdx="0" presStyleCnt="1">
        <dgm:presLayoutVars>
          <dgm:chPref val="3"/>
        </dgm:presLayoutVars>
      </dgm:prSet>
      <dgm:spPr/>
    </dgm:pt>
    <dgm:pt modelId="{CFC93985-09CD-4363-9997-57BE592037BD}" type="pres">
      <dgm:prSet presAssocID="{05B8143C-15E4-4E29-83B2-639F668A91C8}" presName="parTransOne" presStyleCnt="0"/>
      <dgm:spPr/>
    </dgm:pt>
    <dgm:pt modelId="{180B24E8-1BFB-402E-8606-5626B7D9F178}" type="pres">
      <dgm:prSet presAssocID="{05B8143C-15E4-4E29-83B2-639F668A91C8}" presName="horzOne" presStyleCnt="0"/>
      <dgm:spPr/>
    </dgm:pt>
    <dgm:pt modelId="{FE452C68-B233-463B-AADC-F47A159238A6}" type="pres">
      <dgm:prSet presAssocID="{CDECBA7A-C65E-48CE-BDC3-4B041C651974}" presName="vertTwo" presStyleCnt="0"/>
      <dgm:spPr/>
    </dgm:pt>
    <dgm:pt modelId="{1F07795D-E17B-479F-B0DE-1534CED4A0C6}" type="pres">
      <dgm:prSet presAssocID="{CDECBA7A-C65E-48CE-BDC3-4B041C651974}" presName="txTwo" presStyleLbl="node2" presStyleIdx="0" presStyleCnt="9">
        <dgm:presLayoutVars>
          <dgm:chPref val="3"/>
        </dgm:presLayoutVars>
      </dgm:prSet>
      <dgm:spPr/>
    </dgm:pt>
    <dgm:pt modelId="{03ACFF67-CAF5-42C3-BF1C-D5E086DAFF24}" type="pres">
      <dgm:prSet presAssocID="{CDECBA7A-C65E-48CE-BDC3-4B041C651974}" presName="horzTwo" presStyleCnt="0"/>
      <dgm:spPr/>
    </dgm:pt>
    <dgm:pt modelId="{E91FCE5B-549E-4D3C-B8AD-BAEFB6FD1137}" type="pres">
      <dgm:prSet presAssocID="{7F81A880-E592-4D96-B75B-DFC9712B1AC8}" presName="sibSpaceTwo" presStyleCnt="0"/>
      <dgm:spPr/>
    </dgm:pt>
    <dgm:pt modelId="{51A4DFF4-0E75-4DB5-9AE7-9884721A7ADB}" type="pres">
      <dgm:prSet presAssocID="{7E3BDE10-76A1-4D2C-AB8B-BAC67CE6FDCA}" presName="vertTwo" presStyleCnt="0"/>
      <dgm:spPr/>
    </dgm:pt>
    <dgm:pt modelId="{B216EA69-EE2C-4440-B887-68A78A968106}" type="pres">
      <dgm:prSet presAssocID="{7E3BDE10-76A1-4D2C-AB8B-BAC67CE6FDCA}" presName="txTwo" presStyleLbl="node2" presStyleIdx="1" presStyleCnt="9">
        <dgm:presLayoutVars>
          <dgm:chPref val="3"/>
        </dgm:presLayoutVars>
      </dgm:prSet>
      <dgm:spPr/>
    </dgm:pt>
    <dgm:pt modelId="{CD94BB01-09DA-4EC6-AFDE-BB54B5A50AFC}" type="pres">
      <dgm:prSet presAssocID="{7E3BDE10-76A1-4D2C-AB8B-BAC67CE6FDCA}" presName="horzTwo" presStyleCnt="0"/>
      <dgm:spPr/>
    </dgm:pt>
    <dgm:pt modelId="{43829EB0-2169-4131-BF8A-EE5EA5523249}" type="pres">
      <dgm:prSet presAssocID="{607A29AC-A498-4F9F-AA9F-B9EBA2EFBE40}" presName="sibSpaceTwo" presStyleCnt="0"/>
      <dgm:spPr/>
    </dgm:pt>
    <dgm:pt modelId="{36892AA6-B743-42B3-B60D-18E5AAC274A4}" type="pres">
      <dgm:prSet presAssocID="{49BBDEB9-D0C4-4551-AE14-00602BB5781C}" presName="vertTwo" presStyleCnt="0"/>
      <dgm:spPr/>
    </dgm:pt>
    <dgm:pt modelId="{7E838F1A-93AB-4258-84E8-B654D5B6B5A2}" type="pres">
      <dgm:prSet presAssocID="{49BBDEB9-D0C4-4551-AE14-00602BB5781C}" presName="txTwo" presStyleLbl="node2" presStyleIdx="2" presStyleCnt="9">
        <dgm:presLayoutVars>
          <dgm:chPref val="3"/>
        </dgm:presLayoutVars>
      </dgm:prSet>
      <dgm:spPr/>
    </dgm:pt>
    <dgm:pt modelId="{828FF911-5B8B-4814-878F-EF3695FB0D2B}" type="pres">
      <dgm:prSet presAssocID="{49BBDEB9-D0C4-4551-AE14-00602BB5781C}" presName="horzTwo" presStyleCnt="0"/>
      <dgm:spPr/>
    </dgm:pt>
    <dgm:pt modelId="{AF32A07D-EAE4-4E84-A2CF-14C7DEC390DA}" type="pres">
      <dgm:prSet presAssocID="{60ACC546-AFA1-49BF-8127-608721355A4D}" presName="sibSpaceTwo" presStyleCnt="0"/>
      <dgm:spPr/>
    </dgm:pt>
    <dgm:pt modelId="{DE82576C-EEB1-406C-99C0-FC51D7D87779}" type="pres">
      <dgm:prSet presAssocID="{42238401-9BBE-4D56-B8F5-9134EC8CBBC2}" presName="vertTwo" presStyleCnt="0"/>
      <dgm:spPr/>
    </dgm:pt>
    <dgm:pt modelId="{B3D07C91-D8E8-46B9-B6FF-F953AE78A769}" type="pres">
      <dgm:prSet presAssocID="{42238401-9BBE-4D56-B8F5-9134EC8CBBC2}" presName="txTwo" presStyleLbl="node2" presStyleIdx="3" presStyleCnt="9">
        <dgm:presLayoutVars>
          <dgm:chPref val="3"/>
        </dgm:presLayoutVars>
      </dgm:prSet>
      <dgm:spPr/>
    </dgm:pt>
    <dgm:pt modelId="{8C26DB71-E7EC-432D-8D72-DB65ACFE0058}" type="pres">
      <dgm:prSet presAssocID="{42238401-9BBE-4D56-B8F5-9134EC8CBBC2}" presName="horzTwo" presStyleCnt="0"/>
      <dgm:spPr/>
    </dgm:pt>
    <dgm:pt modelId="{826C3E84-0887-4F33-9F79-BBC7147F0572}" type="pres">
      <dgm:prSet presAssocID="{864A63C9-4A1B-4A72-9E02-8E1D2EEF7A22}" presName="sibSpaceTwo" presStyleCnt="0"/>
      <dgm:spPr/>
    </dgm:pt>
    <dgm:pt modelId="{9A060B84-7C63-401C-A0DD-CFEB7BFA2553}" type="pres">
      <dgm:prSet presAssocID="{441D7454-0350-40A4-8333-AE530AB8A935}" presName="vertTwo" presStyleCnt="0"/>
      <dgm:spPr/>
    </dgm:pt>
    <dgm:pt modelId="{52373FEC-BF51-4A66-B8D7-0A9F2AD56D91}" type="pres">
      <dgm:prSet presAssocID="{441D7454-0350-40A4-8333-AE530AB8A935}" presName="txTwo" presStyleLbl="node2" presStyleIdx="4" presStyleCnt="9">
        <dgm:presLayoutVars>
          <dgm:chPref val="3"/>
        </dgm:presLayoutVars>
      </dgm:prSet>
      <dgm:spPr/>
    </dgm:pt>
    <dgm:pt modelId="{74EDC43E-F204-4C5E-A41B-9B6DE99CE0F6}" type="pres">
      <dgm:prSet presAssocID="{441D7454-0350-40A4-8333-AE530AB8A935}" presName="horzTwo" presStyleCnt="0"/>
      <dgm:spPr/>
    </dgm:pt>
    <dgm:pt modelId="{40F1B8D6-8E09-4498-A60F-E1EB5BE74DF6}" type="pres">
      <dgm:prSet presAssocID="{919E74D4-27F5-48A4-917D-675A9551E91E}" presName="sibSpaceTwo" presStyleCnt="0"/>
      <dgm:spPr/>
    </dgm:pt>
    <dgm:pt modelId="{1BD82089-BB44-4B15-A7EF-C51C328BEE4C}" type="pres">
      <dgm:prSet presAssocID="{4B2FA70A-D9F8-4293-9E46-D081C3DF8B7D}" presName="vertTwo" presStyleCnt="0"/>
      <dgm:spPr/>
    </dgm:pt>
    <dgm:pt modelId="{AF1E80FA-2B1D-4A39-BBBA-BCFD595BB264}" type="pres">
      <dgm:prSet presAssocID="{4B2FA70A-D9F8-4293-9E46-D081C3DF8B7D}" presName="txTwo" presStyleLbl="node2" presStyleIdx="5" presStyleCnt="9">
        <dgm:presLayoutVars>
          <dgm:chPref val="3"/>
        </dgm:presLayoutVars>
      </dgm:prSet>
      <dgm:spPr/>
    </dgm:pt>
    <dgm:pt modelId="{E83834EF-AEC3-4478-9F29-C8D2AC6197D5}" type="pres">
      <dgm:prSet presAssocID="{4B2FA70A-D9F8-4293-9E46-D081C3DF8B7D}" presName="horzTwo" presStyleCnt="0"/>
      <dgm:spPr/>
    </dgm:pt>
    <dgm:pt modelId="{71184F5B-3374-4B61-9F54-925CDD366E5A}" type="pres">
      <dgm:prSet presAssocID="{37401AF0-48BD-4F98-872B-DE1796A9C642}" presName="sibSpaceTwo" presStyleCnt="0"/>
      <dgm:spPr/>
    </dgm:pt>
    <dgm:pt modelId="{7E0175C8-2A77-4958-88FE-E0CE01D6AFEF}" type="pres">
      <dgm:prSet presAssocID="{9AF80998-F836-45B4-9315-E5B9C926E65F}" presName="vertTwo" presStyleCnt="0"/>
      <dgm:spPr/>
    </dgm:pt>
    <dgm:pt modelId="{1DBD6B45-439E-4BB5-9817-26332785BAE3}" type="pres">
      <dgm:prSet presAssocID="{9AF80998-F836-45B4-9315-E5B9C926E65F}" presName="txTwo" presStyleLbl="node2" presStyleIdx="6" presStyleCnt="9">
        <dgm:presLayoutVars>
          <dgm:chPref val="3"/>
        </dgm:presLayoutVars>
      </dgm:prSet>
      <dgm:spPr/>
    </dgm:pt>
    <dgm:pt modelId="{E4E40551-A1E4-4859-9102-D9E2A792D1D3}" type="pres">
      <dgm:prSet presAssocID="{9AF80998-F836-45B4-9315-E5B9C926E65F}" presName="horzTwo" presStyleCnt="0"/>
      <dgm:spPr/>
    </dgm:pt>
    <dgm:pt modelId="{BF280CD5-0A2B-4BB9-BF7B-551269D73B64}" type="pres">
      <dgm:prSet presAssocID="{6A4AE6F7-0929-48DD-A17B-28F6188C2572}" presName="sibSpaceTwo" presStyleCnt="0"/>
      <dgm:spPr/>
    </dgm:pt>
    <dgm:pt modelId="{0001272A-1C9D-4DFB-91EF-F14EB487C9F4}" type="pres">
      <dgm:prSet presAssocID="{D9BB35D1-E354-42DE-9252-38EDCCDD647A}" presName="vertTwo" presStyleCnt="0"/>
      <dgm:spPr/>
    </dgm:pt>
    <dgm:pt modelId="{B4D3E6ED-E3A1-44B0-B29F-1449B430B928}" type="pres">
      <dgm:prSet presAssocID="{D9BB35D1-E354-42DE-9252-38EDCCDD647A}" presName="txTwo" presStyleLbl="node2" presStyleIdx="7" presStyleCnt="9">
        <dgm:presLayoutVars>
          <dgm:chPref val="3"/>
        </dgm:presLayoutVars>
      </dgm:prSet>
      <dgm:spPr/>
    </dgm:pt>
    <dgm:pt modelId="{10534339-B2A4-42F2-BA7B-0F6E1E6E6068}" type="pres">
      <dgm:prSet presAssocID="{D9BB35D1-E354-42DE-9252-38EDCCDD647A}" presName="horzTwo" presStyleCnt="0"/>
      <dgm:spPr/>
    </dgm:pt>
    <dgm:pt modelId="{13C13457-09E6-4944-9348-06A6B23BBB8A}" type="pres">
      <dgm:prSet presAssocID="{354F36D8-B6EF-4759-BB09-08D2C0EEEC39}" presName="sibSpaceTwo" presStyleCnt="0"/>
      <dgm:spPr/>
    </dgm:pt>
    <dgm:pt modelId="{75EE3F50-1FD5-4FD8-9309-D977D6062C3D}" type="pres">
      <dgm:prSet presAssocID="{7A238F1E-1AF4-4F9D-B6E9-B1846AB35523}" presName="vertTwo" presStyleCnt="0"/>
      <dgm:spPr/>
    </dgm:pt>
    <dgm:pt modelId="{1D818689-35A7-49C3-BD0C-E2C8500530F0}" type="pres">
      <dgm:prSet presAssocID="{7A238F1E-1AF4-4F9D-B6E9-B1846AB35523}" presName="txTwo" presStyleLbl="node2" presStyleIdx="8" presStyleCnt="9">
        <dgm:presLayoutVars>
          <dgm:chPref val="3"/>
        </dgm:presLayoutVars>
      </dgm:prSet>
      <dgm:spPr/>
    </dgm:pt>
    <dgm:pt modelId="{A994CBC4-58DE-44CB-AA6D-2FB95671CDAD}" type="pres">
      <dgm:prSet presAssocID="{7A238F1E-1AF4-4F9D-B6E9-B1846AB35523}" presName="horzTwo" presStyleCnt="0"/>
      <dgm:spPr/>
    </dgm:pt>
  </dgm:ptLst>
  <dgm:cxnLst>
    <dgm:cxn modelId="{4A970F25-D452-4A07-9D51-8D0FD4AF5DCB}" type="presOf" srcId="{9CCBB8DB-FAB9-4314-80FC-65BC7060F920}" destId="{4E120538-56A6-4BF1-B182-F6D49D309964}" srcOrd="0" destOrd="0" presId="urn:microsoft.com/office/officeart/2005/8/layout/hierarchy4"/>
    <dgm:cxn modelId="{80645D34-5AAB-44D1-8CF2-D03AD4B52A31}" srcId="{05B8143C-15E4-4E29-83B2-639F668A91C8}" destId="{CDECBA7A-C65E-48CE-BDC3-4B041C651974}" srcOrd="0" destOrd="0" parTransId="{0DDF8C88-44B6-4C83-9E4D-B5EADFC724B3}" sibTransId="{7F81A880-E592-4D96-B75B-DFC9712B1AC8}"/>
    <dgm:cxn modelId="{B1892F36-22BF-43E9-9BDB-E0746F6C2926}" type="presOf" srcId="{7A238F1E-1AF4-4F9D-B6E9-B1846AB35523}" destId="{1D818689-35A7-49C3-BD0C-E2C8500530F0}" srcOrd="0" destOrd="0" presId="urn:microsoft.com/office/officeart/2005/8/layout/hierarchy4"/>
    <dgm:cxn modelId="{0255743B-292D-4FEA-8F57-0D58E9C9BD28}" srcId="{05B8143C-15E4-4E29-83B2-639F668A91C8}" destId="{4B2FA70A-D9F8-4293-9E46-D081C3DF8B7D}" srcOrd="5" destOrd="0" parTransId="{85D21E91-6E27-43E8-A27A-7DE1572E991B}" sibTransId="{37401AF0-48BD-4F98-872B-DE1796A9C642}"/>
    <dgm:cxn modelId="{F0789547-A473-4CAC-AD4B-317F902B5791}" type="presOf" srcId="{05B8143C-15E4-4E29-83B2-639F668A91C8}" destId="{84B6DA0B-8CD1-4E36-A3D8-90AB9B7D3F18}" srcOrd="0" destOrd="0" presId="urn:microsoft.com/office/officeart/2005/8/layout/hierarchy4"/>
    <dgm:cxn modelId="{0B4CCF47-0AB1-4F36-91E5-3DDC90019F49}" type="presOf" srcId="{441D7454-0350-40A4-8333-AE530AB8A935}" destId="{52373FEC-BF51-4A66-B8D7-0A9F2AD56D91}" srcOrd="0" destOrd="0" presId="urn:microsoft.com/office/officeart/2005/8/layout/hierarchy4"/>
    <dgm:cxn modelId="{DD8D0249-79E5-4D45-A0AB-256562C031CE}" srcId="{05B8143C-15E4-4E29-83B2-639F668A91C8}" destId="{D9BB35D1-E354-42DE-9252-38EDCCDD647A}" srcOrd="7" destOrd="0" parTransId="{65006ED1-A1BB-40A1-B569-DC41B433AA92}" sibTransId="{354F36D8-B6EF-4759-BB09-08D2C0EEEC39}"/>
    <dgm:cxn modelId="{CD37274B-5764-4156-969F-D5BC7AD3F5F0}" type="presOf" srcId="{D9BB35D1-E354-42DE-9252-38EDCCDD647A}" destId="{B4D3E6ED-E3A1-44B0-B29F-1449B430B928}" srcOrd="0" destOrd="0" presId="urn:microsoft.com/office/officeart/2005/8/layout/hierarchy4"/>
    <dgm:cxn modelId="{9D2AA44E-88F2-4695-9C14-F8013E5ACD6A}" type="presOf" srcId="{9AF80998-F836-45B4-9315-E5B9C926E65F}" destId="{1DBD6B45-439E-4BB5-9817-26332785BAE3}" srcOrd="0" destOrd="0" presId="urn:microsoft.com/office/officeart/2005/8/layout/hierarchy4"/>
    <dgm:cxn modelId="{65707F70-1679-4373-8594-BD6B8CA747F0}" type="presOf" srcId="{42238401-9BBE-4D56-B8F5-9134EC8CBBC2}" destId="{B3D07C91-D8E8-46B9-B6FF-F953AE78A769}" srcOrd="0" destOrd="0" presId="urn:microsoft.com/office/officeart/2005/8/layout/hierarchy4"/>
    <dgm:cxn modelId="{10C40851-0B00-46DF-AC50-22425E2D7077}" srcId="{05B8143C-15E4-4E29-83B2-639F668A91C8}" destId="{7A238F1E-1AF4-4F9D-B6E9-B1846AB35523}" srcOrd="8" destOrd="0" parTransId="{D9867DE5-A20F-4D99-840D-DC1A56F8BD9F}" sibTransId="{D58D695D-D9E5-44A0-97D3-47038C5DF3CE}"/>
    <dgm:cxn modelId="{9F15F15A-D1BD-460F-8DCF-01906308A532}" srcId="{9CCBB8DB-FAB9-4314-80FC-65BC7060F920}" destId="{05B8143C-15E4-4E29-83B2-639F668A91C8}" srcOrd="0" destOrd="0" parTransId="{E5F468BA-D115-40F2-8868-D27AD30DA397}" sibTransId="{05CD2B33-4DAE-4889-BF60-86BC204C9770}"/>
    <dgm:cxn modelId="{D3AF6B8A-B567-4B4C-9C1F-9C4E6BC0790E}" type="presOf" srcId="{4B2FA70A-D9F8-4293-9E46-D081C3DF8B7D}" destId="{AF1E80FA-2B1D-4A39-BBBA-BCFD595BB264}" srcOrd="0" destOrd="0" presId="urn:microsoft.com/office/officeart/2005/8/layout/hierarchy4"/>
    <dgm:cxn modelId="{35CE4997-9412-46F1-8D2C-AEEFE74E703D}" type="presOf" srcId="{7E3BDE10-76A1-4D2C-AB8B-BAC67CE6FDCA}" destId="{B216EA69-EE2C-4440-B887-68A78A968106}" srcOrd="0" destOrd="0" presId="urn:microsoft.com/office/officeart/2005/8/layout/hierarchy4"/>
    <dgm:cxn modelId="{337D3499-D137-4AC2-8BD6-FBA035654CD3}" srcId="{05B8143C-15E4-4E29-83B2-639F668A91C8}" destId="{441D7454-0350-40A4-8333-AE530AB8A935}" srcOrd="4" destOrd="0" parTransId="{5E95DB99-7B83-4914-A7CD-704F406A3AB8}" sibTransId="{919E74D4-27F5-48A4-917D-675A9551E91E}"/>
    <dgm:cxn modelId="{A1C891AD-C71C-47AB-AFF0-2770826FE46C}" srcId="{05B8143C-15E4-4E29-83B2-639F668A91C8}" destId="{49BBDEB9-D0C4-4551-AE14-00602BB5781C}" srcOrd="2" destOrd="0" parTransId="{66FE05D0-3ED5-4A03-8CE3-7DFD9D407242}" sibTransId="{60ACC546-AFA1-49BF-8127-608721355A4D}"/>
    <dgm:cxn modelId="{4FD918AE-1C2F-4AC7-877D-14AD79752010}" type="presOf" srcId="{49BBDEB9-D0C4-4551-AE14-00602BB5781C}" destId="{7E838F1A-93AB-4258-84E8-B654D5B6B5A2}" srcOrd="0" destOrd="0" presId="urn:microsoft.com/office/officeart/2005/8/layout/hierarchy4"/>
    <dgm:cxn modelId="{A182EFC0-BBD3-4627-B734-23E5F526292D}" type="presOf" srcId="{CDECBA7A-C65E-48CE-BDC3-4B041C651974}" destId="{1F07795D-E17B-479F-B0DE-1534CED4A0C6}" srcOrd="0" destOrd="0" presId="urn:microsoft.com/office/officeart/2005/8/layout/hierarchy4"/>
    <dgm:cxn modelId="{71B792E8-88B8-4F3F-A761-6F50CA571E51}" srcId="{05B8143C-15E4-4E29-83B2-639F668A91C8}" destId="{7E3BDE10-76A1-4D2C-AB8B-BAC67CE6FDCA}" srcOrd="1" destOrd="0" parTransId="{F3F2BC2D-A2CC-4996-9207-1723F713A619}" sibTransId="{607A29AC-A498-4F9F-AA9F-B9EBA2EFBE40}"/>
    <dgm:cxn modelId="{96675CFA-4079-4892-BA2E-BC1BAD0B0DE1}" srcId="{05B8143C-15E4-4E29-83B2-639F668A91C8}" destId="{42238401-9BBE-4D56-B8F5-9134EC8CBBC2}" srcOrd="3" destOrd="0" parTransId="{7B4E2107-FD58-4E4B-8701-F53B953968E8}" sibTransId="{864A63C9-4A1B-4A72-9E02-8E1D2EEF7A22}"/>
    <dgm:cxn modelId="{11E350FC-39CE-4317-BB42-9135B327E9B2}" srcId="{05B8143C-15E4-4E29-83B2-639F668A91C8}" destId="{9AF80998-F836-45B4-9315-E5B9C926E65F}" srcOrd="6" destOrd="0" parTransId="{1A754742-1CA3-4AB2-9CC9-6F0C27552C9D}" sibTransId="{6A4AE6F7-0929-48DD-A17B-28F6188C2572}"/>
    <dgm:cxn modelId="{555B75EC-0568-4FC2-A59D-ED9430B82E7A}" type="presParOf" srcId="{4E120538-56A6-4BF1-B182-F6D49D309964}" destId="{252B5929-499A-413B-8154-7F76F03234D8}" srcOrd="0" destOrd="0" presId="urn:microsoft.com/office/officeart/2005/8/layout/hierarchy4"/>
    <dgm:cxn modelId="{08C360DD-6FD0-4290-8067-ADC9E49564D1}" type="presParOf" srcId="{252B5929-499A-413B-8154-7F76F03234D8}" destId="{84B6DA0B-8CD1-4E36-A3D8-90AB9B7D3F18}" srcOrd="0" destOrd="0" presId="urn:microsoft.com/office/officeart/2005/8/layout/hierarchy4"/>
    <dgm:cxn modelId="{A1F2885B-9EA5-43B3-8F41-BA94D4C74C42}" type="presParOf" srcId="{252B5929-499A-413B-8154-7F76F03234D8}" destId="{CFC93985-09CD-4363-9997-57BE592037BD}" srcOrd="1" destOrd="0" presId="urn:microsoft.com/office/officeart/2005/8/layout/hierarchy4"/>
    <dgm:cxn modelId="{A58F8D65-00E5-420D-BDF9-2982B20DAE81}" type="presParOf" srcId="{252B5929-499A-413B-8154-7F76F03234D8}" destId="{180B24E8-1BFB-402E-8606-5626B7D9F178}" srcOrd="2" destOrd="0" presId="urn:microsoft.com/office/officeart/2005/8/layout/hierarchy4"/>
    <dgm:cxn modelId="{80D54D5B-2D8D-48C0-85DA-01478E2C9739}" type="presParOf" srcId="{180B24E8-1BFB-402E-8606-5626B7D9F178}" destId="{FE452C68-B233-463B-AADC-F47A159238A6}" srcOrd="0" destOrd="0" presId="urn:microsoft.com/office/officeart/2005/8/layout/hierarchy4"/>
    <dgm:cxn modelId="{B8B69165-E74B-44BD-B996-3C30400F8730}" type="presParOf" srcId="{FE452C68-B233-463B-AADC-F47A159238A6}" destId="{1F07795D-E17B-479F-B0DE-1534CED4A0C6}" srcOrd="0" destOrd="0" presId="urn:microsoft.com/office/officeart/2005/8/layout/hierarchy4"/>
    <dgm:cxn modelId="{D6BF77C3-86C3-415F-B130-EFDDA293651D}" type="presParOf" srcId="{FE452C68-B233-463B-AADC-F47A159238A6}" destId="{03ACFF67-CAF5-42C3-BF1C-D5E086DAFF24}" srcOrd="1" destOrd="0" presId="urn:microsoft.com/office/officeart/2005/8/layout/hierarchy4"/>
    <dgm:cxn modelId="{733D1B49-DEEB-4E62-A122-2477DE4D0D8B}" type="presParOf" srcId="{180B24E8-1BFB-402E-8606-5626B7D9F178}" destId="{E91FCE5B-549E-4D3C-B8AD-BAEFB6FD1137}" srcOrd="1" destOrd="0" presId="urn:microsoft.com/office/officeart/2005/8/layout/hierarchy4"/>
    <dgm:cxn modelId="{6D9B88E5-9428-46FC-9D93-4B2346E80FCA}" type="presParOf" srcId="{180B24E8-1BFB-402E-8606-5626B7D9F178}" destId="{51A4DFF4-0E75-4DB5-9AE7-9884721A7ADB}" srcOrd="2" destOrd="0" presId="urn:microsoft.com/office/officeart/2005/8/layout/hierarchy4"/>
    <dgm:cxn modelId="{42124D1B-21EA-43F4-8605-BF44E4F18983}" type="presParOf" srcId="{51A4DFF4-0E75-4DB5-9AE7-9884721A7ADB}" destId="{B216EA69-EE2C-4440-B887-68A78A968106}" srcOrd="0" destOrd="0" presId="urn:microsoft.com/office/officeart/2005/8/layout/hierarchy4"/>
    <dgm:cxn modelId="{5E615FC4-8C0A-4C8A-BD67-A2CE3CDE1723}" type="presParOf" srcId="{51A4DFF4-0E75-4DB5-9AE7-9884721A7ADB}" destId="{CD94BB01-09DA-4EC6-AFDE-BB54B5A50AFC}" srcOrd="1" destOrd="0" presId="urn:microsoft.com/office/officeart/2005/8/layout/hierarchy4"/>
    <dgm:cxn modelId="{19C5028A-30A4-438D-A4DF-E411F396E52B}" type="presParOf" srcId="{180B24E8-1BFB-402E-8606-5626B7D9F178}" destId="{43829EB0-2169-4131-BF8A-EE5EA5523249}" srcOrd="3" destOrd="0" presId="urn:microsoft.com/office/officeart/2005/8/layout/hierarchy4"/>
    <dgm:cxn modelId="{79A60D21-C3F0-47BB-B410-E254FB10262B}" type="presParOf" srcId="{180B24E8-1BFB-402E-8606-5626B7D9F178}" destId="{36892AA6-B743-42B3-B60D-18E5AAC274A4}" srcOrd="4" destOrd="0" presId="urn:microsoft.com/office/officeart/2005/8/layout/hierarchy4"/>
    <dgm:cxn modelId="{1EE9E0DD-2232-43EF-B5D7-B8ED60023F38}" type="presParOf" srcId="{36892AA6-B743-42B3-B60D-18E5AAC274A4}" destId="{7E838F1A-93AB-4258-84E8-B654D5B6B5A2}" srcOrd="0" destOrd="0" presId="urn:microsoft.com/office/officeart/2005/8/layout/hierarchy4"/>
    <dgm:cxn modelId="{0879493E-3DDB-469B-BA4E-CC4EE7E38781}" type="presParOf" srcId="{36892AA6-B743-42B3-B60D-18E5AAC274A4}" destId="{828FF911-5B8B-4814-878F-EF3695FB0D2B}" srcOrd="1" destOrd="0" presId="urn:microsoft.com/office/officeart/2005/8/layout/hierarchy4"/>
    <dgm:cxn modelId="{48E95E05-6728-411B-AD68-3056967AAF1B}" type="presParOf" srcId="{180B24E8-1BFB-402E-8606-5626B7D9F178}" destId="{AF32A07D-EAE4-4E84-A2CF-14C7DEC390DA}" srcOrd="5" destOrd="0" presId="urn:microsoft.com/office/officeart/2005/8/layout/hierarchy4"/>
    <dgm:cxn modelId="{B6E2E003-A844-4BE4-AD03-DA599CDFC7DB}" type="presParOf" srcId="{180B24E8-1BFB-402E-8606-5626B7D9F178}" destId="{DE82576C-EEB1-406C-99C0-FC51D7D87779}" srcOrd="6" destOrd="0" presId="urn:microsoft.com/office/officeart/2005/8/layout/hierarchy4"/>
    <dgm:cxn modelId="{7F6AEF31-8CA9-4A24-B399-4A84DBFE39EF}" type="presParOf" srcId="{DE82576C-EEB1-406C-99C0-FC51D7D87779}" destId="{B3D07C91-D8E8-46B9-B6FF-F953AE78A769}" srcOrd="0" destOrd="0" presId="urn:microsoft.com/office/officeart/2005/8/layout/hierarchy4"/>
    <dgm:cxn modelId="{4B3C43D5-5A63-4608-96A0-EE2C575AA2DF}" type="presParOf" srcId="{DE82576C-EEB1-406C-99C0-FC51D7D87779}" destId="{8C26DB71-E7EC-432D-8D72-DB65ACFE0058}" srcOrd="1" destOrd="0" presId="urn:microsoft.com/office/officeart/2005/8/layout/hierarchy4"/>
    <dgm:cxn modelId="{E00D443B-3073-459C-B4D3-44F3C61A5B60}" type="presParOf" srcId="{180B24E8-1BFB-402E-8606-5626B7D9F178}" destId="{826C3E84-0887-4F33-9F79-BBC7147F0572}" srcOrd="7" destOrd="0" presId="urn:microsoft.com/office/officeart/2005/8/layout/hierarchy4"/>
    <dgm:cxn modelId="{5D175D3E-EA66-4E2B-805E-6B6419D7D195}" type="presParOf" srcId="{180B24E8-1BFB-402E-8606-5626B7D9F178}" destId="{9A060B84-7C63-401C-A0DD-CFEB7BFA2553}" srcOrd="8" destOrd="0" presId="urn:microsoft.com/office/officeart/2005/8/layout/hierarchy4"/>
    <dgm:cxn modelId="{45273244-A14C-45C6-9C7B-C6689F709274}" type="presParOf" srcId="{9A060B84-7C63-401C-A0DD-CFEB7BFA2553}" destId="{52373FEC-BF51-4A66-B8D7-0A9F2AD56D91}" srcOrd="0" destOrd="0" presId="urn:microsoft.com/office/officeart/2005/8/layout/hierarchy4"/>
    <dgm:cxn modelId="{34ABDE5F-B5AF-4D78-9F7F-2C4ECC5B0555}" type="presParOf" srcId="{9A060B84-7C63-401C-A0DD-CFEB7BFA2553}" destId="{74EDC43E-F204-4C5E-A41B-9B6DE99CE0F6}" srcOrd="1" destOrd="0" presId="urn:microsoft.com/office/officeart/2005/8/layout/hierarchy4"/>
    <dgm:cxn modelId="{91C847E3-EECB-40E3-9039-0A6B194C6BB2}" type="presParOf" srcId="{180B24E8-1BFB-402E-8606-5626B7D9F178}" destId="{40F1B8D6-8E09-4498-A60F-E1EB5BE74DF6}" srcOrd="9" destOrd="0" presId="urn:microsoft.com/office/officeart/2005/8/layout/hierarchy4"/>
    <dgm:cxn modelId="{C9816178-6F34-48D7-B556-BB909C0AAE3A}" type="presParOf" srcId="{180B24E8-1BFB-402E-8606-5626B7D9F178}" destId="{1BD82089-BB44-4B15-A7EF-C51C328BEE4C}" srcOrd="10" destOrd="0" presId="urn:microsoft.com/office/officeart/2005/8/layout/hierarchy4"/>
    <dgm:cxn modelId="{7B05A9F3-76F2-4C3E-8008-2FA3F7C096E3}" type="presParOf" srcId="{1BD82089-BB44-4B15-A7EF-C51C328BEE4C}" destId="{AF1E80FA-2B1D-4A39-BBBA-BCFD595BB264}" srcOrd="0" destOrd="0" presId="urn:microsoft.com/office/officeart/2005/8/layout/hierarchy4"/>
    <dgm:cxn modelId="{A9560836-812A-4433-8657-8052CBD4950B}" type="presParOf" srcId="{1BD82089-BB44-4B15-A7EF-C51C328BEE4C}" destId="{E83834EF-AEC3-4478-9F29-C8D2AC6197D5}" srcOrd="1" destOrd="0" presId="urn:microsoft.com/office/officeart/2005/8/layout/hierarchy4"/>
    <dgm:cxn modelId="{CFACA6FA-89EA-4BB7-BD1D-99A32E2BEA43}" type="presParOf" srcId="{180B24E8-1BFB-402E-8606-5626B7D9F178}" destId="{71184F5B-3374-4B61-9F54-925CDD366E5A}" srcOrd="11" destOrd="0" presId="urn:microsoft.com/office/officeart/2005/8/layout/hierarchy4"/>
    <dgm:cxn modelId="{B1F06F65-408A-41A1-88BD-EC3D8753844C}" type="presParOf" srcId="{180B24E8-1BFB-402E-8606-5626B7D9F178}" destId="{7E0175C8-2A77-4958-88FE-E0CE01D6AFEF}" srcOrd="12" destOrd="0" presId="urn:microsoft.com/office/officeart/2005/8/layout/hierarchy4"/>
    <dgm:cxn modelId="{D6AFB8DB-DBE1-4A9F-B16E-5850DFF3BE74}" type="presParOf" srcId="{7E0175C8-2A77-4958-88FE-E0CE01D6AFEF}" destId="{1DBD6B45-439E-4BB5-9817-26332785BAE3}" srcOrd="0" destOrd="0" presId="urn:microsoft.com/office/officeart/2005/8/layout/hierarchy4"/>
    <dgm:cxn modelId="{3038F5DF-A81B-482C-92CB-5515551BFE1E}" type="presParOf" srcId="{7E0175C8-2A77-4958-88FE-E0CE01D6AFEF}" destId="{E4E40551-A1E4-4859-9102-D9E2A792D1D3}" srcOrd="1" destOrd="0" presId="urn:microsoft.com/office/officeart/2005/8/layout/hierarchy4"/>
    <dgm:cxn modelId="{FED3B9D6-04F2-403F-A164-AE230069F0F4}" type="presParOf" srcId="{180B24E8-1BFB-402E-8606-5626B7D9F178}" destId="{BF280CD5-0A2B-4BB9-BF7B-551269D73B64}" srcOrd="13" destOrd="0" presId="urn:microsoft.com/office/officeart/2005/8/layout/hierarchy4"/>
    <dgm:cxn modelId="{67083213-2201-494B-BAA6-F2525D7E31E7}" type="presParOf" srcId="{180B24E8-1BFB-402E-8606-5626B7D9F178}" destId="{0001272A-1C9D-4DFB-91EF-F14EB487C9F4}" srcOrd="14" destOrd="0" presId="urn:microsoft.com/office/officeart/2005/8/layout/hierarchy4"/>
    <dgm:cxn modelId="{3585EF16-AF84-484B-91CB-0E8B6C80F041}" type="presParOf" srcId="{0001272A-1C9D-4DFB-91EF-F14EB487C9F4}" destId="{B4D3E6ED-E3A1-44B0-B29F-1449B430B928}" srcOrd="0" destOrd="0" presId="urn:microsoft.com/office/officeart/2005/8/layout/hierarchy4"/>
    <dgm:cxn modelId="{10A8B363-1C24-43CC-BCEE-36C3105AD37E}" type="presParOf" srcId="{0001272A-1C9D-4DFB-91EF-F14EB487C9F4}" destId="{10534339-B2A4-42F2-BA7B-0F6E1E6E6068}" srcOrd="1" destOrd="0" presId="urn:microsoft.com/office/officeart/2005/8/layout/hierarchy4"/>
    <dgm:cxn modelId="{9C413C33-BB56-46E1-B0E8-41004DB7723E}" type="presParOf" srcId="{180B24E8-1BFB-402E-8606-5626B7D9F178}" destId="{13C13457-09E6-4944-9348-06A6B23BBB8A}" srcOrd="15" destOrd="0" presId="urn:microsoft.com/office/officeart/2005/8/layout/hierarchy4"/>
    <dgm:cxn modelId="{9A8607D2-CA40-4755-832C-032FE757A65C}" type="presParOf" srcId="{180B24E8-1BFB-402E-8606-5626B7D9F178}" destId="{75EE3F50-1FD5-4FD8-9309-D977D6062C3D}" srcOrd="16" destOrd="0" presId="urn:microsoft.com/office/officeart/2005/8/layout/hierarchy4"/>
    <dgm:cxn modelId="{1A2CB015-845F-46FC-A212-F2420A17D68E}" type="presParOf" srcId="{75EE3F50-1FD5-4FD8-9309-D977D6062C3D}" destId="{1D818689-35A7-49C3-BD0C-E2C8500530F0}" srcOrd="0" destOrd="0" presId="urn:microsoft.com/office/officeart/2005/8/layout/hierarchy4"/>
    <dgm:cxn modelId="{79BB868D-883D-4164-AEAE-78FD67002603}" type="presParOf" srcId="{75EE3F50-1FD5-4FD8-9309-D977D6062C3D}" destId="{A994CBC4-58DE-44CB-AA6D-2FB95671CDA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98F1F-2035-4B46-A198-FC6FDDCF4934}">
      <dsp:nvSpPr>
        <dsp:cNvPr id="0" name=""/>
        <dsp:cNvSpPr/>
      </dsp:nvSpPr>
      <dsp:spPr>
        <a:xfrm>
          <a:off x="584564" y="1631"/>
          <a:ext cx="2029066" cy="1217440"/>
        </a:xfrm>
        <a:prstGeom prst="rect">
          <a:avLst/>
        </a:prstGeom>
        <a:solidFill>
          <a:srgbClr val="C12637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rPr>
            <a:t>Prevention and treatment across the lifespan </a:t>
          </a:r>
        </a:p>
      </dsp:txBody>
      <dsp:txXfrm>
        <a:off x="584564" y="1631"/>
        <a:ext cx="2029066" cy="1217440"/>
      </dsp:txXfrm>
    </dsp:sp>
    <dsp:sp modelId="{EA8ABD67-C6F7-4127-8FB5-4C019EE6B844}">
      <dsp:nvSpPr>
        <dsp:cNvPr id="0" name=""/>
        <dsp:cNvSpPr/>
      </dsp:nvSpPr>
      <dsp:spPr>
        <a:xfrm>
          <a:off x="2817532" y="7061"/>
          <a:ext cx="2029066" cy="1205874"/>
        </a:xfrm>
        <a:prstGeom prst="rect">
          <a:avLst/>
        </a:prstGeom>
        <a:solidFill>
          <a:srgbClr val="0E3F7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rPr>
            <a:t>Children, youth, and families  </a:t>
          </a:r>
        </a:p>
      </dsp:txBody>
      <dsp:txXfrm>
        <a:off x="2817532" y="7061"/>
        <a:ext cx="2029066" cy="1205874"/>
      </dsp:txXfrm>
    </dsp:sp>
    <dsp:sp modelId="{641869E3-C34A-4C4A-BB6E-5E1DD9A57227}">
      <dsp:nvSpPr>
        <dsp:cNvPr id="0" name=""/>
        <dsp:cNvSpPr/>
      </dsp:nvSpPr>
      <dsp:spPr>
        <a:xfrm>
          <a:off x="5050925" y="0"/>
          <a:ext cx="2029066" cy="1217440"/>
        </a:xfrm>
        <a:prstGeom prst="rect">
          <a:avLst/>
        </a:prstGeom>
        <a:solidFill>
          <a:srgbClr val="C12637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Suicide prevention</a:t>
          </a:r>
        </a:p>
      </dsp:txBody>
      <dsp:txXfrm>
        <a:off x="5050925" y="0"/>
        <a:ext cx="2029066" cy="1217440"/>
      </dsp:txXfrm>
    </dsp:sp>
    <dsp:sp modelId="{03228A34-C691-4631-A885-4ABD2166EAE8}">
      <dsp:nvSpPr>
        <dsp:cNvPr id="0" name=""/>
        <dsp:cNvSpPr/>
      </dsp:nvSpPr>
      <dsp:spPr>
        <a:xfrm>
          <a:off x="7280484" y="1631"/>
          <a:ext cx="2029066" cy="1217440"/>
        </a:xfrm>
        <a:prstGeom prst="rect">
          <a:avLst/>
        </a:prstGeom>
        <a:solidFill>
          <a:srgbClr val="0E3F7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Building Ohio’s behavioral health workforce</a:t>
          </a:r>
        </a:p>
      </dsp:txBody>
      <dsp:txXfrm>
        <a:off x="7280484" y="1631"/>
        <a:ext cx="2029066" cy="1217440"/>
      </dsp:txXfrm>
    </dsp:sp>
    <dsp:sp modelId="{E76EC5E2-750C-4EC4-AA29-969C7A04D1A5}">
      <dsp:nvSpPr>
        <dsp:cNvPr id="0" name=""/>
        <dsp:cNvSpPr/>
      </dsp:nvSpPr>
      <dsp:spPr>
        <a:xfrm>
          <a:off x="584564" y="1421977"/>
          <a:ext cx="2029066" cy="1217440"/>
        </a:xfrm>
        <a:prstGeom prst="rect">
          <a:avLst/>
        </a:prstGeom>
        <a:solidFill>
          <a:srgbClr val="0E3F7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Quality care in integrated settings</a:t>
          </a:r>
        </a:p>
      </dsp:txBody>
      <dsp:txXfrm>
        <a:off x="584564" y="1421977"/>
        <a:ext cx="2029066" cy="1217440"/>
      </dsp:txXfrm>
    </dsp:sp>
    <dsp:sp modelId="{386FE3D1-F628-4FED-AFC5-9B759D739005}">
      <dsp:nvSpPr>
        <dsp:cNvPr id="0" name=""/>
        <dsp:cNvSpPr/>
      </dsp:nvSpPr>
      <dsp:spPr>
        <a:xfrm>
          <a:off x="2816537" y="1421977"/>
          <a:ext cx="2029066" cy="1217440"/>
        </a:xfrm>
        <a:prstGeom prst="rect">
          <a:avLst/>
        </a:prstGeom>
        <a:solidFill>
          <a:srgbClr val="C12637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Helping adults with SPMI thrive in communities</a:t>
          </a:r>
        </a:p>
      </dsp:txBody>
      <dsp:txXfrm>
        <a:off x="2816537" y="1421977"/>
        <a:ext cx="2029066" cy="1217440"/>
      </dsp:txXfrm>
    </dsp:sp>
    <dsp:sp modelId="{6C0D8AD4-B3D1-47C2-B2B9-26A75720EAE8}">
      <dsp:nvSpPr>
        <dsp:cNvPr id="0" name=""/>
        <dsp:cNvSpPr/>
      </dsp:nvSpPr>
      <dsp:spPr>
        <a:xfrm>
          <a:off x="5048511" y="1421977"/>
          <a:ext cx="2029066" cy="1217440"/>
        </a:xfrm>
        <a:prstGeom prst="rect">
          <a:avLst/>
        </a:prstGeom>
        <a:solidFill>
          <a:srgbClr val="0E3F7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Preventing overdose deaths</a:t>
          </a:r>
        </a:p>
      </dsp:txBody>
      <dsp:txXfrm>
        <a:off x="5048511" y="1421977"/>
        <a:ext cx="2029066" cy="1217440"/>
      </dsp:txXfrm>
    </dsp:sp>
    <dsp:sp modelId="{B4AFA6AB-C75A-4009-9656-5F85EF94492A}">
      <dsp:nvSpPr>
        <dsp:cNvPr id="0" name=""/>
        <dsp:cNvSpPr/>
      </dsp:nvSpPr>
      <dsp:spPr>
        <a:xfrm>
          <a:off x="7280484" y="1421977"/>
          <a:ext cx="2029066" cy="1217440"/>
        </a:xfrm>
        <a:prstGeom prst="rect">
          <a:avLst/>
        </a:prstGeom>
        <a:solidFill>
          <a:srgbClr val="C12637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Long-term responses and support</a:t>
          </a:r>
        </a:p>
      </dsp:txBody>
      <dsp:txXfrm>
        <a:off x="7280484" y="1421977"/>
        <a:ext cx="2029066" cy="1217440"/>
      </dsp:txXfrm>
    </dsp:sp>
    <dsp:sp modelId="{4E53FA7E-27DF-454A-92B1-A37EC85F1EDC}">
      <dsp:nvSpPr>
        <dsp:cNvPr id="0" name=""/>
        <dsp:cNvSpPr/>
      </dsp:nvSpPr>
      <dsp:spPr>
        <a:xfrm>
          <a:off x="584564" y="2842324"/>
          <a:ext cx="2029066" cy="1217440"/>
        </a:xfrm>
        <a:prstGeom prst="rect">
          <a:avLst/>
        </a:prstGeom>
        <a:solidFill>
          <a:srgbClr val="C12637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Delivering excellent care in our state psychiatric hospitals</a:t>
          </a:r>
        </a:p>
      </dsp:txBody>
      <dsp:txXfrm>
        <a:off x="584564" y="2842324"/>
        <a:ext cx="2029066" cy="1217440"/>
      </dsp:txXfrm>
    </dsp:sp>
    <dsp:sp modelId="{2DE7B8EA-A719-4190-B89F-1670BDF6F499}">
      <dsp:nvSpPr>
        <dsp:cNvPr id="0" name=""/>
        <dsp:cNvSpPr/>
      </dsp:nvSpPr>
      <dsp:spPr>
        <a:xfrm>
          <a:off x="2816537" y="2842324"/>
          <a:ext cx="2029066" cy="1217440"/>
        </a:xfrm>
        <a:prstGeom prst="rect">
          <a:avLst/>
        </a:prstGeom>
        <a:solidFill>
          <a:srgbClr val="0E3F7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Transferring research into practice to support communities</a:t>
          </a:r>
        </a:p>
      </dsp:txBody>
      <dsp:txXfrm>
        <a:off x="2816537" y="2842324"/>
        <a:ext cx="2029066" cy="1217440"/>
      </dsp:txXfrm>
    </dsp:sp>
    <dsp:sp modelId="{E9483381-5417-44CA-B84F-F70D5D681BAD}">
      <dsp:nvSpPr>
        <dsp:cNvPr id="0" name=""/>
        <dsp:cNvSpPr/>
      </dsp:nvSpPr>
      <dsp:spPr>
        <a:xfrm>
          <a:off x="5048511" y="2842324"/>
          <a:ext cx="2029066" cy="1217440"/>
        </a:xfrm>
        <a:prstGeom prst="rect">
          <a:avLst/>
        </a:prstGeom>
        <a:solidFill>
          <a:srgbClr val="C12637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Ensuring safe and quality care in Ohio’s behavioral health system</a:t>
          </a:r>
        </a:p>
      </dsp:txBody>
      <dsp:txXfrm>
        <a:off x="5048511" y="2842324"/>
        <a:ext cx="2029066" cy="1217440"/>
      </dsp:txXfrm>
    </dsp:sp>
    <dsp:sp modelId="{C67361D2-0A60-43BE-9284-B7092102145C}">
      <dsp:nvSpPr>
        <dsp:cNvPr id="0" name=""/>
        <dsp:cNvSpPr/>
      </dsp:nvSpPr>
      <dsp:spPr>
        <a:xfrm>
          <a:off x="7280484" y="2842324"/>
          <a:ext cx="2029066" cy="1217440"/>
        </a:xfrm>
        <a:prstGeom prst="rect">
          <a:avLst/>
        </a:prstGeom>
        <a:solidFill>
          <a:srgbClr val="0E3F7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ysClr val="window" lastClr="FFFFF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Better meeting the needs of Multisystem Youth</a:t>
          </a:r>
        </a:p>
      </dsp:txBody>
      <dsp:txXfrm>
        <a:off x="7280484" y="2842324"/>
        <a:ext cx="2029066" cy="1217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B6DA0B-8CD1-4E36-A3D8-90AB9B7D3F18}">
      <dsp:nvSpPr>
        <dsp:cNvPr id="0" name=""/>
        <dsp:cNvSpPr/>
      </dsp:nvSpPr>
      <dsp:spPr>
        <a:xfrm>
          <a:off x="6420" y="172"/>
          <a:ext cx="11073633" cy="1619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baseline="0"/>
            <a:t>Director</a:t>
          </a:r>
          <a:endParaRPr lang="en-US" sz="6500" kern="1200"/>
        </a:p>
      </dsp:txBody>
      <dsp:txXfrm>
        <a:off x="53839" y="47591"/>
        <a:ext cx="10978795" cy="1524163"/>
      </dsp:txXfrm>
    </dsp:sp>
    <dsp:sp modelId="{1F07795D-E17B-479F-B0DE-1534CED4A0C6}">
      <dsp:nvSpPr>
        <dsp:cNvPr id="0" name=""/>
        <dsp:cNvSpPr/>
      </dsp:nvSpPr>
      <dsp:spPr>
        <a:xfrm>
          <a:off x="6420" y="1904434"/>
          <a:ext cx="1144916" cy="1619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Community Planning &amp; Collaboration</a:t>
          </a:r>
        </a:p>
      </dsp:txBody>
      <dsp:txXfrm>
        <a:off x="39953" y="1937967"/>
        <a:ext cx="1077850" cy="1551935"/>
      </dsp:txXfrm>
    </dsp:sp>
    <dsp:sp modelId="{B216EA69-EE2C-4440-B887-68A78A968106}">
      <dsp:nvSpPr>
        <dsp:cNvPr id="0" name=""/>
        <dsp:cNvSpPr/>
      </dsp:nvSpPr>
      <dsp:spPr>
        <a:xfrm>
          <a:off x="1247509" y="1904434"/>
          <a:ext cx="1144916" cy="1619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Financial Management</a:t>
          </a:r>
        </a:p>
      </dsp:txBody>
      <dsp:txXfrm>
        <a:off x="1281042" y="1937967"/>
        <a:ext cx="1077850" cy="1551935"/>
      </dsp:txXfrm>
    </dsp:sp>
    <dsp:sp modelId="{7E838F1A-93AB-4258-84E8-B654D5B6B5A2}">
      <dsp:nvSpPr>
        <dsp:cNvPr id="0" name=""/>
        <dsp:cNvSpPr/>
      </dsp:nvSpPr>
      <dsp:spPr>
        <a:xfrm>
          <a:off x="2488599" y="1904434"/>
          <a:ext cx="1144916" cy="1619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Public Affairs</a:t>
          </a:r>
        </a:p>
      </dsp:txBody>
      <dsp:txXfrm>
        <a:off x="2522132" y="1937967"/>
        <a:ext cx="1077850" cy="1551935"/>
      </dsp:txXfrm>
    </dsp:sp>
    <dsp:sp modelId="{B3D07C91-D8E8-46B9-B6FF-F953AE78A769}">
      <dsp:nvSpPr>
        <dsp:cNvPr id="0" name=""/>
        <dsp:cNvSpPr/>
      </dsp:nvSpPr>
      <dsp:spPr>
        <a:xfrm>
          <a:off x="3729689" y="1904434"/>
          <a:ext cx="1144916" cy="1619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Legal Services</a:t>
          </a:r>
        </a:p>
      </dsp:txBody>
      <dsp:txXfrm>
        <a:off x="3763222" y="1937967"/>
        <a:ext cx="1077850" cy="1551935"/>
      </dsp:txXfrm>
    </dsp:sp>
    <dsp:sp modelId="{52373FEC-BF51-4A66-B8D7-0A9F2AD56D91}">
      <dsp:nvSpPr>
        <dsp:cNvPr id="0" name=""/>
        <dsp:cNvSpPr/>
      </dsp:nvSpPr>
      <dsp:spPr>
        <a:xfrm>
          <a:off x="4970778" y="1904434"/>
          <a:ext cx="1144916" cy="1619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Pharmacy Services</a:t>
          </a:r>
        </a:p>
      </dsp:txBody>
      <dsp:txXfrm>
        <a:off x="5004311" y="1937967"/>
        <a:ext cx="1077850" cy="1551935"/>
      </dsp:txXfrm>
    </dsp:sp>
    <dsp:sp modelId="{AF1E80FA-2B1D-4A39-BBBA-BCFD595BB264}">
      <dsp:nvSpPr>
        <dsp:cNvPr id="0" name=""/>
        <dsp:cNvSpPr/>
      </dsp:nvSpPr>
      <dsp:spPr>
        <a:xfrm>
          <a:off x="6211868" y="1904434"/>
          <a:ext cx="1144916" cy="1619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Medical Director</a:t>
          </a:r>
        </a:p>
      </dsp:txBody>
      <dsp:txXfrm>
        <a:off x="6245401" y="1937967"/>
        <a:ext cx="1077850" cy="1551935"/>
      </dsp:txXfrm>
    </dsp:sp>
    <dsp:sp modelId="{1DBD6B45-439E-4BB5-9817-26332785BAE3}">
      <dsp:nvSpPr>
        <dsp:cNvPr id="0" name=""/>
        <dsp:cNvSpPr/>
      </dsp:nvSpPr>
      <dsp:spPr>
        <a:xfrm>
          <a:off x="7452957" y="1904434"/>
          <a:ext cx="1144916" cy="1619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Treatment Services</a:t>
          </a:r>
        </a:p>
      </dsp:txBody>
      <dsp:txXfrm>
        <a:off x="7486490" y="1937967"/>
        <a:ext cx="1077850" cy="1551935"/>
      </dsp:txXfrm>
    </dsp:sp>
    <dsp:sp modelId="{B4D3E6ED-E3A1-44B0-B29F-1449B430B928}">
      <dsp:nvSpPr>
        <dsp:cNvPr id="0" name=""/>
        <dsp:cNvSpPr/>
      </dsp:nvSpPr>
      <dsp:spPr>
        <a:xfrm>
          <a:off x="8694047" y="1904434"/>
          <a:ext cx="1144916" cy="1619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Hospital Services</a:t>
          </a:r>
        </a:p>
      </dsp:txBody>
      <dsp:txXfrm>
        <a:off x="8727580" y="1937967"/>
        <a:ext cx="1077850" cy="1551935"/>
      </dsp:txXfrm>
    </dsp:sp>
    <dsp:sp modelId="{1D818689-35A7-49C3-BD0C-E2C8500530F0}">
      <dsp:nvSpPr>
        <dsp:cNvPr id="0" name=""/>
        <dsp:cNvSpPr/>
      </dsp:nvSpPr>
      <dsp:spPr>
        <a:xfrm>
          <a:off x="9935137" y="1904434"/>
          <a:ext cx="1144916" cy="1619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Community &amp; Family Resilience</a:t>
          </a:r>
        </a:p>
      </dsp:txBody>
      <dsp:txXfrm>
        <a:off x="9968670" y="1937967"/>
        <a:ext cx="1077850" cy="1551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877ACA-8EE1-A1FE-7ACD-B05AC8C47A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520D00-1D55-F180-802C-BA6750C584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E78E3-E4AF-429E-B2C1-3F4491C3305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07A71-EE47-F5EF-858C-206DB5CFCF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2984B-EE45-5A8D-43F3-4F585838B1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99A53-3F66-4977-A241-E582A8E7C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99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3" tIns="46583" rIns="93163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3" tIns="46583" rIns="93163" bIns="46583" rtlCol="0"/>
          <a:lstStyle>
            <a:lvl1pPr algn="r">
              <a:defRPr sz="1200"/>
            </a:lvl1pPr>
          </a:lstStyle>
          <a:p>
            <a:fld id="{CDC4ADDC-17FF-4FE4-A163-D89C2EB8540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3" tIns="46583" rIns="93163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3" tIns="46583" rIns="93163" bIns="465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3" tIns="46583" rIns="93163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63" tIns="46583" rIns="93163" bIns="46583" rtlCol="0" anchor="b"/>
          <a:lstStyle>
            <a:lvl1pPr algn="r">
              <a:defRPr sz="1200"/>
            </a:lvl1pPr>
          </a:lstStyle>
          <a:p>
            <a:fld id="{7A6E335F-6B58-4BAC-AAD9-EC2E6DC7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5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6E335F-6B58-4BAC-AAD9-EC2E6DC71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88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335F-6B58-4BAC-AAD9-EC2E6DC715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77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335F-6B58-4BAC-AAD9-EC2E6DC715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80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tro Slide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F7C4BC-3865-A342-A7A3-C874F04EFD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5" y="5379396"/>
            <a:ext cx="2104204" cy="10019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Pro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/>
              <a:t>Vestibulum ante ipsum </a:t>
            </a:r>
            <a:r>
              <a:rPr lang="en-US" err="1"/>
              <a:t>primis</a:t>
            </a:r>
            <a:r>
              <a:rPr lang="en-US"/>
              <a:t> in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luctus</a:t>
            </a:r>
            <a:r>
              <a:rPr lang="en-US"/>
              <a:t> et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cubilia</a:t>
            </a:r>
            <a:r>
              <a:rPr lang="en-US"/>
              <a:t> Curae; </a:t>
            </a:r>
            <a:r>
              <a:rPr lang="en-US" err="1"/>
              <a:t>Fusce</a:t>
            </a:r>
            <a:r>
              <a:rPr lang="en-US"/>
              <a:t> id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4440EB-CA61-2B95-9FF2-E5DC400DD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97456" y="926819"/>
            <a:ext cx="7597088" cy="88942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200"/>
              </a:lnSpc>
              <a:defRPr sz="660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555408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57EA-33AB-6E4E-8AE6-C519F2C70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5D000-96C4-3146-A271-C3F0018F06F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1825625"/>
            <a:ext cx="5439032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340DB-97D6-6943-B475-09348084E3A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825625"/>
            <a:ext cx="5715000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DA248AA-651E-1C47-ACCF-5BA8CBD36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58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B5D1D-0BAC-9D44-92DF-2FAC5F1F8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8388F-D839-F04B-8146-F18EC1F591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1681163"/>
            <a:ext cx="5550243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5DF2D-0CB8-8048-932F-27A74B3869B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2505075"/>
            <a:ext cx="5550243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FE60E-047E-DA43-8341-0EAA48D9EE9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638800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F4DAB-13B0-C64B-9B88-510DBA6D3D8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638800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55864F4-8E80-A249-9817-B55038EB96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2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1BE4-CFAD-BC43-936B-79A89D2D9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9088"/>
            <a:ext cx="11430000" cy="98286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D422E8-E84E-0149-880E-D3C6927AC7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4302" y="2008683"/>
            <a:ext cx="9878336" cy="36872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/>
              <a:t>Click to edit highlight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FD42D-4EBF-8140-92AE-0F63EFA73492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08683"/>
            <a:ext cx="0" cy="367449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9CD66BB-3877-3245-81D3-AAD0AF3CDA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70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9428-DA8C-2046-9013-4C44E7557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>
              <a:defRPr cap="all" baseline="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9585CAF-7D25-E243-9B53-4E687CFDCD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82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20D8-6935-1A43-8CF0-66FC6338B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1" y="457200"/>
            <a:ext cx="4387121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CDB-9C52-9346-A61D-22B158D8F9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7" y="457200"/>
            <a:ext cx="6601511" cy="540385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Source Sans Pro" panose="020B0503030403020204" pitchFamily="34" charset="0"/>
              </a:defRPr>
            </a:lvl1pPr>
            <a:lvl2pPr>
              <a:defRPr sz="2800">
                <a:latin typeface="Source Sans Pro" panose="020B0503030403020204" pitchFamily="34" charset="0"/>
              </a:defRPr>
            </a:lvl2pPr>
            <a:lvl3pPr>
              <a:defRPr sz="2400">
                <a:latin typeface="Source Sans Pro" panose="020B0503030403020204" pitchFamily="34" charset="0"/>
              </a:defRPr>
            </a:lvl3pPr>
            <a:lvl4pPr>
              <a:defRPr sz="2000">
                <a:latin typeface="Source Sans Pro" panose="020B0503030403020204" pitchFamily="34" charset="0"/>
              </a:defRPr>
            </a:lvl4pPr>
            <a:lvl5pPr>
              <a:defRPr sz="2000">
                <a:latin typeface="Source Sans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D2D-8242-384D-A978-71066F7E193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1" y="2057400"/>
            <a:ext cx="438712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9A92EF9-4388-E64C-AE2E-5DD2230C10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32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AFDE-CE73-E140-AEC8-2C7D74ACA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2" y="457200"/>
            <a:ext cx="4387120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262F9-39B5-2A48-B7A0-306F146CD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627812" cy="540385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40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4CFF9-2C81-2040-9460-7970314A639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2" y="2057400"/>
            <a:ext cx="4387120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F936C29-D718-AB47-8939-07EEA4D73E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19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4444" cy="1325563"/>
          </a:xfrm>
        </p:spPr>
        <p:txBody>
          <a:bodyPr/>
          <a:lstStyle>
            <a:lvl1pPr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45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4444" cy="1325563"/>
          </a:xfrm>
        </p:spPr>
        <p:txBody>
          <a:bodyPr/>
          <a:lstStyle>
            <a:lvl1pPr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34983-CD69-EF4D-9EF3-EB2110B4AF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E171EF-F7CC-354F-9CD9-4DDEECEB4F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4303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3504045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7"/>
            <a:ext cx="4292326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7"/>
            <a:ext cx="3224888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DF7-5E02-1A46-8F8F-7E735BA9F5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B7A6DA-4DC8-304B-B583-7CC4064FDF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1000" y="1558925"/>
            <a:ext cx="3224888" cy="4302125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75278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8"/>
            <a:ext cx="4292326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DF7-5E02-1A46-8F8F-7E735BA9F5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A387CA8-2BFC-514C-8463-0244B7A200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7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CD173F-9443-154B-A211-586A9B01DF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4437" y="5607050"/>
            <a:ext cx="4292326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3393AB0-90E1-EB4C-9F92-469ECB0E4C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05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232131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tro Slide OhioMH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 descr="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E286B1F-2FCC-4910-8AD6-5EAFD6104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2" y="5590465"/>
            <a:ext cx="3433477" cy="81950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Pro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/>
              <a:t>Vestibulum ante ipsum </a:t>
            </a:r>
            <a:r>
              <a:rPr lang="en-US" err="1"/>
              <a:t>primis</a:t>
            </a:r>
            <a:r>
              <a:rPr lang="en-US"/>
              <a:t> in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luctus</a:t>
            </a:r>
            <a:r>
              <a:rPr lang="en-US"/>
              <a:t> et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cubilia</a:t>
            </a:r>
            <a:r>
              <a:rPr lang="en-US"/>
              <a:t> Curae; </a:t>
            </a:r>
            <a:r>
              <a:rPr lang="en-US" err="1"/>
              <a:t>Fusce</a:t>
            </a:r>
            <a:r>
              <a:rPr lang="en-US"/>
              <a:t> id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43A8D5-0B21-D5FD-6399-408481E1C9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97456" y="926819"/>
            <a:ext cx="7597088" cy="88942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200"/>
              </a:lnSpc>
              <a:defRPr sz="660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979810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305969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276182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246395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ABB85-8254-264A-ADC9-F329B2CAF9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7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690688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10DC94B-F063-2243-A82D-16ADBAF8AD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757" y="3929449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DDAF7424-F60C-6A47-AB76-59580353DE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9187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9621BFD-9F1D-1E4A-A859-9E916E1EF0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8055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BA7123A-ECE0-244E-9B1F-9369CDAA40B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03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4867995-5DA7-0E46-92C1-17D3FB36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13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8_Version 1">
    <p:bg>
      <p:bgPr>
        <a:blipFill dpi="0" rotWithShape="1">
          <a:blip r:embed="rId2">
            <a:lum/>
          </a:blip>
          <a:srcRect/>
          <a:stretch>
            <a:fillRect t="-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16030C-B1B9-4D6D-80CC-8F3E0ED54C80}"/>
              </a:ext>
            </a:extLst>
          </p:cNvPr>
          <p:cNvSpPr/>
          <p:nvPr userDrawn="1"/>
        </p:nvSpPr>
        <p:spPr>
          <a:xfrm>
            <a:off x="7780149" y="543719"/>
            <a:ext cx="3564610" cy="4627874"/>
          </a:xfrm>
          <a:prstGeom prst="roundRect">
            <a:avLst/>
          </a:prstGeom>
          <a:solidFill>
            <a:srgbClr val="161E4D"/>
          </a:solidFill>
          <a:ln>
            <a:solidFill>
              <a:srgbClr val="161E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E5D05BA4-6699-405E-8859-23EB5E7D17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97" y="6237418"/>
            <a:ext cx="2634949" cy="5585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B56651-176F-442E-9C30-1FC2EC24D94A}"/>
              </a:ext>
            </a:extLst>
          </p:cNvPr>
          <p:cNvSpPr txBox="1"/>
          <p:nvPr userDrawn="1"/>
        </p:nvSpPr>
        <p:spPr>
          <a:xfrm>
            <a:off x="7834393" y="841719"/>
            <a:ext cx="345612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>
                <a:solidFill>
                  <a:schemeClr val="bg1"/>
                </a:solidFill>
                <a:latin typeface="+mn-lt"/>
              </a:rPr>
              <a:t>Call or text </a:t>
            </a:r>
            <a:r>
              <a:rPr lang="en-US" sz="3200" b="1">
                <a:solidFill>
                  <a:schemeClr val="bg1"/>
                </a:solidFill>
                <a:latin typeface="+mn-lt"/>
              </a:rPr>
              <a:t>988</a:t>
            </a:r>
            <a:r>
              <a:rPr lang="en-US" sz="3200" b="0">
                <a:solidFill>
                  <a:schemeClr val="bg1"/>
                </a:solidFill>
                <a:latin typeface="+mn-lt"/>
              </a:rPr>
              <a:t> or chat online at </a:t>
            </a:r>
            <a:r>
              <a:rPr lang="en-US" sz="3200" b="1">
                <a:solidFill>
                  <a:schemeClr val="bg1"/>
                </a:solidFill>
                <a:latin typeface="+mn-lt"/>
              </a:rPr>
              <a:t>988lifeline.org</a:t>
            </a:r>
            <a:r>
              <a:rPr lang="en-US" sz="3200" b="0">
                <a:solidFill>
                  <a:schemeClr val="bg1"/>
                </a:solidFill>
                <a:latin typeface="+mn-lt"/>
              </a:rPr>
              <a:t> to connect to trained specialists for 24/7 resources and support for those in crisis.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861659-B6E2-4DEB-828F-6EF6D8AA9D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36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8_Version 2">
    <p:bg>
      <p:bgPr>
        <a:blipFill dpi="0" rotWithShape="1">
          <a:blip r:embed="rId2">
            <a:lum/>
          </a:blip>
          <a:srcRect/>
          <a:stretch>
            <a:fillRect t="-20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16030C-B1B9-4D6D-80CC-8F3E0ED54C80}"/>
              </a:ext>
            </a:extLst>
          </p:cNvPr>
          <p:cNvSpPr/>
          <p:nvPr userDrawn="1"/>
        </p:nvSpPr>
        <p:spPr>
          <a:xfrm>
            <a:off x="278889" y="1046375"/>
            <a:ext cx="3953745" cy="4996206"/>
          </a:xfrm>
          <a:prstGeom prst="roundRect">
            <a:avLst>
              <a:gd name="adj" fmla="val 4766"/>
            </a:avLst>
          </a:prstGeom>
          <a:solidFill>
            <a:srgbClr val="161E4D"/>
          </a:solidFill>
          <a:ln>
            <a:solidFill>
              <a:srgbClr val="161E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E5D05BA4-6699-405E-8859-23EB5E7D17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97" y="6237418"/>
            <a:ext cx="2634949" cy="5585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B56651-176F-442E-9C30-1FC2EC24D94A}"/>
              </a:ext>
            </a:extLst>
          </p:cNvPr>
          <p:cNvSpPr txBox="1"/>
          <p:nvPr userDrawn="1"/>
        </p:nvSpPr>
        <p:spPr>
          <a:xfrm>
            <a:off x="392010" y="1287310"/>
            <a:ext cx="37275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>
                <a:solidFill>
                  <a:schemeClr val="bg1"/>
                </a:solidFill>
                <a:latin typeface="+mn-lt"/>
              </a:rPr>
              <a:t>Call or text </a:t>
            </a:r>
            <a:r>
              <a:rPr lang="en-US" sz="3600" b="1">
                <a:solidFill>
                  <a:schemeClr val="bg1"/>
                </a:solidFill>
                <a:latin typeface="+mn-lt"/>
              </a:rPr>
              <a:t>988</a:t>
            </a:r>
            <a:r>
              <a:rPr lang="en-US" sz="3600" b="0">
                <a:solidFill>
                  <a:schemeClr val="bg1"/>
                </a:solidFill>
                <a:latin typeface="+mn-lt"/>
              </a:rPr>
              <a:t> or </a:t>
            </a:r>
            <a:br>
              <a:rPr lang="en-US" sz="3600" b="0">
                <a:solidFill>
                  <a:schemeClr val="bg1"/>
                </a:solidFill>
                <a:latin typeface="+mn-lt"/>
              </a:rPr>
            </a:br>
            <a:r>
              <a:rPr lang="en-US" sz="3600" b="0">
                <a:solidFill>
                  <a:schemeClr val="bg1"/>
                </a:solidFill>
                <a:latin typeface="+mn-lt"/>
              </a:rPr>
              <a:t>chat online at </a:t>
            </a:r>
            <a:r>
              <a:rPr lang="en-US" sz="3600" b="1">
                <a:solidFill>
                  <a:schemeClr val="bg1"/>
                </a:solidFill>
                <a:latin typeface="+mn-lt"/>
              </a:rPr>
              <a:t>988lifeline.org</a:t>
            </a:r>
            <a:r>
              <a:rPr lang="en-US" sz="3600" b="0">
                <a:solidFill>
                  <a:schemeClr val="bg1"/>
                </a:solidFill>
                <a:latin typeface="+mn-lt"/>
              </a:rPr>
              <a:t> to connect to trained specialists for 24/7 resources and support for those in crisis.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39CE2-EB5B-4531-B18E-460BD9D3F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91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phic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183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hioMH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78E9019-0A46-4A3D-9BC8-A86BC79302B7}"/>
              </a:ext>
            </a:extLst>
          </p:cNvPr>
          <p:cNvSpPr txBox="1"/>
          <p:nvPr userDrawn="1"/>
        </p:nvSpPr>
        <p:spPr>
          <a:xfrm>
            <a:off x="3870251" y="3244334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MHA.OHIO.GOV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886C52-92A4-4A2B-9E29-1EA6B7FF7506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+mj-lt"/>
              </a:rPr>
              <a:t>THANK YOU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4E1005-B988-4668-A407-16685370A169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7BD2A9B-DD74-4974-9590-3FDA1FF001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71" y="5571722"/>
            <a:ext cx="3162857" cy="7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60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9487" y="3244334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OHIO.ORG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+mj-lt"/>
              </a:rPr>
              <a:t>THANK YOU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28F073-E9E1-7EEC-F3B0-17308C484D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5" y="5379396"/>
            <a:ext cx="2104204" cy="10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50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- OhioMH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8AD282-6D85-4B3F-90CF-DDB1A53B27F5}"/>
              </a:ext>
            </a:extLst>
          </p:cNvPr>
          <p:cNvSpPr txBox="1"/>
          <p:nvPr userDrawn="1"/>
        </p:nvSpPr>
        <p:spPr>
          <a:xfrm>
            <a:off x="3870251" y="3244334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MHA.OHIO.GOV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F34E50-C69D-4464-801D-20F25F7CC0F6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+mj-lt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F017AB-C66D-4BC0-90E2-4B7A31ED961E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4093865-F327-40F9-BA06-0CC9EE962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71" y="5571722"/>
            <a:ext cx="3162857" cy="7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04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9487" y="3250540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OHIO.ORG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+mj-lt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28F073-E9E1-7EEC-F3B0-17308C484D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5" y="5379396"/>
            <a:ext cx="2104204" cy="10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4C5D952-7020-4B33-84F7-CBC1B869BB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810" y="1114428"/>
            <a:ext cx="5219169" cy="830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3068A40-1D69-47F3-AA7E-9CA2BC3F38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4511176"/>
            <a:ext cx="5235550" cy="13364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additional info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42910E7-43EF-44FD-A4C0-9AECABD8C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1" y="3507165"/>
            <a:ext cx="5240310" cy="6248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erif Pro" panose="02040603050405020204" pitchFamily="18" charset="0"/>
              </a:defRPr>
            </a:lvl1pPr>
          </a:lstStyle>
          <a:p>
            <a:pPr lvl="0"/>
            <a:r>
              <a:rPr lang="en-US"/>
              <a:t>Title of presenter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1D283C1-F316-43F0-BDE2-800E11D4BF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40" y="2556086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0206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1223FDD-7488-4253-8BC8-8FEC76158A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240" y="3027689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0206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81CFAB-6E89-DB44-BE09-32E905D9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25484" y="1114428"/>
            <a:ext cx="5985516" cy="47017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D518BF1B-32A6-9D47-93A2-A5E48DB86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810" y="503033"/>
            <a:ext cx="10515600" cy="569913"/>
          </a:xfrm>
        </p:spPr>
        <p:txBody>
          <a:bodyPr/>
          <a:lstStyle>
            <a:lvl1pPr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EBDA6E4-77F4-A64D-89B8-E757AE4EAEA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05902" y="6356350"/>
            <a:ext cx="793509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     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D96C5DD-3C5E-0B4F-829A-6F347372DF4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91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e Info OhioMH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A79FFC-4674-4DDA-992E-B6487A9579A9}"/>
              </a:ext>
            </a:extLst>
          </p:cNvPr>
          <p:cNvGrpSpPr/>
          <p:nvPr userDrawn="1"/>
        </p:nvGrpSpPr>
        <p:grpSpPr>
          <a:xfrm>
            <a:off x="2058041" y="910196"/>
            <a:ext cx="8075915" cy="2570266"/>
            <a:chOff x="2058042" y="1695937"/>
            <a:chExt cx="8075915" cy="25702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A139B5-1FE0-4034-9E11-EF12117312C8}"/>
                </a:ext>
              </a:extLst>
            </p:cNvPr>
            <p:cNvSpPr txBox="1"/>
            <p:nvPr userDrawn="1"/>
          </p:nvSpPr>
          <p:spPr>
            <a:xfrm>
              <a:off x="3879486" y="3619872"/>
              <a:ext cx="44330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i="1">
                  <a:solidFill>
                    <a:srgbClr val="002060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Join the </a:t>
              </a:r>
              <a:r>
                <a:rPr lang="en-US" sz="1800" b="0" i="1" err="1">
                  <a:solidFill>
                    <a:srgbClr val="002060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OhioMHAS</a:t>
              </a:r>
              <a:r>
                <a:rPr lang="en-US" sz="1800" b="0" i="1">
                  <a:solidFill>
                    <a:srgbClr val="002060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listserv for all the latest updates.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D840B8-F5FC-402F-975C-A9EAFEF775C2}"/>
                </a:ext>
              </a:extLst>
            </p:cNvPr>
            <p:cNvSpPr txBox="1"/>
            <p:nvPr userDrawn="1"/>
          </p:nvSpPr>
          <p:spPr>
            <a:xfrm>
              <a:off x="3879487" y="3250540"/>
              <a:ext cx="4433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>
                  <a:solidFill>
                    <a:srgbClr val="002060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MHA.OHIO.GOV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23FAC9-EE2D-4560-9DC8-129828310D2E}"/>
                </a:ext>
              </a:extLst>
            </p:cNvPr>
            <p:cNvSpPr txBox="1"/>
            <p:nvPr userDrawn="1"/>
          </p:nvSpPr>
          <p:spPr>
            <a:xfrm>
              <a:off x="2058042" y="1695937"/>
              <a:ext cx="807591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rgbClr val="002060"/>
                  </a:solidFill>
                  <a:latin typeface="+mj-lt"/>
                </a:rPr>
                <a:t>MORE INFORMATION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26D9AE3-5BD1-4786-9733-D9E419B09A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477657" y="3027236"/>
              <a:ext cx="3236686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B276209-1D0A-43B4-A63E-276BE22F07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8" r="10956" b="18160"/>
          <a:stretch/>
        </p:blipFill>
        <p:spPr>
          <a:xfrm>
            <a:off x="3365268" y="4015108"/>
            <a:ext cx="5461460" cy="1172095"/>
          </a:xfrm>
          <a:prstGeom prst="rect">
            <a:avLst/>
          </a:prstGeom>
        </p:spPr>
      </p:pic>
      <p:pic>
        <p:nvPicPr>
          <p:cNvPr id="10" name="Picture 9" descr="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7FDF7F6-5ABD-49CA-9233-AB2175A69C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71" y="5571722"/>
            <a:ext cx="3162857" cy="7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94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Ending OhioMH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2A105F-6BAD-4045-A1C7-1BEBED712BC0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56ED9A7-80E3-4C7C-B3BC-9258970D37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Pro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/>
              <a:t>Vestibulum ante ipsum </a:t>
            </a:r>
            <a:r>
              <a:rPr lang="en-US" err="1"/>
              <a:t>primis</a:t>
            </a:r>
            <a:r>
              <a:rPr lang="en-US"/>
              <a:t> in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luctus</a:t>
            </a:r>
            <a:r>
              <a:rPr lang="en-US"/>
              <a:t> et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cubilia</a:t>
            </a:r>
            <a:r>
              <a:rPr lang="en-US"/>
              <a:t> </a:t>
            </a:r>
            <a:r>
              <a:rPr lang="en-US" err="1"/>
              <a:t>Curae</a:t>
            </a:r>
            <a:r>
              <a:rPr lang="en-US"/>
              <a:t>; </a:t>
            </a:r>
            <a:r>
              <a:rPr lang="en-US" err="1"/>
              <a:t>Fusce</a:t>
            </a:r>
            <a:r>
              <a:rPr lang="en-US"/>
              <a:t> id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16E6811-0D37-418F-B897-B989BCB5F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97456" y="926819"/>
            <a:ext cx="7597088" cy="88942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200"/>
              </a:lnSpc>
              <a:defRPr sz="6600">
                <a:solidFill>
                  <a:schemeClr val="tx2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5" name="Picture 14" descr="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358DEB5-3669-45FA-A846-AB467C8400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71" y="5571722"/>
            <a:ext cx="3162857" cy="7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14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Ending HE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2A105F-6BAD-4045-A1C7-1BEBED712BC0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56ED9A7-80E3-4C7C-B3BC-9258970D37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Pro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/>
              <a:t>Vestibulum ante ipsum </a:t>
            </a:r>
            <a:r>
              <a:rPr lang="en-US" err="1"/>
              <a:t>primis</a:t>
            </a:r>
            <a:r>
              <a:rPr lang="en-US"/>
              <a:t> in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luctus</a:t>
            </a:r>
            <a:r>
              <a:rPr lang="en-US"/>
              <a:t> et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cubilia</a:t>
            </a:r>
            <a:r>
              <a:rPr lang="en-US"/>
              <a:t> </a:t>
            </a:r>
            <a:r>
              <a:rPr lang="en-US" err="1"/>
              <a:t>Curae</a:t>
            </a:r>
            <a:r>
              <a:rPr lang="en-US"/>
              <a:t>; </a:t>
            </a:r>
            <a:r>
              <a:rPr lang="en-US" err="1"/>
              <a:t>Fusce</a:t>
            </a:r>
            <a:r>
              <a:rPr lang="en-US"/>
              <a:t> id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16E6811-0D37-418F-B897-B989BCB5F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97456" y="926819"/>
            <a:ext cx="7597088" cy="88942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200"/>
              </a:lnSpc>
              <a:defRPr sz="6600">
                <a:solidFill>
                  <a:schemeClr val="tx2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6157BD-2C5E-4D81-8C07-56FADBBF3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5" y="5379396"/>
            <a:ext cx="2104204" cy="10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293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476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42B658-2D5A-774F-A585-ED75BF68BE55}"/>
              </a:ext>
            </a:extLst>
          </p:cNvPr>
          <p:cNvSpPr txBox="1"/>
          <p:nvPr userDrawn="1"/>
        </p:nvSpPr>
        <p:spPr>
          <a:xfrm>
            <a:off x="3879487" y="6104321"/>
            <a:ext cx="443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OHIO.ORG</a:t>
            </a:r>
          </a:p>
        </p:txBody>
      </p:sp>
    </p:spTree>
    <p:extLst>
      <p:ext uri="{BB962C8B-B14F-4D97-AF65-F5344CB8AC3E}">
        <p14:creationId xmlns:p14="http://schemas.microsoft.com/office/powerpoint/2010/main" val="2839496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2496">
          <p15:clr>
            <a:srgbClr val="FBAE40"/>
          </p15:clr>
        </p15:guide>
        <p15:guide id="3" pos="6288">
          <p15:clr>
            <a:srgbClr val="FBAE40"/>
          </p15:clr>
        </p15:guide>
        <p15:guide id="4" pos="1392">
          <p15:clr>
            <a:srgbClr val="FBAE40"/>
          </p15:clr>
        </p15:guide>
        <p15:guide id="5" pos="1680">
          <p15:clr>
            <a:srgbClr val="FBAE40"/>
          </p15:clr>
        </p15:guide>
        <p15:guide id="6" pos="600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OhioMH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314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OhioMH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19F13-D402-C2BE-894F-DC9D2CEE2060}"/>
              </a:ext>
            </a:extLst>
          </p:cNvPr>
          <p:cNvSpPr txBox="1"/>
          <p:nvPr userDrawn="1"/>
        </p:nvSpPr>
        <p:spPr>
          <a:xfrm>
            <a:off x="4064001" y="6289964"/>
            <a:ext cx="391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E3F75"/>
                </a:solidFill>
                <a:latin typeface="Source Sans Pro" panose="020B0503030403020204" pitchFamily="34" charset="0"/>
              </a:rPr>
              <a:t>MHA.OHIO.GOV</a:t>
            </a:r>
          </a:p>
        </p:txBody>
      </p:sp>
    </p:spTree>
    <p:extLst>
      <p:ext uri="{BB962C8B-B14F-4D97-AF65-F5344CB8AC3E}">
        <p14:creationId xmlns:p14="http://schemas.microsoft.com/office/powerpoint/2010/main" val="17066858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14B1E-C099-15B6-15C2-9C76D2949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AB5C9-5EB2-59C6-18BF-FE5771080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C4412-1252-ABE0-C000-1E3D8924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0A4B-2F36-4B8C-B613-3985E029B6C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033CB-3A0C-3DA8-06F7-5FB411890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E6E32-DB27-88DB-189C-101784140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F93CB-AC54-4971-B45E-2EB08B37F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560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6C6ED-5168-4A28-8E2F-0745858395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85026"/>
            <a:ext cx="9144000" cy="657494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rgbClr val="0E3F75"/>
                </a:solidFill>
                <a:latin typeface="Source Sans Pro Black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D76C36-1F43-4E7B-BDF0-6AB557984060}"/>
              </a:ext>
            </a:extLst>
          </p:cNvPr>
          <p:cNvSpPr txBox="1"/>
          <p:nvPr userDrawn="1"/>
        </p:nvSpPr>
        <p:spPr>
          <a:xfrm>
            <a:off x="412451" y="4811655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Cory Brown, MPA, OCPC, ICPS</a:t>
            </a:r>
          </a:p>
          <a:p>
            <a:pPr algn="ctr"/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Manager of Problem Gambling Services</a:t>
            </a:r>
          </a:p>
          <a:p>
            <a:pPr algn="ctr"/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Ohio Casino Control Commission</a:t>
            </a:r>
          </a:p>
          <a:p>
            <a:endParaRPr lang="en-US"/>
          </a:p>
        </p:txBody>
      </p:sp>
      <p:pic>
        <p:nvPicPr>
          <p:cNvPr id="5" name="Picture 4" descr="A logo with red and blue text&#10;&#10;Description automatically generated">
            <a:extLst>
              <a:ext uri="{FF2B5EF4-FFF2-40B4-BE49-F238E27FC236}">
                <a16:creationId xmlns:a16="http://schemas.microsoft.com/office/drawing/2014/main" id="{8BC2A08E-00F0-2A7B-9654-F12A49AEE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44754"/>
            <a:ext cx="1891702" cy="20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11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879CF-14A9-4813-906E-EFF640EA0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n>
                  <a:noFill/>
                </a:ln>
                <a:solidFill>
                  <a:srgbClr val="0E3F75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A2973-C2A6-447D-88CA-C621C9554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42FCE90-B855-F517-4E3B-F03C6461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en-US"/>
              <a:t>org.ohio.gov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E435497-E889-6F93-5618-F220CA32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fld id="{3E1E2D10-E5D9-492C-B121-E21CA3A655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5D25F31-1FF0-5CF8-B9B4-07D869753D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79907"/>
            <a:ext cx="1422421" cy="4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vernor DeW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DF61195-A0F3-2E4F-BC0B-8D1AD1E2E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0F1AE-A755-4FC6-A94E-11653129AA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43" r="7184"/>
          <a:stretch/>
        </p:blipFill>
        <p:spPr>
          <a:xfrm>
            <a:off x="7457137" y="12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087D0-8398-45A9-94E8-A5B1C575D6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736612"/>
            <a:ext cx="6918016" cy="412547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>
                <a:latin typeface="Source Sans Pro" panose="020B0503030403020204" pitchFamily="34" charset="0"/>
              </a:defRPr>
            </a:lvl1pPr>
            <a:lvl2pPr>
              <a:spcBef>
                <a:spcPts val="1000"/>
              </a:spcBef>
              <a:spcAft>
                <a:spcPts val="800"/>
              </a:spcAft>
              <a:defRPr>
                <a:latin typeface="Source Sans Pro" panose="020B0503030403020204" pitchFamily="34" charset="0"/>
              </a:defRPr>
            </a:lvl2pPr>
            <a:lvl3pPr>
              <a:spcBef>
                <a:spcPts val="1000"/>
              </a:spcBef>
              <a:defRPr>
                <a:latin typeface="Source Sans Pro" panose="020B0503030403020204" pitchFamily="34" charset="0"/>
              </a:defRPr>
            </a:lvl3pPr>
            <a:lvl4pPr>
              <a:spcBef>
                <a:spcPts val="1000"/>
              </a:spcBef>
              <a:defRPr>
                <a:latin typeface="Source Sans Pro" panose="020B0503030403020204" pitchFamily="34" charset="0"/>
              </a:defRPr>
            </a:lvl4pPr>
            <a:lvl5pPr>
              <a:spcBef>
                <a:spcPts val="1000"/>
              </a:spcBef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190D95-1877-4B05-BFCA-A67D15005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3999"/>
            <a:ext cx="6918016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0065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FFFF-7CC6-47D4-9152-9C968488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0E3F75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4537E-5252-4A04-83A8-268555976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BD55A-15A1-4EE0-B477-E684D55DE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14A5614-71DA-B6D1-75A0-ED555457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en-US"/>
              <a:t>org.ohio.gov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9CDAA92-9EE9-1388-3DB0-39DF35762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fld id="{3E1E2D10-E5D9-492C-B121-E21CA3A655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10D7DA2-6F8A-9A16-CEEA-DB8C968E8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79907"/>
            <a:ext cx="1422421" cy="4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971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25D4-DFAB-4E9D-A52F-87BABFB6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b="1">
                <a:solidFill>
                  <a:srgbClr val="0E3F75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FFD2A-748F-4392-90BC-0B3968EC4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BC3EE-50F9-4AA5-A3D6-B9600E660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23ABDF-2A10-4092-8E18-9898BAE64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668F1A-266C-430E-9618-2E53EA7017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0A27491-DCEF-70B0-4D1C-2AA402C7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en-US"/>
              <a:t>org.ohio.gov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14146CE-F340-F4B0-55CE-8CD5B008B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fld id="{3E1E2D10-E5D9-492C-B121-E21CA3A655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020B00D-F8F4-2C65-DB26-F540B323D4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79907"/>
            <a:ext cx="1422421" cy="4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37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646A6-0B23-4BF3-9365-DF3E5B3D4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0E3F75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5DCFCC2-D792-37DD-DA50-CC94B123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en-US"/>
              <a:t>org.ohio.gov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5DBD145-CCB2-1581-B040-D584E5E0F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fld id="{3E1E2D10-E5D9-492C-B121-E21CA3A655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F83CA96-3B77-9456-7590-392CF864ED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79907"/>
            <a:ext cx="1422421" cy="4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89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815DE-358D-4208-86A5-97AEBA05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en-US"/>
              <a:t>org.ohio.gov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2E47C-2348-4F1F-B887-E0B420D4D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fld id="{3E1E2D10-E5D9-492C-B121-E21CA3A655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FBEFEB0F-5382-3C52-0DDA-1C510E340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79907"/>
            <a:ext cx="1422421" cy="4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34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296DD98-A8D9-44C4-A6E3-D3994057B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casinocontrol.ohio.gov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55139D1-CF0F-4446-988C-C0841D2C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2D10-E5D9-492C-B121-E21CA3A655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B8743E-789B-49E8-A2C1-EAB8EC72E4CD}"/>
              </a:ext>
            </a:extLst>
          </p:cNvPr>
          <p:cNvSpPr txBox="1"/>
          <p:nvPr userDrawn="1"/>
        </p:nvSpPr>
        <p:spPr>
          <a:xfrm>
            <a:off x="1182280" y="4505804"/>
            <a:ext cx="4721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  <a:t>100 E. Broad Street, 20</a:t>
            </a:r>
            <a:r>
              <a:rPr lang="en-US" b="1" baseline="30000">
                <a:latin typeface="Source Sans Pro" panose="020B0503030403020204" pitchFamily="34" charset="0"/>
                <a:ea typeface="Source Sans Pro" panose="020B0503030403020204" pitchFamily="34" charset="0"/>
              </a:rPr>
              <a:t>th</a:t>
            </a:r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  <a:t> Floor</a:t>
            </a:r>
          </a:p>
          <a:p>
            <a:pPr algn="ctr"/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  <a:t>Columbus, OH 43215</a:t>
            </a:r>
          </a:p>
          <a:p>
            <a:pPr algn="ctr"/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  <a:t>(614) 387-5854</a:t>
            </a:r>
          </a:p>
          <a:p>
            <a:pPr algn="ctr"/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  <a:t>cory.brown@casinocontrol.ohio.gov</a:t>
            </a:r>
          </a:p>
        </p:txBody>
      </p:sp>
      <p:pic>
        <p:nvPicPr>
          <p:cNvPr id="4" name="Picture 3" descr="A logo with red and blue text&#10;&#10;Description automatically generated">
            <a:extLst>
              <a:ext uri="{FF2B5EF4-FFF2-40B4-BE49-F238E27FC236}">
                <a16:creationId xmlns:a16="http://schemas.microsoft.com/office/drawing/2014/main" id="{BA2FFCEC-5775-0706-7F62-6F803D37A2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91" y="2352196"/>
            <a:ext cx="1891702" cy="20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13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6C6ED-5168-4A28-8E2F-0745858395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85026"/>
            <a:ext cx="9144000" cy="657494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rgbClr val="0E3F75"/>
                </a:solidFill>
                <a:latin typeface="Source Sans Pro Black" panose="020F050202020403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D76C36-1F43-4E7B-BDF0-6AB557984060}"/>
              </a:ext>
            </a:extLst>
          </p:cNvPr>
          <p:cNvSpPr txBox="1"/>
          <p:nvPr userDrawn="1"/>
        </p:nvSpPr>
        <p:spPr>
          <a:xfrm>
            <a:off x="412451" y="4811655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Cory Brown, MPA, OCPC, ICPS</a:t>
            </a:r>
          </a:p>
          <a:p>
            <a:pPr algn="ctr"/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Manager of Problem Gambling Services</a:t>
            </a:r>
          </a:p>
          <a:p>
            <a:pPr algn="ctr"/>
            <a:r>
              <a:rPr lang="en-US" sz="1800" b="1">
                <a:latin typeface="Source Sans Pro" panose="020B0503030403020204" pitchFamily="34" charset="0"/>
                <a:ea typeface="Source Sans Pro" panose="020B0503030403020204" pitchFamily="34" charset="0"/>
              </a:rPr>
              <a:t>Ohio Casino Control Commission</a:t>
            </a:r>
          </a:p>
          <a:p>
            <a:endParaRPr lang="en-US"/>
          </a:p>
        </p:txBody>
      </p:sp>
      <p:pic>
        <p:nvPicPr>
          <p:cNvPr id="5" name="Picture 4" descr="A logo with red and blue text&#10;&#10;Description automatically generated">
            <a:extLst>
              <a:ext uri="{FF2B5EF4-FFF2-40B4-BE49-F238E27FC236}">
                <a16:creationId xmlns:a16="http://schemas.microsoft.com/office/drawing/2014/main" id="{8BC2A08E-00F0-2A7B-9654-F12A49AEE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44754"/>
            <a:ext cx="1891702" cy="20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32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879CF-14A9-4813-906E-EFF640EA0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n>
                  <a:noFill/>
                </a:ln>
                <a:solidFill>
                  <a:srgbClr val="0E3F75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A2973-C2A6-447D-88CA-C621C9554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670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FFFF-7CC6-47D4-9152-9C968488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0E3F75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4537E-5252-4A04-83A8-268555976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BD55A-15A1-4EE0-B477-E684D55DE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14A5614-71DA-B6D1-75A0-ED555457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en-US"/>
              <a:t>org.ohio.gov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9CDAA92-9EE9-1388-3DB0-39DF35762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fld id="{3E1E2D10-E5D9-492C-B121-E21CA3A655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10D7DA2-6F8A-9A16-CEEA-DB8C968E8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79907"/>
            <a:ext cx="1422421" cy="4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324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25D4-DFAB-4E9D-A52F-87BABFB6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b="1">
                <a:solidFill>
                  <a:srgbClr val="0E3F75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FFD2A-748F-4392-90BC-0B3968EC4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BC3EE-50F9-4AA5-A3D6-B9600E660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23ABDF-2A10-4092-8E18-9898BAE64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668F1A-266C-430E-9618-2E53EA7017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0A27491-DCEF-70B0-4D1C-2AA402C7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en-US"/>
              <a:t>org.ohio.gov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14146CE-F340-F4B0-55CE-8CD5B008B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fld id="{3E1E2D10-E5D9-492C-B121-E21CA3A655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020B00D-F8F4-2C65-DB26-F540B323D4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79907"/>
            <a:ext cx="1422421" cy="4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684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646A6-0B23-4BF3-9365-DF3E5B3D4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0E3F75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5DCFCC2-D792-37DD-DA50-CC94B123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en-US"/>
              <a:t>org.ohio.gov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5DBD145-CCB2-1581-B040-D584E5E0F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fld id="{3E1E2D10-E5D9-492C-B121-E21CA3A655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F83CA96-3B77-9456-7590-392CF864ED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79907"/>
            <a:ext cx="1422421" cy="4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44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ioMHAS Prioriti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762" y="981324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Pro SemiBold" panose="020B0603030403020204" pitchFamily="34" charset="0"/>
              </a:defRPr>
            </a:lvl1pPr>
          </a:lstStyle>
          <a:p>
            <a:r>
              <a:rPr lang="en-US" err="1"/>
              <a:t>Ohiomhas</a:t>
            </a:r>
            <a:r>
              <a:rPr lang="en-US"/>
              <a:t> priorities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2B47E5FB-F4EC-4184-BB1E-13B6555EFDF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843930136"/>
              </p:ext>
            </p:extLst>
          </p:nvPr>
        </p:nvGraphicFramePr>
        <p:xfrm>
          <a:off x="1148942" y="2096522"/>
          <a:ext cx="9894116" cy="4061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75724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815DE-358D-4208-86A5-97AEBA05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r>
              <a:rPr lang="en-US"/>
              <a:t>org.ohio.gov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2E47C-2348-4F1F-B887-E0B420D4D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E3F7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fld id="{3E1E2D10-E5D9-492C-B121-E21CA3A655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FBEFEB0F-5382-3C52-0DDA-1C510E340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79907"/>
            <a:ext cx="1422421" cy="4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61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296DD98-A8D9-44C4-A6E3-D3994057B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casinocontrol.ohio.gov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55139D1-CF0F-4446-988C-C0841D2C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2D10-E5D9-492C-B121-E21CA3A6555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B8743E-789B-49E8-A2C1-EAB8EC72E4CD}"/>
              </a:ext>
            </a:extLst>
          </p:cNvPr>
          <p:cNvSpPr txBox="1"/>
          <p:nvPr userDrawn="1"/>
        </p:nvSpPr>
        <p:spPr>
          <a:xfrm>
            <a:off x="1182280" y="4505804"/>
            <a:ext cx="4721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  <a:t>100 E. Broad Street, 20</a:t>
            </a:r>
            <a:r>
              <a:rPr lang="en-US" b="1" baseline="30000">
                <a:latin typeface="Source Sans Pro" panose="020B0503030403020204" pitchFamily="34" charset="0"/>
                <a:ea typeface="Source Sans Pro" panose="020B0503030403020204" pitchFamily="34" charset="0"/>
              </a:rPr>
              <a:t>th</a:t>
            </a:r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  <a:t> Floor</a:t>
            </a:r>
          </a:p>
          <a:p>
            <a:pPr algn="ctr"/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  <a:t>Columbus, OH 43215</a:t>
            </a:r>
          </a:p>
          <a:p>
            <a:pPr algn="ctr"/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  <a:t>(614) 387-5854</a:t>
            </a:r>
          </a:p>
          <a:p>
            <a:pPr algn="ctr"/>
            <a:r>
              <a:rPr lang="en-US" b="1">
                <a:latin typeface="Source Sans Pro" panose="020B0503030403020204" pitchFamily="34" charset="0"/>
                <a:ea typeface="Source Sans Pro" panose="020B0503030403020204" pitchFamily="34" charset="0"/>
              </a:rPr>
              <a:t>cory.brown@casinocontrol.ohio.gov</a:t>
            </a:r>
          </a:p>
        </p:txBody>
      </p:sp>
      <p:pic>
        <p:nvPicPr>
          <p:cNvPr id="4" name="Picture 3" descr="A logo with red and blue text&#10;&#10;Description automatically generated">
            <a:extLst>
              <a:ext uri="{FF2B5EF4-FFF2-40B4-BE49-F238E27FC236}">
                <a16:creationId xmlns:a16="http://schemas.microsoft.com/office/drawing/2014/main" id="{BA2FFCEC-5775-0706-7F62-6F803D37A2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91" y="2352196"/>
            <a:ext cx="1891702" cy="20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168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AB0B8-BA88-D1FD-4FA1-2913B8D49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D1066-D453-2A15-5F61-DDA9D7BEE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B9406-7475-A2B0-31BB-38D50A96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3F1-309F-40FB-9B3D-38B1972F4D3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73211-1DEC-E693-F36D-56A3ACF32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DAD43-4446-819E-4C53-F84EA37FF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C6E4-6B28-44BA-AA20-9CC7F580D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551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7A886-3F54-BE8A-49A3-5D813CED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8B782-857C-774C-9776-784674A24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B93E1-0E75-3F0B-151F-9DBD4AEDE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3F1-309F-40FB-9B3D-38B1972F4D3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34B80-D47E-63DD-1C41-72D9F4E1C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D7E62-1B6C-5620-F6E9-DC616762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C6E4-6B28-44BA-AA20-9CC7F580D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886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56FA-E058-228D-9363-90060C9B5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1BE2F-2A6B-74A6-5616-C149E2E09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6C904-685F-F010-929D-645B33B68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3F1-309F-40FB-9B3D-38B1972F4D3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4EC84-0E87-DA98-720C-A6514F229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25E7F-7F5C-2D46-7028-6A7265A95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C6E4-6B28-44BA-AA20-9CC7F580D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02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EBE9F-AE6C-5687-7EC6-E6AE71DDD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2CD27-27F6-8463-015E-96EB0C832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79E1-D477-B6A6-E260-90DDA4F14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FA167-90E4-94A9-F7BF-542BC5A6D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3F1-309F-40FB-9B3D-38B1972F4D3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D3874-8DD6-9B82-63C4-A63E0BBF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46597-9F26-068B-669A-91189C61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C6E4-6B28-44BA-AA20-9CC7F580D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201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B5846-CA7D-8DCE-C0A1-FD52A753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AB4C6-1F6A-D080-3ECD-78C3B0484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8CDEA-DC85-0DB9-45C7-925B11D1E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CFBD4E-451C-71CA-8E91-D46088279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988D7-E682-7111-971B-B2ACE66D3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D530A0-8038-5547-D1F9-693D5B25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3F1-309F-40FB-9B3D-38B1972F4D3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2E404A-3A72-C781-8A3D-DDE3630ED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AF50AC-44A7-6A80-D302-D9283FB8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C6E4-6B28-44BA-AA20-9CC7F580D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178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53B44-C1C6-B207-F380-57EB4DCF7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5FFBE9-DACD-6E0D-DA84-5B063610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3F1-309F-40FB-9B3D-38B1972F4D3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2B2173-BDD1-D976-F58C-932B511F7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824835-61E6-DE0E-7C9F-A270AE2E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C6E4-6B28-44BA-AA20-9CC7F580D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33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D04826-948A-0B65-1353-E0C29ACE3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3F1-309F-40FB-9B3D-38B1972F4D3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1A585A-6D5F-29A5-74A6-3CE39E2B6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CDAC1-6E6A-F496-A776-6BD54A37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C6E4-6B28-44BA-AA20-9CC7F580D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955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F2CE1-D9CD-A1B9-1636-2CCB208AE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18F29-0908-8E14-56A7-CCFF53C52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6D1004-569D-910B-AA69-1B972BE48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0313E-67A3-8B0B-CB06-8645EDB42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3F1-309F-40FB-9B3D-38B1972F4D3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442E0-1A90-920A-F139-4218B94C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AF795-CADB-9315-520C-F5EB8808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C6E4-6B28-44BA-AA20-9CC7F580D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9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DF61195-A0F3-2E4F-BC0B-8D1AD1E2E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44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749F1-0D5A-FFEC-A337-C6B2A4F27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6D6948-A0C7-A8D1-B07F-42327A003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7C302C-76F2-208E-69D4-970D1DEA0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70AB60-0C40-E237-7770-F72B79445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3F1-309F-40FB-9B3D-38B1972F4D3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674AD2-FED3-481D-6264-2DE644E74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EA5D0-CE32-18DA-83B5-995F88F5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C6E4-6B28-44BA-AA20-9CC7F580D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95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963FD-B617-6DA5-85AA-7054FEDC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209255-8AE4-E4EE-65A4-3B13C08FC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490DF-9F76-404A-A8F0-C063C2104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3F1-309F-40FB-9B3D-38B1972F4D3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1E9AE-6FB5-DBEE-3FC2-BF182EAD8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6736F-A2AE-3DB8-8E43-B86F9A6CB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C6E4-6B28-44BA-AA20-9CC7F580D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449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31424F-9C9E-1EA6-D1FB-59DFFC43F1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59F30-768C-7A76-3502-FFC631887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3B12-CCE5-D811-DA6E-13BE20750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F3F1-309F-40FB-9B3D-38B1972F4D3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B036E-84D6-FAC9-FD1E-EF448AA8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3D031-8726-3A91-CEEF-EC18B45B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BC6E4-6B28-44BA-AA20-9CC7F580D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5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1104258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482B6-B14E-2840-9894-155B86AF14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2230132"/>
            <a:ext cx="9107774" cy="3523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5245B-7C5E-1B46-B288-83FE7ADFC2F0}"/>
              </a:ext>
            </a:extLst>
          </p:cNvPr>
          <p:cNvCxnSpPr>
            <a:cxnSpLocks/>
          </p:cNvCxnSpPr>
          <p:nvPr userDrawn="1"/>
        </p:nvCxnSpPr>
        <p:spPr>
          <a:xfrm>
            <a:off x="380999" y="2010937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186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762" y="2633955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9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12F4-9ACB-D749-A463-6EF93D944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C5217-C058-314A-A904-8613DFB634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825625"/>
            <a:ext cx="10515600" cy="412547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>
                <a:latin typeface="Source Sans Pro" panose="020B0503030403020204" pitchFamily="34" charset="0"/>
              </a:defRPr>
            </a:lvl1pPr>
            <a:lvl2pPr>
              <a:spcBef>
                <a:spcPts val="1000"/>
              </a:spcBef>
              <a:spcAft>
                <a:spcPts val="800"/>
              </a:spcAft>
              <a:defRPr>
                <a:latin typeface="Source Sans Pro" panose="020B0503030403020204" pitchFamily="34" charset="0"/>
              </a:defRPr>
            </a:lvl2pPr>
            <a:lvl3pPr>
              <a:spcBef>
                <a:spcPts val="1000"/>
              </a:spcBef>
              <a:defRPr>
                <a:latin typeface="Source Sans Pro" panose="020B0503030403020204" pitchFamily="34" charset="0"/>
              </a:defRPr>
            </a:lvl3pPr>
            <a:lvl4pPr>
              <a:spcBef>
                <a:spcPts val="1000"/>
              </a:spcBef>
              <a:defRPr>
                <a:latin typeface="Source Sans Pro" panose="020B0503030403020204" pitchFamily="34" charset="0"/>
              </a:defRPr>
            </a:lvl4pPr>
            <a:lvl5pPr>
              <a:spcBef>
                <a:spcPts val="1000"/>
              </a:spcBef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F45A2E2-F84B-3B4D-9847-EB91160C5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2B7E9-3BA4-484E-9D9D-392D6666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658247"/>
            <a:ext cx="11430001" cy="423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/>
              <a:t>Maecenas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et ante </a:t>
            </a:r>
            <a:r>
              <a:rPr lang="en-US" err="1"/>
              <a:t>tincidunt</a:t>
            </a:r>
            <a:r>
              <a:rPr lang="en-US"/>
              <a:t> tempus. </a:t>
            </a:r>
            <a:r>
              <a:rPr lang="en-US" err="1"/>
              <a:t>Nullam</a:t>
            </a:r>
            <a:r>
              <a:rPr lang="en-US"/>
              <a:t> dictum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pede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. Class </a:t>
            </a:r>
            <a:r>
              <a:rPr lang="en-US" err="1"/>
              <a:t>aptent</a:t>
            </a:r>
            <a:r>
              <a:rPr lang="en-US"/>
              <a:t> </a:t>
            </a:r>
            <a:r>
              <a:rPr lang="en-US" err="1"/>
              <a:t>taciti</a:t>
            </a:r>
            <a:r>
              <a:rPr lang="en-US"/>
              <a:t> </a:t>
            </a:r>
            <a:r>
              <a:rPr lang="en-US" err="1"/>
              <a:t>sociosqu</a:t>
            </a:r>
            <a:r>
              <a:rPr lang="en-US"/>
              <a:t> ad </a:t>
            </a:r>
            <a:r>
              <a:rPr lang="en-US" err="1"/>
              <a:t>litora</a:t>
            </a:r>
            <a:r>
              <a:rPr lang="en-US"/>
              <a:t> </a:t>
            </a:r>
            <a:r>
              <a:rPr lang="en-US" err="1"/>
              <a:t>torquent</a:t>
            </a:r>
            <a:r>
              <a:rPr lang="en-US"/>
              <a:t> per </a:t>
            </a:r>
            <a:r>
              <a:rPr lang="en-US" err="1"/>
              <a:t>conubia</a:t>
            </a:r>
            <a:r>
              <a:rPr lang="en-US"/>
              <a:t> nostra, per </a:t>
            </a:r>
            <a:r>
              <a:rPr lang="en-US" err="1"/>
              <a:t>inceptos</a:t>
            </a:r>
            <a:r>
              <a:rPr lang="en-US"/>
              <a:t> </a:t>
            </a:r>
            <a:r>
              <a:rPr lang="en-US" err="1"/>
              <a:t>hymenaeos</a:t>
            </a:r>
            <a:r>
              <a:rPr lang="en-US"/>
              <a:t>.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D996841-33AB-1041-B0F1-02114E0F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DB4D39-9FA5-5C46-845E-A393FCAF090C}"/>
              </a:ext>
            </a:extLst>
          </p:cNvPr>
          <p:cNvSpPr/>
          <p:nvPr userDrawn="1"/>
        </p:nvSpPr>
        <p:spPr>
          <a:xfrm>
            <a:off x="381000" y="-36206"/>
            <a:ext cx="987552" cy="91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1A58E-E2B6-4F4D-91A6-034B810B725B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93BE12D-B4D3-5E43-9B6B-11CE556E3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79F368-1518-0DA1-C2A3-B61875C71656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99" y="6321934"/>
            <a:ext cx="1818137" cy="43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97" r:id="rId2"/>
    <p:sldLayoutId id="2147483784" r:id="rId3"/>
    <p:sldLayoutId id="2147483800" r:id="rId4"/>
    <p:sldLayoutId id="2147483792" r:id="rId5"/>
    <p:sldLayoutId id="2147483774" r:id="rId6"/>
    <p:sldLayoutId id="2147483770" r:id="rId7"/>
    <p:sldLayoutId id="2147483799" r:id="rId8"/>
    <p:sldLayoutId id="2147483769" r:id="rId9"/>
    <p:sldLayoutId id="2147483771" r:id="rId10"/>
    <p:sldLayoutId id="2147483772" r:id="rId11"/>
    <p:sldLayoutId id="2147483796" r:id="rId12"/>
    <p:sldLayoutId id="2147483773" r:id="rId13"/>
    <p:sldLayoutId id="2147483775" r:id="rId14"/>
    <p:sldLayoutId id="2147483776" r:id="rId15"/>
    <p:sldLayoutId id="2147483783" r:id="rId16"/>
    <p:sldLayoutId id="2147483788" r:id="rId17"/>
    <p:sldLayoutId id="2147483778" r:id="rId18"/>
    <p:sldLayoutId id="2147483787" r:id="rId19"/>
    <p:sldLayoutId id="2147483780" r:id="rId20"/>
    <p:sldLayoutId id="2147483779" r:id="rId21"/>
    <p:sldLayoutId id="2147483777" r:id="rId22"/>
    <p:sldLayoutId id="2147483804" r:id="rId23"/>
    <p:sldLayoutId id="2147483805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77724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23444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32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14" r:id="rId2"/>
    <p:sldLayoutId id="2147483818" r:id="rId3"/>
    <p:sldLayoutId id="2147483815" r:id="rId4"/>
    <p:sldLayoutId id="2147483816" r:id="rId5"/>
    <p:sldLayoutId id="2147483813" r:id="rId6"/>
    <p:sldLayoutId id="2147483812" r:id="rId7"/>
    <p:sldLayoutId id="214748381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25D60B4B-18D3-266B-FD9B-3F4F8CE4AD5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08" y="990325"/>
            <a:ext cx="4915983" cy="4877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C33355-A69B-7E80-34E9-70488869682C}"/>
              </a:ext>
            </a:extLst>
          </p:cNvPr>
          <p:cNvSpPr txBox="1"/>
          <p:nvPr userDrawn="1"/>
        </p:nvSpPr>
        <p:spPr>
          <a:xfrm>
            <a:off x="8553991" y="343994"/>
            <a:ext cx="296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E3F75"/>
                </a:solidFill>
              </a:rPr>
              <a:t>Mike DeWine</a:t>
            </a:r>
            <a:r>
              <a:rPr lang="en-US" sz="1800">
                <a:solidFill>
                  <a:srgbClr val="0E3F75"/>
                </a:solidFill>
              </a:rPr>
              <a:t>, </a:t>
            </a:r>
            <a:r>
              <a:rPr lang="en-US" sz="1800" i="1">
                <a:solidFill>
                  <a:srgbClr val="0E3F75"/>
                </a:solidFill>
              </a:rPr>
              <a:t>Governor</a:t>
            </a:r>
          </a:p>
          <a:p>
            <a:r>
              <a:rPr lang="en-US" sz="1800" b="1">
                <a:solidFill>
                  <a:srgbClr val="0E3F75"/>
                </a:solidFill>
              </a:rPr>
              <a:t>LeeAnne Cornyn</a:t>
            </a:r>
            <a:r>
              <a:rPr lang="en-US" sz="1800">
                <a:solidFill>
                  <a:srgbClr val="0E3F75"/>
                </a:solidFill>
              </a:rPr>
              <a:t>, </a:t>
            </a:r>
            <a:r>
              <a:rPr lang="en-US" sz="1800" i="1">
                <a:solidFill>
                  <a:srgbClr val="0E3F75"/>
                </a:solidFill>
              </a:rPr>
              <a:t>Director</a:t>
            </a:r>
          </a:p>
        </p:txBody>
      </p:sp>
    </p:spTree>
    <p:extLst>
      <p:ext uri="{BB962C8B-B14F-4D97-AF65-F5344CB8AC3E}">
        <p14:creationId xmlns:p14="http://schemas.microsoft.com/office/powerpoint/2010/main" val="155424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56" r:id="rId2"/>
    <p:sldLayoutId id="2147483738" r:id="rId3"/>
    <p:sldLayoutId id="2147483757" r:id="rId4"/>
    <p:sldLayoutId id="214748375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6422B5-17F3-401F-924B-2CC19BE10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29423-D81C-4946-96C8-DB505EC13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B77C-7DBC-466E-8B7C-E172F5EE1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CF3D0-E71D-4A5D-B71E-A49C05B2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casinocontrol.ohio.gov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5EAAE-111D-4892-9957-45C374A92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E2D10-E5D9-492C-B121-E21CA3A65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5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821" r:id="rId5"/>
    <p:sldLayoutId id="2147483822" r:id="rId6"/>
    <p:sldLayoutId id="2147483823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6422B5-17F3-401F-924B-2CC19BE10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29423-D81C-4946-96C8-DB505EC13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B77C-7DBC-466E-8B7C-E172F5EE1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CF3D0-E71D-4A5D-B71E-A49C05B2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casinocontrol.ohio.gov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5EAAE-111D-4892-9957-45C374A92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E2D10-E5D9-492C-B121-E21CA3A65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3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998404-E76C-7C37-5C40-8DC318B1D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72210-4C7C-68BD-366E-D9BB1DB77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C876-E00B-9DFD-075F-079C3CC075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F8F3F1-309F-40FB-9B3D-38B1972F4D3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61708-B37D-FFFF-737D-B58500DEC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DA174-BBAE-4B5F-6DEB-745C47F11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EBC6E4-6B28-44BA-AA20-9CC7F580D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8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880648855?app_id=122963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946185077?app_id=12296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milan.karna@mha.ohio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696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EBD46-2330-0E13-4659-5E1883C14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5252"/>
              </a:lnSpc>
            </a:pPr>
            <a:r>
              <a:rPr lang="en-US"/>
              <a:t>Ohioans PG Risk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864BE-DFAD-8F50-4015-A45885A4C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AF78B6-953C-218A-B476-47AC83ADE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50" y="1993685"/>
            <a:ext cx="10674850" cy="42662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AD6316-B544-13E8-7DC3-34B00C810017}"/>
              </a:ext>
            </a:extLst>
          </p:cNvPr>
          <p:cNvSpPr/>
          <p:nvPr/>
        </p:nvSpPr>
        <p:spPr>
          <a:xfrm>
            <a:off x="1567295" y="2234045"/>
            <a:ext cx="8226136" cy="207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1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7227E-9CD6-D44C-CDA7-AF0219125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Coming soon: Ohio sports betting survey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E86A2-EACE-F37D-505A-001B8EBAA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-Survey questions supported by OhioMHAS with input from ORG</a:t>
            </a:r>
          </a:p>
          <a:p>
            <a:r>
              <a:rPr lang="en-US" sz="3000" dirty="0"/>
              <a:t>-RFP supported by Ohio Casino Control Commission</a:t>
            </a:r>
          </a:p>
          <a:p>
            <a:r>
              <a:rPr lang="en-US" sz="3000" dirty="0"/>
              <a:t>-Survey will be conducted in 2025</a:t>
            </a:r>
          </a:p>
          <a:p>
            <a:r>
              <a:rPr lang="en-US" sz="3000" dirty="0"/>
              <a:t>-State and Behavioral Health Region data will be available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D1AAC-6470-BF00-8E78-96B7BC1913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63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B5043-6C2A-37E1-EF6B-8C0B6739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Ohio for responsible Gambling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C1656-D1B7-8FE2-564D-DD8461FD96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EEB1D-7F91-5B19-043B-570C574D94CA}"/>
              </a:ext>
            </a:extLst>
          </p:cNvPr>
          <p:cNvSpPr txBox="1"/>
          <p:nvPr/>
        </p:nvSpPr>
        <p:spPr>
          <a:xfrm>
            <a:off x="4965243" y="2511715"/>
            <a:ext cx="50006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E3F75"/>
                </a:solidFill>
                <a:latin typeface="Source Sans 3" panose="020B0303030403020204" pitchFamily="34" charset="0"/>
              </a:rPr>
              <a:t>Ohio for </a:t>
            </a:r>
          </a:p>
          <a:p>
            <a:r>
              <a:rPr lang="en-US" sz="7200" b="1" dirty="0">
                <a:solidFill>
                  <a:srgbClr val="0E3F75"/>
                </a:solidFill>
                <a:latin typeface="Source Sans 3" panose="020B0303030403020204" pitchFamily="34" charset="0"/>
              </a:rPr>
              <a:t>Responsible</a:t>
            </a:r>
          </a:p>
          <a:p>
            <a:r>
              <a:rPr lang="en-US" sz="7200" b="1" dirty="0">
                <a:solidFill>
                  <a:srgbClr val="0E3F75"/>
                </a:solidFill>
                <a:latin typeface="Source Sans 3" panose="020B0303030403020204" pitchFamily="34" charset="0"/>
              </a:rPr>
              <a:t>Gamblin</a:t>
            </a:r>
            <a:r>
              <a:rPr lang="en-US" sz="6600" b="1" dirty="0">
                <a:solidFill>
                  <a:srgbClr val="0E3F75"/>
                </a:solidFill>
                <a:latin typeface="Source Sans 3" panose="020B0303030403020204" pitchFamily="34" charset="0"/>
              </a:rPr>
              <a:t>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2982FD-BBA4-1700-8B9C-81D05B957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2" y="2060686"/>
            <a:ext cx="4877051" cy="386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22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81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5D2C0A1-92F1-2FEF-C729-6FAE16DE9A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8844762"/>
              </p:ext>
            </p:extLst>
          </p:nvPr>
        </p:nvGraphicFramePr>
        <p:xfrm>
          <a:off x="381000" y="2230132"/>
          <a:ext cx="11086474" cy="3523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854CB-63DC-D258-78FD-E99A914E48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2EA5563C-BBE7-A8D8-9300-A2C3784D0C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837" y="107428"/>
            <a:ext cx="1720799" cy="173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55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96464B-2793-3907-9F5D-802C630237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285750" indent="-285750" algn="l">
              <a:buChar char="•"/>
            </a:pPr>
            <a:r>
              <a:rPr lang="en-US" sz="1400">
                <a:solidFill>
                  <a:srgbClr val="FF0000"/>
                </a:solidFill>
                <a:latin typeface="Source Sans Pro"/>
                <a:ea typeface="Source Sans Pro"/>
              </a:rPr>
              <a:t>Board Allocations</a:t>
            </a:r>
            <a:endParaRPr lang="en-US">
              <a:solidFill>
                <a:srgbClr val="FF0000"/>
              </a:solidFill>
              <a:ea typeface="Source Sans Pro" panose="020B0503030403020204" pitchFamily="34" charset="0"/>
            </a:endParaRPr>
          </a:p>
          <a:p>
            <a:pPr marL="285750" indent="-285750" algn="l">
              <a:buChar char="•"/>
            </a:pPr>
            <a:r>
              <a:rPr lang="en-US" sz="1400">
                <a:solidFill>
                  <a:srgbClr val="FF0000"/>
                </a:solidFill>
                <a:latin typeface="Source Sans Pro"/>
                <a:ea typeface="Source Sans Pro"/>
              </a:rPr>
              <a:t>Best Practice Sites</a:t>
            </a:r>
          </a:p>
          <a:p>
            <a:pPr marL="285750" indent="-285750" algn="l">
              <a:buChar char="•"/>
            </a:pPr>
            <a:r>
              <a:rPr lang="en-US" sz="1400">
                <a:solidFill>
                  <a:srgbClr val="FF0000"/>
                </a:solidFill>
                <a:latin typeface="Source Sans Pro"/>
                <a:ea typeface="Source Sans Pro"/>
              </a:rPr>
              <a:t>Problem Gambling Helpline</a:t>
            </a:r>
          </a:p>
          <a:p>
            <a:pPr marL="285750" indent="-285750" algn="l">
              <a:buChar char="•"/>
            </a:pPr>
            <a:r>
              <a:rPr lang="en-US" sz="1400">
                <a:solidFill>
                  <a:srgbClr val="FF0000"/>
                </a:solidFill>
                <a:latin typeface="Source Sans Pro"/>
                <a:ea typeface="Source Sans Pro"/>
              </a:rPr>
              <a:t>Set aside for OGS Survey</a:t>
            </a:r>
          </a:p>
          <a:p>
            <a:pPr marL="285750" indent="-285750" algn="l">
              <a:buChar char="•"/>
            </a:pPr>
            <a:r>
              <a:rPr lang="en-US" sz="1400">
                <a:solidFill>
                  <a:srgbClr val="FF0000"/>
                </a:solidFill>
                <a:latin typeface="Source Sans Pro"/>
                <a:ea typeface="Source Sans Pro"/>
              </a:rPr>
              <a:t>Workforce Development</a:t>
            </a:r>
          </a:p>
          <a:p>
            <a:pPr marL="285750" indent="-285750" algn="l">
              <a:buChar char="•"/>
            </a:pPr>
            <a:r>
              <a:rPr lang="en-US" sz="1400">
                <a:solidFill>
                  <a:srgbClr val="FF0000"/>
                </a:solidFill>
                <a:latin typeface="Source Sans Pro"/>
                <a:ea typeface="Source Sans Pro"/>
              </a:rPr>
              <a:t>Coalition Support</a:t>
            </a:r>
          </a:p>
          <a:p>
            <a:pPr marL="285750" indent="-285750" algn="l">
              <a:buChar char="•"/>
            </a:pPr>
            <a:r>
              <a:rPr lang="en-US" sz="1400">
                <a:solidFill>
                  <a:srgbClr val="FF0000"/>
                </a:solidFill>
                <a:latin typeface="Source Sans Pro"/>
                <a:ea typeface="Source Sans Pro"/>
              </a:rPr>
              <a:t>Ohio Gambling Telehealth Network</a:t>
            </a:r>
            <a:endParaRPr lang="en-US" sz="1400">
              <a:solidFill>
                <a:srgbClr val="FF0000"/>
              </a:solidFill>
              <a:ea typeface="Source Sans Pro"/>
            </a:endParaRPr>
          </a:p>
          <a:p>
            <a:pPr marL="285750" indent="-285750" algn="l">
              <a:buChar char="•"/>
            </a:pPr>
            <a:r>
              <a:rPr lang="en-US" sz="1400">
                <a:solidFill>
                  <a:srgbClr val="FF0000"/>
                </a:solidFill>
                <a:latin typeface="Source Sans Pro"/>
                <a:ea typeface="Source Sans Pro"/>
              </a:rPr>
              <a:t>Treatment Shortfall</a:t>
            </a:r>
            <a:endParaRPr lang="en-US" sz="1400">
              <a:solidFill>
                <a:srgbClr val="FF0000"/>
              </a:solidFill>
              <a:ea typeface="Source Sans Pro"/>
            </a:endParaRPr>
          </a:p>
          <a:p>
            <a:pPr marL="285750" indent="-285750" algn="l">
              <a:buChar char="•"/>
            </a:pPr>
            <a:r>
              <a:rPr lang="en-US" sz="1400">
                <a:solidFill>
                  <a:srgbClr val="FF0000"/>
                </a:solidFill>
                <a:latin typeface="Source Sans Pro"/>
                <a:ea typeface="Source Sans Pro"/>
              </a:rPr>
              <a:t>Awareness Campaigns</a:t>
            </a:r>
            <a:endParaRPr lang="en-US" sz="1400">
              <a:solidFill>
                <a:srgbClr val="FF0000"/>
              </a:solidFill>
              <a:ea typeface="Source Sans Pro"/>
            </a:endParaRPr>
          </a:p>
          <a:p>
            <a:endParaRPr lang="en-US">
              <a:highlight>
                <a:srgbClr val="FFFF00"/>
              </a:highlight>
              <a:ea typeface="Source Sans Pro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2BA2F5-8598-4AB8-D957-48860D1C4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456" y="822910"/>
            <a:ext cx="7597088" cy="889427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13865"/>
              </a:lnSpc>
            </a:pPr>
            <a:r>
              <a:rPr lang="en-US"/>
              <a:t>Programming</a:t>
            </a:r>
          </a:p>
        </p:txBody>
      </p:sp>
    </p:spTree>
    <p:extLst>
      <p:ext uri="{BB962C8B-B14F-4D97-AF65-F5344CB8AC3E}">
        <p14:creationId xmlns:p14="http://schemas.microsoft.com/office/powerpoint/2010/main" val="203369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3CBFD7CC-4945-199B-5878-17E3DA675644}"/>
              </a:ext>
            </a:extLst>
          </p:cNvPr>
          <p:cNvCxnSpPr>
            <a:cxnSpLocks/>
          </p:cNvCxnSpPr>
          <p:nvPr/>
        </p:nvCxnSpPr>
        <p:spPr>
          <a:xfrm rot="5400000">
            <a:off x="3906808" y="2428237"/>
            <a:ext cx="965699" cy="3472265"/>
          </a:xfrm>
          <a:prstGeom prst="bentConnector3">
            <a:avLst/>
          </a:prstGeom>
          <a:ln w="28575">
            <a:solidFill>
              <a:srgbClr val="0E3F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81EA8CC-3AB1-CFF0-024B-F5BD7C66C1B5}"/>
              </a:ext>
            </a:extLst>
          </p:cNvPr>
          <p:cNvCxnSpPr>
            <a:cxnSpLocks/>
          </p:cNvCxnSpPr>
          <p:nvPr/>
        </p:nvCxnSpPr>
        <p:spPr>
          <a:xfrm>
            <a:off x="6118746" y="4140449"/>
            <a:ext cx="0" cy="482850"/>
          </a:xfrm>
          <a:prstGeom prst="straightConnector1">
            <a:avLst/>
          </a:prstGeom>
          <a:ln w="28575">
            <a:solidFill>
              <a:srgbClr val="0E3F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AAE5606B-CCFE-EE81-C3EF-4A6A55AD4FD4}"/>
              </a:ext>
            </a:extLst>
          </p:cNvPr>
          <p:cNvCxnSpPr>
            <a:cxnSpLocks/>
          </p:cNvCxnSpPr>
          <p:nvPr/>
        </p:nvCxnSpPr>
        <p:spPr>
          <a:xfrm>
            <a:off x="6125790" y="4170811"/>
            <a:ext cx="3489324" cy="575683"/>
          </a:xfrm>
          <a:prstGeom prst="bentConnector2">
            <a:avLst/>
          </a:prstGeom>
          <a:ln w="28575">
            <a:solidFill>
              <a:srgbClr val="0E3F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F5D1CB5-E274-D672-226F-74DFA72F9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5678"/>
            <a:ext cx="10515600" cy="4461285"/>
          </a:xfrm>
        </p:spPr>
        <p:txBody>
          <a:bodyPr/>
          <a:lstStyle/>
          <a:p>
            <a:pPr marL="0" indent="0">
              <a:buNone/>
            </a:pPr>
            <a:endParaRPr lang="en-US" b="1" cap="all" dirty="0">
              <a:solidFill>
                <a:srgbClr val="002060"/>
              </a:solidFill>
              <a:latin typeface="Source Sans Pro SemiBold" panose="020B0603030403020204" pitchFamily="34" charset="0"/>
            </a:endParaRPr>
          </a:p>
          <a:p>
            <a:pPr marL="0" indent="0" algn="ctr">
              <a:buNone/>
            </a:pPr>
            <a:r>
              <a:rPr lang="en-US" sz="5400" b="1" cap="all" dirty="0">
                <a:solidFill>
                  <a:srgbClr val="002060"/>
                </a:solidFill>
                <a:latin typeface="Source Sans Pro SemiBold" panose="020B0603030403020204" pitchFamily="34" charset="0"/>
              </a:rPr>
              <a:t>Ohio Workforce </a:t>
            </a:r>
          </a:p>
          <a:p>
            <a:pPr marL="0" indent="0" algn="ctr">
              <a:buNone/>
            </a:pPr>
            <a:r>
              <a:rPr lang="en-US" sz="5400" b="1" cap="all" dirty="0">
                <a:solidFill>
                  <a:srgbClr val="002060"/>
                </a:solidFill>
                <a:latin typeface="Source Sans Pro SemiBold" panose="020B0603030403020204" pitchFamily="34" charset="0"/>
              </a:rPr>
              <a:t>Development</a:t>
            </a:r>
            <a:endParaRPr lang="en-US" sz="5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FFFA90-2FC9-302C-DFE4-45FC09CC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039" y="110964"/>
            <a:ext cx="4030070" cy="11207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0D06D4-BC33-41C5-3B58-15C79BB76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853" y="4831557"/>
            <a:ext cx="2996845" cy="8625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0FDB4D-CAF4-78C5-BB3B-A2537EA2A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056" y="4740321"/>
            <a:ext cx="1637888" cy="16991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89E793-21CD-92AF-03CB-84343A9AA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8110" y="5423705"/>
            <a:ext cx="3867690" cy="514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F1DC1D-297F-27E4-1765-B01F4110B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0452" y="4865109"/>
            <a:ext cx="4163006" cy="4572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40A56C-6E3D-ACD1-1680-5D6FFE187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8836" y="1339826"/>
            <a:ext cx="4267796" cy="5811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C0D8B01-77D3-0687-EC1E-7A4AF8314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202" y="6067800"/>
            <a:ext cx="1609950" cy="6001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4CB32E-4580-C006-E0D5-393808F977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9944" y="418562"/>
            <a:ext cx="2377112" cy="78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22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1AD5E-A195-9DA5-6935-B5B97B3ED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76" y="1246364"/>
            <a:ext cx="3343202" cy="346818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0631DB-637E-E1A8-9E57-E7F0D4C5E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1820854"/>
            <a:ext cx="6020730" cy="3687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C9E73C-7E31-235C-A6E7-0FF72FAAA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244" y="6352816"/>
            <a:ext cx="1355177" cy="50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90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A2AFB-30C0-F62A-C990-1885A5088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58" y="1272921"/>
            <a:ext cx="11915481" cy="4915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E60CF-4A40-D883-5987-D5611F09C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730" y="435925"/>
            <a:ext cx="8154538" cy="914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4F883C-CD51-AE25-BF72-33D529C4B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023" y="6251548"/>
            <a:ext cx="1609950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4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5CC68-C046-BE18-A163-7C1C87059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5252"/>
              </a:lnSpc>
            </a:pPr>
            <a:r>
              <a:rPr lang="en-US"/>
              <a:t>PG Helpline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4B3D8-2642-815B-88AD-EA235794D4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B7B7A-CDDA-7C44-B1B0-1F1E45567B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4B87A-EAA4-D212-9166-4040B76C5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291" y="2299855"/>
            <a:ext cx="7213599" cy="382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25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40C57D-E3C9-404D-9EF7-E238D0E9A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8649" y="2139210"/>
            <a:ext cx="7514704" cy="1551047"/>
          </a:xfrm>
        </p:spPr>
        <p:txBody>
          <a:bodyPr/>
          <a:lstStyle/>
          <a:p>
            <a:r>
              <a:rPr lang="en-US" dirty="0"/>
              <a:t>March 20, 2025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B6D16B-E626-4885-ABBD-DD4CE21DA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640" y="890996"/>
            <a:ext cx="9748157" cy="889427"/>
          </a:xfrm>
        </p:spPr>
        <p:txBody>
          <a:bodyPr/>
          <a:lstStyle/>
          <a:p>
            <a:pPr>
              <a:lnSpc>
                <a:spcPct val="93472"/>
              </a:lnSpc>
            </a:pPr>
            <a:r>
              <a:rPr lang="en-US" sz="3200" dirty="0"/>
              <a:t>Problem Gambling services overview</a:t>
            </a:r>
            <a:endParaRPr lang="en-US" sz="3200" dirty="0">
              <a:ea typeface="Source Sans Pro SemiBold" panose="020B06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412C3-FEDC-A068-240C-E5A911489214}"/>
              </a:ext>
            </a:extLst>
          </p:cNvPr>
          <p:cNvSpPr txBox="1"/>
          <p:nvPr/>
        </p:nvSpPr>
        <p:spPr>
          <a:xfrm>
            <a:off x="4270159" y="5450889"/>
            <a:ext cx="3835154" cy="1100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A2F3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2177BEED-F9F2-277E-A33B-ACCC6BEDB2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65" y="2888518"/>
            <a:ext cx="3102870" cy="307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0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5CC68-C046-BE18-A163-7C1C87059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5252"/>
              </a:lnSpc>
            </a:pPr>
            <a:r>
              <a:rPr lang="en-US"/>
              <a:t>PG Helpline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4B3D8-2642-815B-88AD-EA235794D4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B7B7A-CDDA-7C44-B1B0-1F1E45567B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6DA1BD9-BC13-5EE5-3282-34AA2A64DCE1}"/>
              </a:ext>
            </a:extLst>
          </p:cNvPr>
          <p:cNvGraphicFramePr>
            <a:graphicFrameLocks/>
          </p:cNvGraphicFramePr>
          <p:nvPr/>
        </p:nvGraphicFramePr>
        <p:xfrm>
          <a:off x="1726058" y="2055812"/>
          <a:ext cx="8373439" cy="420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3166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456B-7881-3CD7-8793-13DC61C98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104258"/>
            <a:ext cx="4029315" cy="2127677"/>
          </a:xfrm>
        </p:spPr>
        <p:txBody>
          <a:bodyPr>
            <a:normAutofit fontScale="90000"/>
          </a:bodyPr>
          <a:lstStyle/>
          <a:p>
            <a:pPr>
              <a:lnSpc>
                <a:spcPct val="125252"/>
              </a:lnSpc>
            </a:pPr>
            <a:r>
              <a:rPr lang="en-US">
                <a:latin typeface="Source Sans Pro SemiBold"/>
                <a:ea typeface="Source Sans Pro SemiBold"/>
              </a:rPr>
              <a:t>OHIO Gambling Telehealth Network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F9D0F-0BF5-D763-4E40-0817EA8E67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87B18B-87C6-3AAA-2A8E-DA62DCD4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992" y="0"/>
            <a:ext cx="5830406" cy="6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44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1623F-4089-3857-7FF2-B96260D3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8282"/>
              </a:lnSpc>
            </a:pPr>
            <a:r>
              <a:rPr lang="en-US">
                <a:latin typeface="Source Sans Pro SemiBold"/>
                <a:ea typeface="Source Sans Pro SemiBold"/>
              </a:rPr>
              <a:t>OGTN</a:t>
            </a:r>
            <a:endParaRPr lang="en-US">
              <a:ea typeface="Source Sans Pro Semi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F4B5F-3132-F4EA-7C1D-2B2DAF7DAC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3F2493-5478-B139-918A-BEE208A0A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887" y="733689"/>
            <a:ext cx="7319054" cy="612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99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8415-C763-2B1E-5EBC-C3803845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Ohio Athlete Wellness App</a:t>
            </a:r>
          </a:p>
        </p:txBody>
      </p:sp>
      <p:pic>
        <p:nvPicPr>
          <p:cNvPr id="7" name="Picture 6" descr="A red and blue text on a black background&#10;&#10;Description automatically generated">
            <a:extLst>
              <a:ext uri="{FF2B5EF4-FFF2-40B4-BE49-F238E27FC236}">
                <a16:creationId xmlns:a16="http://schemas.microsoft.com/office/drawing/2014/main" id="{0C1437EC-1159-FD7A-E8C0-E90333F9B5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00" y="1690688"/>
            <a:ext cx="3473600" cy="47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49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B4FF37FE-CAF1-3DE2-891E-D92AC4F4C3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5" y="768090"/>
            <a:ext cx="10762510" cy="532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98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456B-7881-3CD7-8793-13DC61C98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5252"/>
              </a:lnSpc>
            </a:pPr>
            <a:r>
              <a:rPr lang="en-US"/>
              <a:t>Campaigns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4C1B9A-87D4-FAE3-C807-AFB4D3CC8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53" y="2480796"/>
            <a:ext cx="6504996" cy="26702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F9D0F-0BF5-D763-4E40-0817EA8E67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31E85D-306E-85CD-B315-BFCD481542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943" y="2557867"/>
            <a:ext cx="3499075" cy="288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78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C5B6-672B-7F60-40C5-C24E01401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8764"/>
              </a:lnSpc>
            </a:pPr>
            <a:r>
              <a:rPr lang="en-US"/>
              <a:t>PAUSE BEFORE YOU PLAY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D367B-A19E-94F6-88D9-A666F2F964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Online Media 4" title="Pause Before You Play -The Warmup (30)">
            <a:hlinkClick r:id="" action="ppaction://media"/>
            <a:extLst>
              <a:ext uri="{FF2B5EF4-FFF2-40B4-BE49-F238E27FC236}">
                <a16:creationId xmlns:a16="http://schemas.microsoft.com/office/drawing/2014/main" id="{EE4BFB60-0038-4E35-435D-D38334945B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30612" y="2230132"/>
            <a:ext cx="7324037" cy="412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0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C5B6-672B-7F60-40C5-C24E01401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8764"/>
              </a:lnSpc>
            </a:pPr>
            <a:r>
              <a:rPr lang="en-US"/>
              <a:t>CHANGE THE GAME OHIO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D367B-A19E-94F6-88D9-A666F2F964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Online Media 4" title="Change the Game Ohio_Get In The Know_PSA_30 (Broadcast)">
            <a:hlinkClick r:id="" action="ppaction://media"/>
            <a:extLst>
              <a:ext uri="{FF2B5EF4-FFF2-40B4-BE49-F238E27FC236}">
                <a16:creationId xmlns:a16="http://schemas.microsoft.com/office/drawing/2014/main" id="{EAB54FC6-4DE0-4470-DAA4-8C39365103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37453" y="2230132"/>
            <a:ext cx="7212030" cy="406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hio Lottery - Wikipedia">
            <a:extLst>
              <a:ext uri="{FF2B5EF4-FFF2-40B4-BE49-F238E27FC236}">
                <a16:creationId xmlns:a16="http://schemas.microsoft.com/office/drawing/2014/main" id="{551ABB4C-7AF2-8775-C98D-5E4675D65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791" y="136524"/>
            <a:ext cx="1887217" cy="129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yellow and black logo&#10;&#10;Description automatically generated">
            <a:extLst>
              <a:ext uri="{FF2B5EF4-FFF2-40B4-BE49-F238E27FC236}">
                <a16:creationId xmlns:a16="http://schemas.microsoft.com/office/drawing/2014/main" id="{33A89C3D-501E-B390-33B3-1868B4F8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4"/>
          <a:stretch/>
        </p:blipFill>
        <p:spPr>
          <a:xfrm>
            <a:off x="3100414" y="2017384"/>
            <a:ext cx="5996594" cy="1640216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8BBC071-5840-C9BE-FFBC-D0AE01739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23299"/>
            <a:ext cx="3576491" cy="10801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1C108D-4AF0-E3E8-027C-5806B0DD7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399" y="4716134"/>
            <a:ext cx="2903398" cy="893353"/>
          </a:xfrm>
          <a:prstGeom prst="rect">
            <a:avLst/>
          </a:prstGeom>
        </p:spPr>
      </p:pic>
      <p:pic>
        <p:nvPicPr>
          <p:cNvPr id="24" name="Picture 23" descr="A logo with a brain in the middle&#10;&#10;Description automatically generated">
            <a:extLst>
              <a:ext uri="{FF2B5EF4-FFF2-40B4-BE49-F238E27FC236}">
                <a16:creationId xmlns:a16="http://schemas.microsoft.com/office/drawing/2014/main" id="{C38CA5EC-E585-E6EB-C7C6-264FD6560B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33" y="4623299"/>
            <a:ext cx="1590534" cy="1564025"/>
          </a:xfrm>
          <a:prstGeom prst="rect">
            <a:avLst/>
          </a:prstGeom>
        </p:spPr>
      </p:pic>
      <p:pic>
        <p:nvPicPr>
          <p:cNvPr id="8" name="Content Placeholder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81A1ACC-0C52-DD56-8780-42E402FF5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44" y="129363"/>
            <a:ext cx="4114800" cy="1141734"/>
          </a:xfrm>
        </p:spPr>
      </p:pic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13982127-8F72-CEB6-2925-D85393AE5330}"/>
              </a:ext>
            </a:extLst>
          </p:cNvPr>
          <p:cNvCxnSpPr>
            <a:stCxn id="2050" idx="2"/>
            <a:endCxn id="9" idx="0"/>
          </p:cNvCxnSpPr>
          <p:nvPr/>
        </p:nvCxnSpPr>
        <p:spPr>
          <a:xfrm rot="5400000">
            <a:off x="6834512" y="698495"/>
            <a:ext cx="583089" cy="2054689"/>
          </a:xfrm>
          <a:prstGeom prst="bentConnector3">
            <a:avLst/>
          </a:prstGeom>
          <a:ln w="28575">
            <a:solidFill>
              <a:srgbClr val="0E3F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D0A383C0-B9E1-972F-ABC9-966D8BA80ABB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rot="16200000" flipH="1">
            <a:off x="4753334" y="672006"/>
            <a:ext cx="746287" cy="1944467"/>
          </a:xfrm>
          <a:prstGeom prst="bentConnector3">
            <a:avLst>
              <a:gd name="adj1" fmla="val 60774"/>
            </a:avLst>
          </a:prstGeom>
          <a:ln w="28575">
            <a:solidFill>
              <a:srgbClr val="0E3F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3CBFD7CC-4945-199B-5878-17E3DA675644}"/>
              </a:ext>
            </a:extLst>
          </p:cNvPr>
          <p:cNvCxnSpPr>
            <a:cxnSpLocks/>
          </p:cNvCxnSpPr>
          <p:nvPr/>
        </p:nvCxnSpPr>
        <p:spPr>
          <a:xfrm rot="5400000">
            <a:off x="3896790" y="2404317"/>
            <a:ext cx="965699" cy="3472265"/>
          </a:xfrm>
          <a:prstGeom prst="bentConnector3">
            <a:avLst/>
          </a:prstGeom>
          <a:ln w="28575">
            <a:solidFill>
              <a:srgbClr val="0E3F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81EA8CC-3AB1-CFF0-024B-F5BD7C66C1B5}"/>
              </a:ext>
            </a:extLst>
          </p:cNvPr>
          <p:cNvCxnSpPr>
            <a:cxnSpLocks/>
          </p:cNvCxnSpPr>
          <p:nvPr/>
        </p:nvCxnSpPr>
        <p:spPr>
          <a:xfrm>
            <a:off x="6118746" y="4140449"/>
            <a:ext cx="0" cy="482850"/>
          </a:xfrm>
          <a:prstGeom prst="straightConnector1">
            <a:avLst/>
          </a:prstGeom>
          <a:ln w="28575">
            <a:solidFill>
              <a:srgbClr val="0E3F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AAE5606B-CCFE-EE81-C3EF-4A6A55AD4FD4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6115774" y="4140451"/>
            <a:ext cx="3489324" cy="575683"/>
          </a:xfrm>
          <a:prstGeom prst="bentConnector2">
            <a:avLst/>
          </a:prstGeom>
          <a:ln w="28575">
            <a:solidFill>
              <a:srgbClr val="0E3F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294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81C1C75-700F-A0E1-1203-7E772FB836A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793432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     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40B903C-5197-0145-266E-0F54A37B45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3B7B7A-CDDA-7C44-B1B0-1F1E45567B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CA4032-B36B-A27D-CB48-0E9FF04AEA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B7B7A-CDDA-7C44-B1B0-1F1E45567B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F0961BAF-D892-D1AE-0359-9C8723B9C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10" y="552018"/>
            <a:ext cx="11516720" cy="569913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Problem Gambling services overview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78E0A-F6D5-9D97-ABD1-A994FE941B1C}"/>
              </a:ext>
            </a:extLst>
          </p:cNvPr>
          <p:cNvSpPr txBox="1"/>
          <p:nvPr/>
        </p:nvSpPr>
        <p:spPr>
          <a:xfrm>
            <a:off x="571499" y="1551563"/>
            <a:ext cx="1083841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A2F36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Presented by: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A2F3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2F36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Milan Karna, OCPC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2F36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Program Manager of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2F36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Problem Gambling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2F36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OhioMHAS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79AA54-8F8C-1EE4-E821-C138CD1C53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103" y="6280379"/>
            <a:ext cx="1415344" cy="46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6A5569-7448-236B-E5E8-6759D273A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857" y="6280379"/>
            <a:ext cx="1813110" cy="467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0AB1CE-7F47-B2BC-AD46-BA6811140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879" y="6280379"/>
            <a:ext cx="766917" cy="467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71F36B-14DF-97AE-0A17-05B41061AA75}"/>
              </a:ext>
            </a:extLst>
          </p:cNvPr>
          <p:cNvSpPr txBox="1"/>
          <p:nvPr/>
        </p:nvSpPr>
        <p:spPr>
          <a:xfrm>
            <a:off x="308113" y="6280379"/>
            <a:ext cx="11101797" cy="569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A2F3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7" name="Picture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BF5E1DAD-460B-C666-1C72-21CCC4EDCB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131" y="2108258"/>
            <a:ext cx="2936628" cy="31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65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AA2180-FAD7-9C22-1D01-C770F94C7B2E}"/>
              </a:ext>
            </a:extLst>
          </p:cNvPr>
          <p:cNvSpPr txBox="1"/>
          <p:nvPr/>
        </p:nvSpPr>
        <p:spPr>
          <a:xfrm>
            <a:off x="4007596" y="352348"/>
            <a:ext cx="417250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>
                <a:solidFill>
                  <a:srgbClr val="C00000"/>
                </a:solidFill>
              </a:rPr>
              <a:t>THANK YOU</a:t>
            </a:r>
            <a:endParaRPr lang="en-US" sz="6000">
              <a:solidFill>
                <a:srgbClr val="C00000"/>
              </a:solidFill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222795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DF68E8-AF0B-B3C8-03F1-66A9794B34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86508" y="1805845"/>
            <a:ext cx="6583965" cy="3564104"/>
          </a:xfrm>
        </p:spPr>
        <p:txBody>
          <a:bodyPr>
            <a:normAutofit/>
          </a:bodyPr>
          <a:lstStyle/>
          <a:p>
            <a:r>
              <a:rPr lang="en-US" sz="4000" dirty="0"/>
              <a:t>Milan Karna, OCPC</a:t>
            </a:r>
          </a:p>
          <a:p>
            <a:r>
              <a:rPr lang="en-US" sz="4000" dirty="0">
                <a:hlinkClick r:id="rId3"/>
              </a:rPr>
              <a:t>milan.karna@mha.ohio.gov</a:t>
            </a:r>
            <a:endParaRPr lang="en-US" sz="4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F2FB5A0-422F-1B9C-4D49-D4648A3C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Continue the conversation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463AFC-F395-854C-3F66-D45F892C6AD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7BB7A2-28E1-D14D-AD4C-1D811BC49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732" y="5743572"/>
            <a:ext cx="3056878" cy="9489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82BC1B-8297-A000-16F1-125D979D830B}"/>
              </a:ext>
            </a:extLst>
          </p:cNvPr>
          <p:cNvSpPr txBox="1"/>
          <p:nvPr/>
        </p:nvSpPr>
        <p:spPr>
          <a:xfrm>
            <a:off x="256854" y="6102849"/>
            <a:ext cx="2054831" cy="7551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809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C4C31F-E7AD-8B74-7ECE-561A342E4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History and formation of 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483FF4-FEE2-A0A8-1DF2-FEB473A4EE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B7B7A-CDDA-7C44-B1B0-1F1E45567B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12C8C8-A110-C0D1-79A7-3D92C04DA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680"/>
            <a:ext cx="11357832" cy="5724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D8A87F-FE5A-90D1-0EAD-145B1E8DD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717" y="6135383"/>
            <a:ext cx="1905266" cy="6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53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09049-B782-D20F-0B05-ABC7D468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043644"/>
            <a:ext cx="11086475" cy="889427"/>
          </a:xfrm>
        </p:spPr>
        <p:txBody>
          <a:bodyPr>
            <a:normAutofit fontScale="90000"/>
          </a:bodyPr>
          <a:lstStyle/>
          <a:p>
            <a:pPr>
              <a:lnSpc>
                <a:spcPct val="143518"/>
              </a:lnSpc>
            </a:pPr>
            <a:r>
              <a:rPr lang="en-US">
                <a:latin typeface="Source Sans Pro SemiBold"/>
                <a:ea typeface="Source Sans Pro SemiBold"/>
              </a:rPr>
              <a:t>Ohio gambling Survey</a:t>
            </a:r>
            <a:endParaRPr lang="en-US">
              <a:ea typeface="Source Sans Pro Semi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427F7-69A6-02AD-FA5C-D4B5CB4B58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1CB3C-D34D-5EA2-743B-A1D6A7898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83" y="2327804"/>
            <a:ext cx="5211234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38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E903A-35D0-75B9-F4DE-346B280E2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043644"/>
            <a:ext cx="11086475" cy="889427"/>
          </a:xfrm>
        </p:spPr>
        <p:txBody>
          <a:bodyPr>
            <a:normAutofit fontScale="90000"/>
          </a:bodyPr>
          <a:lstStyle/>
          <a:p>
            <a:pPr>
              <a:lnSpc>
                <a:spcPct val="143518"/>
              </a:lnSpc>
            </a:pPr>
            <a:r>
              <a:rPr lang="en-US">
                <a:latin typeface="Source Sans Pro SemiBold"/>
                <a:ea typeface="Source Sans Pro SemiBold"/>
              </a:rPr>
              <a:t>Ohio gambling survey</a:t>
            </a:r>
            <a:endParaRPr lang="en-US">
              <a:ea typeface="Source Sans Pro Semi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1496A-4ABD-6FDA-7FF4-C389EA769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E3F75"/>
                </a:solidFill>
                <a:latin typeface="Source Sans Pro"/>
                <a:ea typeface="Source Sans Pro"/>
                <a:cs typeface="Open Sans"/>
              </a:rPr>
              <a:t>•Aimed to reach 15,000 total Ohioans over the age of 18 in 50 ADAMHS Board Areas (~300 in each area)</a:t>
            </a:r>
            <a:endParaRPr lang="en-US" dirty="0">
              <a:solidFill>
                <a:srgbClr val="0E3F75"/>
              </a:solidFill>
              <a:latin typeface="Source Sans Pro"/>
              <a:cs typeface="Open Sans"/>
            </a:endParaRPr>
          </a:p>
          <a:p>
            <a:r>
              <a:rPr lang="en-US" dirty="0">
                <a:solidFill>
                  <a:srgbClr val="0E3F75"/>
                </a:solidFill>
                <a:latin typeface="Source Sans Pro"/>
                <a:ea typeface="Source Sans Pro"/>
                <a:cs typeface="Open Sans"/>
              </a:rPr>
              <a:t>•Gambling prevalence/behaviors</a:t>
            </a:r>
            <a:endParaRPr lang="en-US" dirty="0">
              <a:solidFill>
                <a:srgbClr val="0E3F75"/>
              </a:solidFill>
              <a:latin typeface="Source Sans Pro"/>
              <a:cs typeface="Open Sans"/>
            </a:endParaRPr>
          </a:p>
          <a:p>
            <a:r>
              <a:rPr lang="en-US" dirty="0">
                <a:solidFill>
                  <a:srgbClr val="0E3F75"/>
                </a:solidFill>
                <a:latin typeface="Source Sans Pro"/>
                <a:ea typeface="Source Sans Pro"/>
                <a:cs typeface="Open Sans"/>
              </a:rPr>
              <a:t>•Survey instrument adapted by Ohio PGAB</a:t>
            </a:r>
            <a:endParaRPr lang="en-US" dirty="0">
              <a:solidFill>
                <a:srgbClr val="0E3F75"/>
              </a:solidFill>
              <a:latin typeface="Source Sans Pro"/>
              <a:cs typeface="Open Sans"/>
            </a:endParaRPr>
          </a:p>
          <a:p>
            <a:r>
              <a:rPr lang="en-US" dirty="0">
                <a:solidFill>
                  <a:srgbClr val="0E3F75"/>
                </a:solidFill>
                <a:latin typeface="Source Sans Pro"/>
                <a:ea typeface="Source Sans Pro"/>
                <a:cs typeface="Open Sans"/>
              </a:rPr>
              <a:t>•Surveys conducted by OSU CHRR via postcard invitation (online)&amp; phone calls</a:t>
            </a:r>
            <a:endParaRPr lang="en-US" dirty="0">
              <a:solidFill>
                <a:srgbClr val="0E3F75"/>
              </a:solidFill>
              <a:latin typeface="Source Sans Pro"/>
              <a:cs typeface="Open Sans"/>
            </a:endParaRPr>
          </a:p>
          <a:p>
            <a:r>
              <a:rPr lang="en-US" dirty="0">
                <a:solidFill>
                  <a:srgbClr val="0E3F75"/>
                </a:solidFill>
                <a:latin typeface="Source Sans Pro"/>
                <a:ea typeface="Source Sans Pro"/>
                <a:cs typeface="Open Sans"/>
              </a:rPr>
              <a:t>•Conducted from October to December 2022*</a:t>
            </a:r>
            <a:endParaRPr lang="en-US" dirty="0">
              <a:solidFill>
                <a:srgbClr val="0E3F75"/>
              </a:solidFill>
              <a:latin typeface="Source Sans Pro"/>
              <a:cs typeface="Open San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E1F1E-CDD0-A619-C5BC-6BD5580625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50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57AB-4598-42B4-997A-713902A32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5252"/>
              </a:lnSpc>
            </a:pPr>
            <a:r>
              <a:rPr lang="en-US"/>
              <a:t>Ohio gambling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87C6C-67A5-1A0A-0C91-E682ABF739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32EBC-1079-522C-4438-19C8C0E95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9" t="1399"/>
          <a:stretch/>
        </p:blipFill>
        <p:spPr>
          <a:xfrm>
            <a:off x="477455" y="2151783"/>
            <a:ext cx="8841252" cy="408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27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8F10-CB05-E9F0-3718-20B682573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026326"/>
            <a:ext cx="11086475" cy="889427"/>
          </a:xfrm>
        </p:spPr>
        <p:txBody>
          <a:bodyPr>
            <a:normAutofit fontScale="90000"/>
          </a:bodyPr>
          <a:lstStyle/>
          <a:p>
            <a:pPr>
              <a:lnSpc>
                <a:spcPct val="143518"/>
              </a:lnSpc>
            </a:pPr>
            <a:r>
              <a:rPr lang="en-US">
                <a:latin typeface="Source Sans Pro SemiBold"/>
                <a:ea typeface="Source Sans Pro SemiBold"/>
              </a:rPr>
              <a:t>OGS Demographic information</a:t>
            </a:r>
            <a:endParaRPr lang="en-US">
              <a:ea typeface="Source Sans Pro Semi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56CA1-AFDD-BC07-ADC4-3A1BC43925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E09F7-7CA6-40C3-2EAE-F0D05492A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868" y="2233083"/>
            <a:ext cx="6676348" cy="447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53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F7321-F8D0-BDCA-15AC-45C4F6613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009008"/>
            <a:ext cx="11086475" cy="889427"/>
          </a:xfrm>
        </p:spPr>
        <p:txBody>
          <a:bodyPr>
            <a:normAutofit/>
          </a:bodyPr>
          <a:lstStyle/>
          <a:p>
            <a:pPr>
              <a:lnSpc>
                <a:spcPct val="143518"/>
              </a:lnSpc>
            </a:pPr>
            <a:r>
              <a:rPr lang="en-US" sz="3600">
                <a:latin typeface="Source Sans Pro SemiBold"/>
                <a:ea typeface="Source Sans Pro SemiBold"/>
              </a:rPr>
              <a:t>Percentage of at-risk/problem Gambling by Type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1379C-29F9-449F-7F1C-4BA63DAD69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B5ABB3-BB78-881B-ABF3-9F368928F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6" t="1340" r="99"/>
          <a:stretch/>
        </p:blipFill>
        <p:spPr>
          <a:xfrm>
            <a:off x="549208" y="2300314"/>
            <a:ext cx="9544090" cy="354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47651"/>
      </p:ext>
    </p:extLst>
  </p:cSld>
  <p:clrMapOvr>
    <a:masterClrMapping/>
  </p:clrMapOvr>
</p:sld>
</file>

<file path=ppt/theme/theme1.xml><?xml version="1.0" encoding="utf-8"?>
<a:theme xmlns:a="http://schemas.openxmlformats.org/drawingml/2006/main" name="*Heart of it All Deck">
  <a:themeElements>
    <a:clrScheme name="Custom 5">
      <a:dk1>
        <a:srgbClr val="2A2F36"/>
      </a:dk1>
      <a:lt1>
        <a:srgbClr val="FFFFFF"/>
      </a:lt1>
      <a:dk2>
        <a:srgbClr val="2A2F36"/>
      </a:dk2>
      <a:lt2>
        <a:srgbClr val="FAFAFA"/>
      </a:lt2>
      <a:accent1>
        <a:srgbClr val="C12637"/>
      </a:accent1>
      <a:accent2>
        <a:srgbClr val="C12637"/>
      </a:accent2>
      <a:accent3>
        <a:srgbClr val="8AA87C"/>
      </a:accent3>
      <a:accent4>
        <a:srgbClr val="718B64"/>
      </a:accent4>
      <a:accent5>
        <a:srgbClr val="6BB8E0"/>
      </a:accent5>
      <a:accent6>
        <a:srgbClr val="F3CD55"/>
      </a:accent6>
      <a:hlink>
        <a:srgbClr val="1196D3"/>
      </a:hlink>
      <a:folHlink>
        <a:srgbClr val="00C0EA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 Population Power Point" id="{6239F01F-605E-4DF6-9195-54D7C7F60308}" vid="{FC1A0B45-B191-4371-9653-8CC1623D5EDB}"/>
    </a:ext>
  </a:extLst>
</a:theme>
</file>

<file path=ppt/theme/theme2.xml><?xml version="1.0" encoding="utf-8"?>
<a:theme xmlns:a="http://schemas.openxmlformats.org/drawingml/2006/main" name="Graphic Element">
  <a:themeElements>
    <a:clrScheme name="Custom 1">
      <a:dk1>
        <a:sysClr val="windowText" lastClr="000000"/>
      </a:dk1>
      <a:lt1>
        <a:sysClr val="window" lastClr="FFFFFF"/>
      </a:lt1>
      <a:dk2>
        <a:srgbClr val="0E3F75"/>
      </a:dk2>
      <a:lt2>
        <a:srgbClr val="FFFFFF"/>
      </a:lt2>
      <a:accent1>
        <a:srgbClr val="C12637"/>
      </a:accent1>
      <a:accent2>
        <a:srgbClr val="0098D3"/>
      </a:accent2>
      <a:accent3>
        <a:srgbClr val="729364"/>
      </a:accent3>
      <a:accent4>
        <a:srgbClr val="EBA70E"/>
      </a:accent4>
      <a:accent5>
        <a:srgbClr val="69C2C6"/>
      </a:accent5>
      <a:accent6>
        <a:srgbClr val="BBD36F"/>
      </a:accent6>
      <a:hlink>
        <a:srgbClr val="F3DF89"/>
      </a:hlink>
      <a:folHlink>
        <a:srgbClr val="8A5E32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pening and Clos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848a53b-7821-40ed-8e43-a3f1d38d81f5" xsi:nil="true"/>
    <lcf76f155ced4ddcb4097134ff3c332f xmlns="331ed7e6-3127-4f14-963d-e156ae1447d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CA24A353C5534B8E0DE01C901400D4" ma:contentTypeVersion="15" ma:contentTypeDescription="Create a new document." ma:contentTypeScope="" ma:versionID="f6abf2391618e5b6e4a5e619bf1ba4ed">
  <xsd:schema xmlns:xsd="http://www.w3.org/2001/XMLSchema" xmlns:xs="http://www.w3.org/2001/XMLSchema" xmlns:p="http://schemas.microsoft.com/office/2006/metadata/properties" xmlns:ns2="331ed7e6-3127-4f14-963d-e156ae1447d3" xmlns:ns3="1848a53b-7821-40ed-8e43-a3f1d38d81f5" targetNamespace="http://schemas.microsoft.com/office/2006/metadata/properties" ma:root="true" ma:fieldsID="cca0015ee627509a9f35732deaf79dd7" ns2:_="" ns3:_="">
    <xsd:import namespace="331ed7e6-3127-4f14-963d-e156ae1447d3"/>
    <xsd:import namespace="1848a53b-7821-40ed-8e43-a3f1d38d81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1ed7e6-3127-4f14-963d-e156ae1447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37f8784-f875-460d-a0aa-88acc3d1c1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48a53b-7821-40ed-8e43-a3f1d38d81f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86b0d929-e9f6-48fd-a24b-7621eac27fd6}" ma:internalName="TaxCatchAll" ma:showField="CatchAllData" ma:web="1848a53b-7821-40ed-8e43-a3f1d38d81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64A337-38AE-4169-BA7E-AD5BED9EED5A}">
  <ds:schemaRefs>
    <ds:schemaRef ds:uri="06a0b0f5-ab3f-4382-8730-459fb424e421"/>
    <ds:schemaRef ds:uri="1a27745d-2673-488e-b00c-0b5de224a7f7"/>
    <ds:schemaRef ds:uri="7ced134f-0285-4e96-8e8f-98d873db2963"/>
    <ds:schemaRef ds:uri="ed2f4437-9b97-462d-978b-35653263861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070BDF8-47D9-4E60-84F6-AE71FC3C0E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FB446B-DB81-438F-BFC8-F0B19CAB35E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</TotalTime>
  <Words>283</Words>
  <Application>Microsoft Office PowerPoint</Application>
  <PresentationFormat>Widescreen</PresentationFormat>
  <Paragraphs>91</Paragraphs>
  <Slides>31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Source Sans Pro</vt:lpstr>
      <vt:lpstr>Aptos</vt:lpstr>
      <vt:lpstr>Open Sans</vt:lpstr>
      <vt:lpstr>Source Sans Pro SemiBold</vt:lpstr>
      <vt:lpstr>Calibri Light</vt:lpstr>
      <vt:lpstr>Source Sans 3</vt:lpstr>
      <vt:lpstr>Source Sans Pro Black</vt:lpstr>
      <vt:lpstr>Arial</vt:lpstr>
      <vt:lpstr>Aptos Display</vt:lpstr>
      <vt:lpstr>Calibri</vt:lpstr>
      <vt:lpstr>*Heart of it All Deck</vt:lpstr>
      <vt:lpstr>Graphic Element</vt:lpstr>
      <vt:lpstr>Opening and Closing Slides</vt:lpstr>
      <vt:lpstr>1_Office Theme</vt:lpstr>
      <vt:lpstr>2_Office Theme</vt:lpstr>
      <vt:lpstr>Office Theme</vt:lpstr>
      <vt:lpstr>PowerPoint Presentation</vt:lpstr>
      <vt:lpstr>Problem Gambling services overview</vt:lpstr>
      <vt:lpstr>Problem Gambling services overview</vt:lpstr>
      <vt:lpstr>History and formation of org</vt:lpstr>
      <vt:lpstr>Ohio gambling Survey</vt:lpstr>
      <vt:lpstr>Ohio gambling survey</vt:lpstr>
      <vt:lpstr>Ohio gambling survey</vt:lpstr>
      <vt:lpstr>OGS Demographic information</vt:lpstr>
      <vt:lpstr>Percentage of at-risk/problem Gambling by Type</vt:lpstr>
      <vt:lpstr>Ohioans PG Risk Level</vt:lpstr>
      <vt:lpstr>Coming soon: Ohio sports betting survey</vt:lpstr>
      <vt:lpstr>Ohio for responsible Gambling</vt:lpstr>
      <vt:lpstr>PowerPoint Presentation</vt:lpstr>
      <vt:lpstr>PowerPoint Presentation</vt:lpstr>
      <vt:lpstr>Programming</vt:lpstr>
      <vt:lpstr>PowerPoint Presentation</vt:lpstr>
      <vt:lpstr>PowerPoint Presentation</vt:lpstr>
      <vt:lpstr>PowerPoint Presentation</vt:lpstr>
      <vt:lpstr>PG Helpline</vt:lpstr>
      <vt:lpstr>PG Helpline</vt:lpstr>
      <vt:lpstr>OHIO Gambling Telehealth Network</vt:lpstr>
      <vt:lpstr>OGTN</vt:lpstr>
      <vt:lpstr>Ohio Athlete Wellness App</vt:lpstr>
      <vt:lpstr>PowerPoint Presentation</vt:lpstr>
      <vt:lpstr>Campaigns</vt:lpstr>
      <vt:lpstr>PAUSE BEFORE YOU PLAY</vt:lpstr>
      <vt:lpstr>CHANGE THE GAME OHIO</vt:lpstr>
      <vt:lpstr>PowerPoint Presentation</vt:lpstr>
      <vt:lpstr>PowerPoint Presentation</vt:lpstr>
      <vt:lpstr>PowerPoint Presentation</vt:lpstr>
      <vt:lpstr>Continue the conversation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Gladden, Jeremy</dc:creator>
  <cp:lastModifiedBy>Karna, Milan</cp:lastModifiedBy>
  <cp:revision>8</cp:revision>
  <cp:lastPrinted>2023-06-01T12:39:21Z</cp:lastPrinted>
  <dcterms:created xsi:type="dcterms:W3CDTF">2019-10-25T18:01:05Z</dcterms:created>
  <dcterms:modified xsi:type="dcterms:W3CDTF">2025-03-04T18:20:07Z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0x01010020CA24A353C5534B8E0DE01C901400D4</vt:lpwstr>
  </property>
  <property fmtid="{D5CDD505-2E9C-101B-9397-08002B2CF9AE}" pid="3" name="MediaServiceImageTags">
    <vt:lpwstr/>
  </property>
</Properties>
</file>