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63" r:id="rId2"/>
    <p:sldId id="276" r:id="rId3"/>
    <p:sldId id="265" r:id="rId4"/>
    <p:sldId id="268" r:id="rId5"/>
    <p:sldId id="266" r:id="rId6"/>
    <p:sldId id="261" r:id="rId7"/>
    <p:sldId id="262" r:id="rId8"/>
    <p:sldId id="259" r:id="rId9"/>
    <p:sldId id="256" r:id="rId10"/>
    <p:sldId id="278" r:id="rId11"/>
    <p:sldId id="280" r:id="rId12"/>
    <p:sldId id="281" r:id="rId13"/>
    <p:sldId id="282" r:id="rId14"/>
    <p:sldId id="283" r:id="rId15"/>
    <p:sldId id="285" r:id="rId16"/>
    <p:sldId id="287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2"/>
    <p:restoredTop sz="96327"/>
  </p:normalViewPr>
  <p:slideViewPr>
    <p:cSldViewPr snapToGrid="0">
      <p:cViewPr varScale="1">
        <p:scale>
          <a:sx n="89" d="100"/>
          <a:sy n="89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921F3-A25E-4B41-9FE8-F640C66381D3}" type="datetimeFigureOut">
              <a:rPr lang="en-US" smtClean="0"/>
              <a:t>3/21/25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5F565-B681-1648-9CD7-7B887A9B8A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5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82EE85-27F9-8093-8263-58FEA6AF8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5885EA-BDB8-3229-3BF2-E7E748812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7A471-935D-0098-0790-E31D0043C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1051559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5A6B11-7EBA-64A2-A00C-AC566154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74600-0A90-33C7-7B68-07D6BCC35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179" y="6176963"/>
            <a:ext cx="569843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8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1EAF0-782D-3B0A-3DBD-822E2609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3BDF3C-7C52-BB1E-A565-5C37FD375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B8380E-CDBF-FEDA-6D8A-947046D9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ACDCE4-1ACC-100E-9E57-C4FF3144B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9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EA3E50-6837-C0EE-E2AB-77C1A2C90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7CB48-26B8-A343-A9CD-F24A1DF90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AFB927-DD95-6527-5117-9FEA3ACE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EEFB5-4D3B-0094-B91C-3B45AAE299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03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E337-BF25-236A-4EA4-94B2717A7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58BB-C810-4BAD-8329-433490322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8D8A72-B739-86FF-D2BF-D40397BB1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6FF5FC-7309-ED23-1FE9-FD66468CFF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37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4D38C2-1CF8-0F59-54B0-D9A5D8204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E8F3CE-BB2E-B5F3-916B-E7ACDC8C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0AB0B-66C7-E45E-5733-1CA520DFC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F9373-D440-FB7D-1534-F4BEB605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DCB3CA-1D53-8AB5-7AEF-BD4CDF2ED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8FE1DB-6476-25E4-E33F-2292BAFF6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179" y="6176963"/>
            <a:ext cx="569843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03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BDA3-DCEE-5599-F15A-A9FE56923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947AE-AAA6-524C-8E0C-85B3D6CEC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BCCF00-35FD-6F82-6410-B9FD601C7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9AC21FC-8A34-AA38-94AF-0B777A986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D9800-F6B6-FB79-F6E4-73CFA642C3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24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F6197-8B8F-DB2B-A8A7-8CFF76549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D5755-6C50-F905-F344-F89B16767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77D95-E4FF-250B-E53E-7FB3362F1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F4612-08E4-A55A-71F6-DDC981280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0FB8E1-5584-E233-0244-4365BAE79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5C5ACF-E3CA-11B0-A727-37CAF91C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55DE76-6A90-5650-5CEC-62A77FC3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AD715-8814-B04A-083B-11B55B5AA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71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20D9-0364-C6DA-3F42-2D89B1654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343E19-0062-41A3-50F4-FED69AD6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B03DD-0311-C3DE-4A6B-879E550A0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92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445C85-FB8E-C04D-2213-A264D1F4C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82324-1633-68A1-4524-2DC11117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26A6B-F7EA-FA47-C596-1134BA6924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9C48F2-723E-1AF9-ADB9-C1E6406A66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179" y="6176963"/>
            <a:ext cx="569843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45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50998-656F-94A4-D146-78503A2A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E1D2-9F59-CE6E-78A0-EB5AFEEC9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E1C5B-B17F-3683-3415-484305AB6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753609E-6BB0-A527-C41A-0DBBC0E65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D65C2F-EFC0-D6C0-AB56-5C72D6004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68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57FC-3688-9D7C-1C65-DE6C97E8F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1DB1D8-A8B4-0FD5-514F-D7EB26F94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2D0208-BB16-589E-DCC2-FB823409F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9A4D649C-1E60-8896-80DC-D22CFCAD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D45AE1-5B6A-3B76-9653-8F79CE61A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543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1DC75A-EEDE-E5ED-33ED-7BDE1942C0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0" y="5869459"/>
            <a:ext cx="12192000" cy="9885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8BC82-0871-BCE8-1D5C-65B07AE42B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10940-0EC9-766D-0C02-31D36711E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AACAA-FDA7-C5AD-B31B-9D11CA8A2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Oxford House™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1489-5630-2804-1B3D-1D6ABEFF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6E6DB33-5E0C-7E41-8959-7B3AF93C7B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FA6DD3D7-F9CA-4447-6645-D477F878F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F55BE7-CBAF-0A62-1475-238221DCBF3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4179" y="6176963"/>
            <a:ext cx="569843" cy="5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4DAE22-063F-ACD3-9484-C3C48EF07260}"/>
              </a:ext>
            </a:extLst>
          </p:cNvPr>
          <p:cNvSpPr txBox="1"/>
          <p:nvPr/>
        </p:nvSpPr>
        <p:spPr>
          <a:xfrm>
            <a:off x="1832758" y="2295525"/>
            <a:ext cx="8526483" cy="1133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6600" dirty="0"/>
              <a:t>OXFORD HOUSE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C032D-DD58-EE7F-517F-CA373FBAF25F}"/>
              </a:ext>
            </a:extLst>
          </p:cNvPr>
          <p:cNvSpPr txBox="1"/>
          <p:nvPr/>
        </p:nvSpPr>
        <p:spPr>
          <a:xfrm>
            <a:off x="1322406" y="3429000"/>
            <a:ext cx="9547185" cy="9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EDB5"/>
                </a:solidFill>
              </a:rPr>
              <a:t>Peer-Support Recovery with Proven Success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17F3294-096F-5DEF-B427-BAC8D8BD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Oxford House™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E4AA46C8-D912-7F22-CCAE-D385393EE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2" y="6161235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8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84D4-27E3-8E72-6649-4D5A7352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OUTREACH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A7AE-795C-4EA2-563F-9D38216D0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313504" cy="435133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Traveling to Communities throughout the country and abroad in need of the Oxford House model as a resource</a:t>
            </a:r>
          </a:p>
          <a:p>
            <a:pPr marL="0" indent="-45720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en-US" sz="2800" dirty="0"/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Networking with local community members, organizations, and agencies </a:t>
            </a:r>
          </a:p>
          <a:p>
            <a:pPr marL="0" indent="-45720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en-US" sz="2800" dirty="0"/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Establishing new Oxford Houses as part of a community effort</a:t>
            </a:r>
          </a:p>
          <a:p>
            <a:pPr marL="0" indent="-45720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en-US" sz="2800" dirty="0"/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Presentations and more presentations</a:t>
            </a:r>
          </a:p>
          <a:p>
            <a:pPr marL="0" indent="-45720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en-US" sz="2800" dirty="0"/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800" dirty="0"/>
              <a:t>Connecting Oxford Houses to Support Networks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3E854-14CC-A448-64A7-3130DDD1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Oxford House™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EC349-440D-83FC-791C-6976A481BD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211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0516-3A21-344B-763A-BF395555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42684-4CA3-0634-8FA1-3F98D7101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 err="1"/>
              <a:t>info@oxfordhouse.org</a:t>
            </a:r>
            <a:endParaRPr lang="en-US" sz="2400" dirty="0"/>
          </a:p>
          <a:p>
            <a:pPr marL="0" indent="-457200" eaLnBrk="1" hangingPunct="1">
              <a:spcBef>
                <a:spcPts val="0"/>
              </a:spcBef>
              <a:buFont typeface="Wingdings" pitchFamily="2" charset="2"/>
              <a:buChar char="Ø"/>
            </a:pPr>
            <a:endParaRPr lang="en-US" sz="2400" dirty="0"/>
          </a:p>
          <a:p>
            <a:pPr marL="0"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dirty="0"/>
              <a:t>Brittany Allen, Regional Manager (Ohio) – </a:t>
            </a:r>
            <a:r>
              <a:rPr lang="en-US" sz="2400" dirty="0" err="1"/>
              <a:t>Brittany.Allen@oxfordhouse.org</a:t>
            </a:r>
            <a:endParaRPr lang="en-US" sz="2400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9B9F3-821A-04FA-6DEF-B52A8CD1B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Oxford House™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B4358-A6E5-CE95-E7BD-4DFB4F1FC5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36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house with a driveway and a lawn&#10;&#10;Description automatically generated">
            <a:extLst>
              <a:ext uri="{FF2B5EF4-FFF2-40B4-BE49-F238E27FC236}">
                <a16:creationId xmlns:a16="http://schemas.microsoft.com/office/drawing/2014/main" id="{F1F05D04-DC0E-24DB-FB17-843043706F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713" r="12396" b="-1"/>
          <a:stretch/>
        </p:blipFill>
        <p:spPr>
          <a:xfrm>
            <a:off x="536917" y="1253331"/>
            <a:ext cx="5181600" cy="4351338"/>
          </a:xfrm>
          <a:noFill/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410E94-9F43-3B35-8D0F-F057A139B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485" y="2491288"/>
            <a:ext cx="5181600" cy="1574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Oxford House Fountain Square</a:t>
            </a:r>
          </a:p>
          <a:p>
            <a:pPr algn="ctr">
              <a:buFontTx/>
              <a:buChar char="-"/>
            </a:pPr>
            <a:r>
              <a:rPr lang="en-US" dirty="0"/>
              <a:t>Cincinnati (Blue Ash) </a:t>
            </a:r>
          </a:p>
          <a:p>
            <a:pPr algn="ctr">
              <a:buFontTx/>
              <a:buChar char="-"/>
            </a:pPr>
            <a:r>
              <a:rPr lang="en-US" dirty="0"/>
              <a:t>8 men  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3E1F2-CD4F-90CD-3A51-B8081830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CE46AF-16B5-CB16-6970-BE3EE0B2BB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E6DB33-5E0C-7E41-8959-7B3AF93C7B7F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66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ED5B305-CEE4-E0BD-30CC-C39D03FD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2243798"/>
            <a:ext cx="4446880" cy="1600200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9D2B9-5C67-1449-E631-F9925869D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F53C3-367C-7CEB-9CCA-BF7D317F3A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E6DB33-5E0C-7E41-8959-7B3AF93C7B7F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BF5CC-A21A-DDEB-9AE8-00C22BAEA261}"/>
              </a:ext>
            </a:extLst>
          </p:cNvPr>
          <p:cNvSpPr txBox="1"/>
          <p:nvPr/>
        </p:nvSpPr>
        <p:spPr>
          <a:xfrm>
            <a:off x="173584" y="1982188"/>
            <a:ext cx="45766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Oxford House </a:t>
            </a:r>
            <a:r>
              <a:rPr lang="en-US" sz="2800" b="1" dirty="0" err="1"/>
              <a:t>Lerose</a:t>
            </a:r>
            <a:endParaRPr lang="en-US" sz="2800" b="1" dirty="0"/>
          </a:p>
          <a:p>
            <a:pPr marL="457200" indent="-457200" algn="ctr">
              <a:buFontTx/>
              <a:buChar char="-"/>
            </a:pPr>
            <a:r>
              <a:rPr lang="en-US" sz="2800" dirty="0"/>
              <a:t>Columbus (</a:t>
            </a:r>
            <a:r>
              <a:rPr lang="en-US" sz="2800" dirty="0" err="1"/>
              <a:t>Georgesville</a:t>
            </a:r>
            <a:r>
              <a:rPr lang="en-US" sz="2800" dirty="0"/>
              <a:t>) </a:t>
            </a:r>
          </a:p>
          <a:p>
            <a:pPr marL="457200" indent="-457200" algn="ctr">
              <a:buFontTx/>
              <a:buChar char="-"/>
            </a:pPr>
            <a:r>
              <a:rPr lang="en-US" sz="2800" dirty="0"/>
              <a:t>8 Men</a:t>
            </a:r>
          </a:p>
        </p:txBody>
      </p:sp>
      <p:pic>
        <p:nvPicPr>
          <p:cNvPr id="16" name="Picture Placeholder 15" descr="A house with a driveway and a driveway&#10;&#10;Description automatically generated">
            <a:extLst>
              <a:ext uri="{FF2B5EF4-FFF2-40B4-BE49-F238E27FC236}">
                <a16:creationId xmlns:a16="http://schemas.microsoft.com/office/drawing/2014/main" id="{E82BBDAB-1483-C313-4C9A-D015A6AF524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604" r="3604"/>
          <a:stretch>
            <a:fillRect/>
          </a:stretch>
        </p:blipFill>
        <p:spPr>
          <a:xfrm>
            <a:off x="5416807" y="834710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3066432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house with a lawn and trees&#10;&#10;Description automatically generated">
            <a:extLst>
              <a:ext uri="{FF2B5EF4-FFF2-40B4-BE49-F238E27FC236}">
                <a16:creationId xmlns:a16="http://schemas.microsoft.com/office/drawing/2014/main" id="{07C10673-2A2A-FB0E-DD8F-81F88670C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6" r="7071" b="1"/>
          <a:stretch/>
        </p:blipFill>
        <p:spPr>
          <a:xfrm>
            <a:off x="495300" y="877985"/>
            <a:ext cx="6172200" cy="4873625"/>
          </a:xfrm>
          <a:noFill/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29964D08-6BC0-B661-FF8A-B6A9C8A24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57027" y="2101996"/>
            <a:ext cx="4039673" cy="192375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Oxford House Toledo</a:t>
            </a:r>
          </a:p>
          <a:p>
            <a:pPr algn="ctr"/>
            <a:r>
              <a:rPr lang="en-US" sz="2800" dirty="0"/>
              <a:t>- Sylvania</a:t>
            </a:r>
          </a:p>
          <a:p>
            <a:pPr marL="457200" indent="-457200" algn="ctr">
              <a:buFontTx/>
              <a:buChar char="-"/>
            </a:pPr>
            <a:r>
              <a:rPr lang="en-US" sz="2800" dirty="0"/>
              <a:t>9 Women (2 beds for women with children) </a:t>
            </a:r>
          </a:p>
          <a:p>
            <a:pPr marL="457200" indent="-457200" algn="ctr">
              <a:buFontTx/>
              <a:buChar char="-"/>
            </a:pPr>
            <a:endParaRPr lang="en-US" sz="2800" b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640F6-5540-7BCF-6954-E28FCB15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484BF-A3F0-762E-5EF3-0F1337AC91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E6DB33-5E0C-7E41-8959-7B3AF93C7B7F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0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33CEA1E-B5DD-84D8-FF4F-8CB9F2DC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27" y="2375353"/>
            <a:ext cx="5029199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Oxford House Rock and Roll</a:t>
            </a:r>
            <a:br>
              <a:rPr lang="en-US" sz="2800" b="1" dirty="0"/>
            </a:br>
            <a:r>
              <a:rPr lang="en-US" sz="2800" dirty="0"/>
              <a:t>- Cleveland (Middleburg Heights)</a:t>
            </a:r>
            <a:br>
              <a:rPr lang="en-US" sz="2800" dirty="0"/>
            </a:br>
            <a:r>
              <a:rPr lang="en-US" sz="2800" dirty="0"/>
              <a:t>- 8 Women (2 Beds for women with Children</a:t>
            </a:r>
            <a:endParaRPr lang="en-US" sz="2800" b="1" dirty="0"/>
          </a:p>
        </p:txBody>
      </p:sp>
      <p:pic>
        <p:nvPicPr>
          <p:cNvPr id="8" name="Content Placeholder 7" descr="A house with a garage and a lawn&#10;&#10;Description automatically generated">
            <a:extLst>
              <a:ext uri="{FF2B5EF4-FFF2-40B4-BE49-F238E27FC236}">
                <a16:creationId xmlns:a16="http://schemas.microsoft.com/office/drawing/2014/main" id="{1D7138AD-B662-DDC8-55ED-1D9D0ECC7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" r="7455" b="-3"/>
          <a:stretch/>
        </p:blipFill>
        <p:spPr>
          <a:xfrm>
            <a:off x="632601" y="893386"/>
            <a:ext cx="6172200" cy="4873625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462E-4C1C-AB09-12B8-94F79DC7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2A0C7-9C31-BDC4-8205-1024570ED2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E6DB33-5E0C-7E41-8959-7B3AF93C7B7F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3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8D81D-30E2-72B4-0BC5-70C044DAC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Oxford House™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C3DF-3143-F942-0215-EA8C8759D2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Content Placeholder 6" descr="A document with text and numbers&#10;&#10;AI-generated content may be incorrect.">
            <a:extLst>
              <a:ext uri="{FF2B5EF4-FFF2-40B4-BE49-F238E27FC236}">
                <a16:creationId xmlns:a16="http://schemas.microsoft.com/office/drawing/2014/main" id="{A025C269-D871-ED44-3664-D96B8A9D5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369" y="0"/>
            <a:ext cx="5319261" cy="6858000"/>
          </a:xfrm>
        </p:spPr>
      </p:pic>
    </p:spTree>
    <p:extLst>
      <p:ext uri="{BB962C8B-B14F-4D97-AF65-F5344CB8AC3E}">
        <p14:creationId xmlns:p14="http://schemas.microsoft.com/office/powerpoint/2010/main" val="4211350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F6743CB-5FEA-705B-D341-1AFF154D2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65" y="2707172"/>
            <a:ext cx="10088088" cy="992394"/>
          </a:xfrm>
        </p:spPr>
        <p:txBody>
          <a:bodyPr/>
          <a:lstStyle/>
          <a:p>
            <a:r>
              <a:rPr lang="en-US" dirty="0"/>
              <a:t>	QUESTIONS AND ANSWERS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B9FD4-CC75-B68D-7366-23BEC9F3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Oxford House™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2418B-7EA3-F793-E806-3402EDB09A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C6E6DB33-5E0C-7E41-8959-7B3AF93C7B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9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8CC5-1E77-894A-9B94-83021493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ORIGIN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F8962-C888-0B9E-51A9-2607385AB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Oxford House™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0C921-6841-CDBD-1C01-482AD047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086"/>
            <a:ext cx="10515600" cy="4351338"/>
          </a:xfrm>
        </p:spPr>
        <p:txBody>
          <a:bodyPr/>
          <a:lstStyle/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The first Oxford House was opened in Silver Spring, MD in 1975.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Since then, Oxford House has expanded to: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4,100+ Houses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34,000+ Beds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47 states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6 Countries</a:t>
            </a:r>
          </a:p>
          <a:p>
            <a:pPr marL="342900" lvl="4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No one ever asked to leave without cause.</a:t>
            </a:r>
          </a:p>
          <a:p>
            <a:pPr marL="342900" lvl="4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dirty="0"/>
              <a:t>Houses available to: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Men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Women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Women &amp; Children</a:t>
            </a:r>
          </a:p>
          <a:p>
            <a:pPr lvl="4" fontAlgn="auto">
              <a:spcAft>
                <a:spcPts val="0"/>
              </a:spcAft>
              <a:defRPr/>
            </a:pPr>
            <a:r>
              <a:rPr lang="en-US" sz="2000" dirty="0"/>
              <a:t>	Men &amp; Children</a:t>
            </a:r>
          </a:p>
          <a:p>
            <a:pPr lvl="4" fontAlgn="auto">
              <a:spcAft>
                <a:spcPts val="0"/>
              </a:spcAft>
              <a:defRPr/>
            </a:pP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84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88C4-9DEF-D5F6-FA0B-F8B43ED08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532899"/>
          </a:xfrm>
        </p:spPr>
        <p:txBody>
          <a:bodyPr anchor="ctr">
            <a:normAutofit/>
          </a:bodyPr>
          <a:lstStyle/>
          <a:p>
            <a:pPr algn="ctr"/>
            <a:r>
              <a:rPr lang="en-US" altLang="en-US" sz="4400" b="1" dirty="0"/>
              <a:t>Three Core Principles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54FEBF82-CA99-9E17-45DB-7C671EAAE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843BD5-BACD-A086-B919-07C0637FB525}"/>
              </a:ext>
            </a:extLst>
          </p:cNvPr>
          <p:cNvSpPr txBox="1"/>
          <p:nvPr/>
        </p:nvSpPr>
        <p:spPr>
          <a:xfrm>
            <a:off x="1901687" y="1951672"/>
            <a:ext cx="838862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Oxford House Inc. Charter Requirements: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Democratically ran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Financially self-supporting</a:t>
            </a:r>
          </a:p>
          <a:p>
            <a:pPr marL="457200" indent="-4572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Immediate expulsion for relapse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Also: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Gender-specific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Minimum of 6 adult beds</a:t>
            </a:r>
          </a:p>
          <a:p>
            <a:pPr marL="342900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/>
              <a:t>Adherence to Oxford House Model, Traditions &amp; Manual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68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8CEE-D165-9583-9788-58C2D4D7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HOUSES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A504972-7A5D-6531-CFDC-76663406C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181600" cy="46910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Large homes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Nice neighborhoods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Long-term leases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Adequate parking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Close to public transportation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Close to employment</a:t>
            </a:r>
          </a:p>
          <a:p>
            <a:pPr eaLnBrk="1" hangingPunct="1">
              <a:spcBef>
                <a:spcPct val="20000"/>
              </a:spcBef>
              <a:buClrTx/>
              <a:buSzTx/>
              <a:buFont typeface="Wingdings" pitchFamily="2" charset="2"/>
              <a:buChar char="Ø"/>
            </a:pPr>
            <a:r>
              <a:rPr lang="en-US" altLang="en-US" sz="2800" dirty="0"/>
              <a:t>Close to 12-step meetings, out-patient treatment, and other recovery resources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CD5BA-640A-8F3C-700C-196B9539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pic>
        <p:nvPicPr>
          <p:cNvPr id="6" name="Picture 5" descr="A living room with a couch and a fireplace&#10;&#10;Description automatically generated">
            <a:extLst>
              <a:ext uri="{FF2B5EF4-FFF2-40B4-BE49-F238E27FC236}">
                <a16:creationId xmlns:a16="http://schemas.microsoft.com/office/drawing/2014/main" id="{2B1E66CD-D717-6EFE-E33E-1D8CE3CC4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3" y="1485900"/>
            <a:ext cx="5318167" cy="39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5339-B48D-BE97-545C-EF182A012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9513"/>
            <a:ext cx="10515600" cy="109252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VACANCY WEBSITE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86A0-5824-B2EB-1926-35769088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Oxford House™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92B00-0A0C-FCBB-0C03-ACA45747AE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6E6DB33-5E0C-7E41-8959-7B3AF93C7B7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9CCCC3-6819-2D32-972A-1D16013E0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22168"/>
            <a:ext cx="7772400" cy="541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4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3E4B9E9-D5FD-1FEA-7C60-CD0AA1B2A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0" y="232267"/>
            <a:ext cx="7239000" cy="1325563"/>
          </a:xfrm>
        </p:spPr>
        <p:txBody>
          <a:bodyPr/>
          <a:lstStyle/>
          <a:p>
            <a:pPr algn="ctr"/>
            <a:r>
              <a:rPr lang="en-US" altLang="en-US" sz="4400" b="1" dirty="0"/>
              <a:t>BECOMING A MEMBER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FC2FCA-2209-AB71-B418-F0812B4C8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761" y="1781421"/>
            <a:ext cx="9392478" cy="4351338"/>
          </a:xfrm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0A3363"/>
                </a:solidFill>
              </a:rPr>
              <a:t>Fill out application (</a:t>
            </a:r>
            <a:r>
              <a:rPr lang="en-US" altLang="en-US" sz="3200" dirty="0" err="1">
                <a:solidFill>
                  <a:srgbClr val="0A3363"/>
                </a:solidFill>
              </a:rPr>
              <a:t>www.oxfordvacancies.com</a:t>
            </a:r>
            <a:r>
              <a:rPr lang="en-US" altLang="en-US" sz="3200" dirty="0">
                <a:solidFill>
                  <a:srgbClr val="0A3363"/>
                </a:solidFill>
              </a:rPr>
              <a:t>)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0A3363"/>
                </a:solidFill>
              </a:rPr>
              <a:t>Call a house to set-up an interview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0A3363"/>
                </a:solidFill>
              </a:rPr>
              <a:t>Show up on time for interview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0A3363"/>
                </a:solidFill>
              </a:rPr>
              <a:t>Be open and honest during interview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0A3363"/>
                </a:solidFill>
              </a:rPr>
              <a:t>Acceptance = 80% yes vote by members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3200" dirty="0">
                <a:solidFill>
                  <a:srgbClr val="0A3363"/>
                </a:solidFill>
              </a:rPr>
              <a:t>If accepted, new member may move in as soon as possible.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7E3047F-7E4E-E5B2-6403-70966EAD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</p:spTree>
    <p:extLst>
      <p:ext uri="{BB962C8B-B14F-4D97-AF65-F5344CB8AC3E}">
        <p14:creationId xmlns:p14="http://schemas.microsoft.com/office/powerpoint/2010/main" val="2663416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A05300-2D52-41A1-183C-47D58EA1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669" y="267969"/>
            <a:ext cx="3270662" cy="1325563"/>
          </a:xfrm>
        </p:spPr>
        <p:txBody>
          <a:bodyPr/>
          <a:lstStyle/>
          <a:p>
            <a:pPr algn="ctr"/>
            <a:r>
              <a:rPr lang="en-US" altLang="en-US" sz="4400" b="1" dirty="0"/>
              <a:t>STRUCTURE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828BA41-CA96-418C-1B74-A03FA2BF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532"/>
            <a:ext cx="10515600" cy="4351338"/>
          </a:xfrm>
        </p:spPr>
        <p:txBody>
          <a:bodyPr>
            <a:normAutofit/>
          </a:bodyPr>
          <a:lstStyle/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50 years of experience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Three core charter requirements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Nine traditions to follow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House Manual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Chapter support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State Association support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Alumni support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Outreach support (Technical Assistance)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en-US" sz="2800" dirty="0"/>
              <a:t>Oxford House, Inc. Support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C0CC12E-6650-65A4-29E5-7D287CB4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Oxford House™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A7A7A19-F1C8-685E-0A63-C0566E6A8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E6DB33-5E0C-7E41-8959-7B3AF93C7B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58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40EEEE-B0C0-55F5-C0A8-4693663ED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016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STRUCTURE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3239E5-289B-7987-E671-AF8C91BDC2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3208" y="1398905"/>
            <a:ext cx="5181600" cy="4351338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b="1" dirty="0"/>
              <a:t>House Meeting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Weekly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Parliamentary Procedure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Democracy in action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Financial decisions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Contracts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Majority Rules</a:t>
            </a:r>
          </a:p>
          <a:p>
            <a:pPr marL="342900" indent="-342900" fontAlgn="auto">
              <a:spcAft>
                <a:spcPts val="0"/>
              </a:spcAft>
              <a:buFont typeface="Wingdings" charset="2"/>
              <a:buChar char="Ø"/>
              <a:defRPr/>
            </a:pPr>
            <a:r>
              <a:rPr lang="en-US" dirty="0"/>
              <a:t>How goes 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B86A0-5824-B2EB-1926-357690882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Oxford House™</a:t>
            </a:r>
          </a:p>
        </p:txBody>
      </p:sp>
    </p:spTree>
    <p:extLst>
      <p:ext uri="{BB962C8B-B14F-4D97-AF65-F5344CB8AC3E}">
        <p14:creationId xmlns:p14="http://schemas.microsoft.com/office/powerpoint/2010/main" val="1952761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2FB3915-00B9-3E81-C514-9868233F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582" y="198871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STRUCTURE</a:t>
            </a:r>
          </a:p>
        </p:txBody>
      </p:sp>
      <p:pic>
        <p:nvPicPr>
          <p:cNvPr id="2" name="Content Placeholder 4" descr="Diagram, shape&#10;&#10;Description automatically generated">
            <a:extLst>
              <a:ext uri="{FF2B5EF4-FFF2-40B4-BE49-F238E27FC236}">
                <a16:creationId xmlns:a16="http://schemas.microsoft.com/office/drawing/2014/main" id="{2EAF2618-3E1F-EB20-1A0B-A222DC935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97" r="2" b="2"/>
          <a:stretch/>
        </p:blipFill>
        <p:spPr>
          <a:xfrm>
            <a:off x="3070612" y="1221742"/>
            <a:ext cx="6497458" cy="4450188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372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CDD6005-3F69-444E-8271-21FFCC0E988F}" vid="{A693F74B-5CFB-C34E-B95E-130400FFEC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A24A353C5534B8E0DE01C901400D4" ma:contentTypeVersion="15" ma:contentTypeDescription="Create a new document." ma:contentTypeScope="" ma:versionID="f6abf2391618e5b6e4a5e619bf1ba4ed">
  <xsd:schema xmlns:xsd="http://www.w3.org/2001/XMLSchema" xmlns:xs="http://www.w3.org/2001/XMLSchema" xmlns:p="http://schemas.microsoft.com/office/2006/metadata/properties" xmlns:ns2="331ed7e6-3127-4f14-963d-e156ae1447d3" xmlns:ns3="1848a53b-7821-40ed-8e43-a3f1d38d81f5" targetNamespace="http://schemas.microsoft.com/office/2006/metadata/properties" ma:root="true" ma:fieldsID="cca0015ee627509a9f35732deaf79dd7" ns2:_="" ns3:_="">
    <xsd:import namespace="331ed7e6-3127-4f14-963d-e156ae1447d3"/>
    <xsd:import namespace="1848a53b-7821-40ed-8e43-a3f1d38d81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1ed7e6-3127-4f14-963d-e156ae144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37f8784-f875-460d-a0aa-88acc3d1c1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48a53b-7821-40ed-8e43-a3f1d38d81f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6b0d929-e9f6-48fd-a24b-7621eac27fd6}" ma:internalName="TaxCatchAll" ma:showField="CatchAllData" ma:web="1848a53b-7821-40ed-8e43-a3f1d38d81f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848a53b-7821-40ed-8e43-a3f1d38d81f5" xsi:nil="true"/>
    <lcf76f155ced4ddcb4097134ff3c332f xmlns="331ed7e6-3127-4f14-963d-e156ae1447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91BF8F-C124-4483-9281-F096FC1FD762}"/>
</file>

<file path=customXml/itemProps2.xml><?xml version="1.0" encoding="utf-8"?>
<ds:datastoreItem xmlns:ds="http://schemas.openxmlformats.org/officeDocument/2006/customXml" ds:itemID="{8DA5EAF1-A768-44A0-AD31-CF8482E84431}"/>
</file>

<file path=customXml/itemProps3.xml><?xml version="1.0" encoding="utf-8"?>
<ds:datastoreItem xmlns:ds="http://schemas.openxmlformats.org/officeDocument/2006/customXml" ds:itemID="{0BA6BF11-4FE2-4E9D-829A-981BEAD7CF3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4542</TotalTime>
  <Words>433</Words>
  <Application>Microsoft Macintosh PowerPoint</Application>
  <PresentationFormat>Widescreen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Wingdings</vt:lpstr>
      <vt:lpstr>Office Theme</vt:lpstr>
      <vt:lpstr>PowerPoint Presentation</vt:lpstr>
      <vt:lpstr>ORIGIN</vt:lpstr>
      <vt:lpstr>Three Core Principles</vt:lpstr>
      <vt:lpstr>HOUSES</vt:lpstr>
      <vt:lpstr>VACANCY WEBSITE</vt:lpstr>
      <vt:lpstr>BECOMING A MEMBER</vt:lpstr>
      <vt:lpstr>STRUCTURE</vt:lpstr>
      <vt:lpstr>STRUCTURE</vt:lpstr>
      <vt:lpstr>STRUCTURE</vt:lpstr>
      <vt:lpstr>OUTREACH SUPPORT</vt:lpstr>
      <vt:lpstr>COMPLAINTS</vt:lpstr>
      <vt:lpstr>PowerPoint Presentation</vt:lpstr>
      <vt:lpstr> </vt:lpstr>
      <vt:lpstr>PowerPoint Presentation</vt:lpstr>
      <vt:lpstr>Oxford House Rock and Roll - Cleveland (Middleburg Heights) - 8 Women (2 Beds for women with Children</vt:lpstr>
      <vt:lpstr>PowerPoint Presentation</vt:lpstr>
      <vt:lpstr> 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Graham</dc:creator>
  <cp:lastModifiedBy>Jonathan Gildart</cp:lastModifiedBy>
  <cp:revision>11</cp:revision>
  <dcterms:created xsi:type="dcterms:W3CDTF">2023-08-23T21:49:30Z</dcterms:created>
  <dcterms:modified xsi:type="dcterms:W3CDTF">2025-03-21T14:54:18Z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0x01010020CA24A353C5534B8E0DE01C901400D4</vt:lpwstr>
  </property>
</Properties>
</file>