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diagrams/data1.xml" ContentType="application/vnd.openxmlformats-officedocument.drawingml.diagramData+xml"/>
  <Override PartName="/ppt/slideMasters/slideMaster1.xml" ContentType="application/vnd.openxmlformats-officedocument.presentationml.slideMaster+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1.xml" ContentType="application/vnd.openxmlformats-officedocument.drawingml.diagramLayout+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6C1BB10-7108-4D2A-8507-4AD66AEAC6A5}" v="49" dt="2025-03-17T18:59:24.82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58" d="100"/>
          <a:sy n="58" d="100"/>
        </p:scale>
        <p:origin x="988" y="2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 Id="rId30" Type="http://schemas.openxmlformats.org/officeDocument/2006/relationships/customXml" Target="../customXml/item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3E9687-87A2-4535-B7BF-A0DD5A32DA9D}" type="doc">
      <dgm:prSet loTypeId="urn:microsoft.com/office/officeart/2005/8/layout/process5" loCatId="process" qsTypeId="urn:microsoft.com/office/officeart/2005/8/quickstyle/simple1" qsCatId="simple" csTypeId="urn:microsoft.com/office/officeart/2005/8/colors/accent1_2" csCatId="accent1"/>
      <dgm:spPr/>
      <dgm:t>
        <a:bodyPr/>
        <a:lstStyle/>
        <a:p>
          <a:endParaRPr lang="en-US"/>
        </a:p>
      </dgm:t>
    </dgm:pt>
    <dgm:pt modelId="{EC49AB07-F375-49DD-A44C-85DB8ED4D3BA}">
      <dgm:prSet/>
      <dgm:spPr/>
      <dgm:t>
        <a:bodyPr/>
        <a:lstStyle/>
        <a:p>
          <a:r>
            <a:rPr lang="en-US"/>
            <a:t>Not telling a person you support where you live. </a:t>
          </a:r>
        </a:p>
      </dgm:t>
    </dgm:pt>
    <dgm:pt modelId="{30FB1A2C-598C-4AA4-ACA8-13B30358C291}" type="parTrans" cxnId="{656DE53F-0DCD-43B7-AAE0-7BD127612EFE}">
      <dgm:prSet/>
      <dgm:spPr/>
      <dgm:t>
        <a:bodyPr/>
        <a:lstStyle/>
        <a:p>
          <a:endParaRPr lang="en-US"/>
        </a:p>
      </dgm:t>
    </dgm:pt>
    <dgm:pt modelId="{8751A21D-B3CC-41D3-8149-767217A02DFC}" type="sibTrans" cxnId="{656DE53F-0DCD-43B7-AAE0-7BD127612EFE}">
      <dgm:prSet/>
      <dgm:spPr/>
      <dgm:t>
        <a:bodyPr/>
        <a:lstStyle/>
        <a:p>
          <a:endParaRPr lang="en-US"/>
        </a:p>
      </dgm:t>
    </dgm:pt>
    <dgm:pt modelId="{5C939C71-FCFA-46D3-8BF7-258F56D4DD24}">
      <dgm:prSet/>
      <dgm:spPr/>
      <dgm:t>
        <a:bodyPr/>
        <a:lstStyle/>
        <a:p>
          <a:r>
            <a:rPr lang="en-US"/>
            <a:t>Not taking a client to your home group.</a:t>
          </a:r>
        </a:p>
      </dgm:t>
    </dgm:pt>
    <dgm:pt modelId="{74F3A335-0432-49D9-AB20-8E34A59AF890}" type="parTrans" cxnId="{013CF4E8-78A6-4C6B-9C84-B9F3400C1191}">
      <dgm:prSet/>
      <dgm:spPr/>
      <dgm:t>
        <a:bodyPr/>
        <a:lstStyle/>
        <a:p>
          <a:endParaRPr lang="en-US"/>
        </a:p>
      </dgm:t>
    </dgm:pt>
    <dgm:pt modelId="{5424BF13-7965-4EF4-A542-FF2EBBA3753F}" type="sibTrans" cxnId="{013CF4E8-78A6-4C6B-9C84-B9F3400C1191}">
      <dgm:prSet/>
      <dgm:spPr/>
      <dgm:t>
        <a:bodyPr/>
        <a:lstStyle/>
        <a:p>
          <a:endParaRPr lang="en-US"/>
        </a:p>
      </dgm:t>
    </dgm:pt>
    <dgm:pt modelId="{1443E16D-6256-46A3-9B42-BAB4F62566D0}" type="pres">
      <dgm:prSet presAssocID="{BC3E9687-87A2-4535-B7BF-A0DD5A32DA9D}" presName="diagram" presStyleCnt="0">
        <dgm:presLayoutVars>
          <dgm:dir/>
          <dgm:resizeHandles val="exact"/>
        </dgm:presLayoutVars>
      </dgm:prSet>
      <dgm:spPr/>
    </dgm:pt>
    <dgm:pt modelId="{D5732422-9FFA-4FEF-8468-9D97CE535EDE}" type="pres">
      <dgm:prSet presAssocID="{EC49AB07-F375-49DD-A44C-85DB8ED4D3BA}" presName="node" presStyleLbl="node1" presStyleIdx="0" presStyleCnt="2">
        <dgm:presLayoutVars>
          <dgm:bulletEnabled val="1"/>
        </dgm:presLayoutVars>
      </dgm:prSet>
      <dgm:spPr/>
    </dgm:pt>
    <dgm:pt modelId="{78A5DF72-2C81-43A3-9502-40C21A94914C}" type="pres">
      <dgm:prSet presAssocID="{8751A21D-B3CC-41D3-8149-767217A02DFC}" presName="sibTrans" presStyleLbl="sibTrans2D1" presStyleIdx="0" presStyleCnt="1"/>
      <dgm:spPr/>
    </dgm:pt>
    <dgm:pt modelId="{1E4BE675-82BD-4C23-AB96-EB94C46F91E4}" type="pres">
      <dgm:prSet presAssocID="{8751A21D-B3CC-41D3-8149-767217A02DFC}" presName="connectorText" presStyleLbl="sibTrans2D1" presStyleIdx="0" presStyleCnt="1"/>
      <dgm:spPr/>
    </dgm:pt>
    <dgm:pt modelId="{112DAB9B-040A-4FAD-8065-A9EFBABF5972}" type="pres">
      <dgm:prSet presAssocID="{5C939C71-FCFA-46D3-8BF7-258F56D4DD24}" presName="node" presStyleLbl="node1" presStyleIdx="1" presStyleCnt="2">
        <dgm:presLayoutVars>
          <dgm:bulletEnabled val="1"/>
        </dgm:presLayoutVars>
      </dgm:prSet>
      <dgm:spPr/>
    </dgm:pt>
  </dgm:ptLst>
  <dgm:cxnLst>
    <dgm:cxn modelId="{656DE53F-0DCD-43B7-AAE0-7BD127612EFE}" srcId="{BC3E9687-87A2-4535-B7BF-A0DD5A32DA9D}" destId="{EC49AB07-F375-49DD-A44C-85DB8ED4D3BA}" srcOrd="0" destOrd="0" parTransId="{30FB1A2C-598C-4AA4-ACA8-13B30358C291}" sibTransId="{8751A21D-B3CC-41D3-8149-767217A02DFC}"/>
    <dgm:cxn modelId="{C94A06A3-63A3-48B8-BCDC-4B91B04ED089}" type="presOf" srcId="{BC3E9687-87A2-4535-B7BF-A0DD5A32DA9D}" destId="{1443E16D-6256-46A3-9B42-BAB4F62566D0}" srcOrd="0" destOrd="0" presId="urn:microsoft.com/office/officeart/2005/8/layout/process5"/>
    <dgm:cxn modelId="{764D9CA5-0111-4C45-ABCE-7E85D2FE6C3E}" type="presOf" srcId="{EC49AB07-F375-49DD-A44C-85DB8ED4D3BA}" destId="{D5732422-9FFA-4FEF-8468-9D97CE535EDE}" srcOrd="0" destOrd="0" presId="urn:microsoft.com/office/officeart/2005/8/layout/process5"/>
    <dgm:cxn modelId="{994B95AE-FD7C-47A6-ACB8-F27D05725060}" type="presOf" srcId="{8751A21D-B3CC-41D3-8149-767217A02DFC}" destId="{1E4BE675-82BD-4C23-AB96-EB94C46F91E4}" srcOrd="1" destOrd="0" presId="urn:microsoft.com/office/officeart/2005/8/layout/process5"/>
    <dgm:cxn modelId="{27C02DCA-559E-43F1-A57A-20B5B43348A8}" type="presOf" srcId="{8751A21D-B3CC-41D3-8149-767217A02DFC}" destId="{78A5DF72-2C81-43A3-9502-40C21A94914C}" srcOrd="0" destOrd="0" presId="urn:microsoft.com/office/officeart/2005/8/layout/process5"/>
    <dgm:cxn modelId="{F71C31D5-9400-44E9-A902-CAAD3A3C401F}" type="presOf" srcId="{5C939C71-FCFA-46D3-8BF7-258F56D4DD24}" destId="{112DAB9B-040A-4FAD-8065-A9EFBABF5972}" srcOrd="0" destOrd="0" presId="urn:microsoft.com/office/officeart/2005/8/layout/process5"/>
    <dgm:cxn modelId="{013CF4E8-78A6-4C6B-9C84-B9F3400C1191}" srcId="{BC3E9687-87A2-4535-B7BF-A0DD5A32DA9D}" destId="{5C939C71-FCFA-46D3-8BF7-258F56D4DD24}" srcOrd="1" destOrd="0" parTransId="{74F3A335-0432-49D9-AB20-8E34A59AF890}" sibTransId="{5424BF13-7965-4EF4-A542-FF2EBBA3753F}"/>
    <dgm:cxn modelId="{5DBB42F5-8261-48DF-B773-A547A559812E}" type="presParOf" srcId="{1443E16D-6256-46A3-9B42-BAB4F62566D0}" destId="{D5732422-9FFA-4FEF-8468-9D97CE535EDE}" srcOrd="0" destOrd="0" presId="urn:microsoft.com/office/officeart/2005/8/layout/process5"/>
    <dgm:cxn modelId="{E5BD84F6-F143-4AD3-BD12-5697A21E4083}" type="presParOf" srcId="{1443E16D-6256-46A3-9B42-BAB4F62566D0}" destId="{78A5DF72-2C81-43A3-9502-40C21A94914C}" srcOrd="1" destOrd="0" presId="urn:microsoft.com/office/officeart/2005/8/layout/process5"/>
    <dgm:cxn modelId="{D301BB3C-79A0-4B0F-9A3E-4F4F8ACDE31F}" type="presParOf" srcId="{78A5DF72-2C81-43A3-9502-40C21A94914C}" destId="{1E4BE675-82BD-4C23-AB96-EB94C46F91E4}" srcOrd="0" destOrd="0" presId="urn:microsoft.com/office/officeart/2005/8/layout/process5"/>
    <dgm:cxn modelId="{03226718-94EF-44C0-91D0-324698C25389}" type="presParOf" srcId="{1443E16D-6256-46A3-9B42-BAB4F62566D0}" destId="{112DAB9B-040A-4FAD-8065-A9EFBABF5972}" srcOrd="2"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732422-9FFA-4FEF-8468-9D97CE535EDE}">
      <dsp:nvSpPr>
        <dsp:cNvPr id="0" name=""/>
        <dsp:cNvSpPr/>
      </dsp:nvSpPr>
      <dsp:spPr>
        <a:xfrm>
          <a:off x="1320611" y="516"/>
          <a:ext cx="3280990" cy="196859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t>Not telling a person you support where you live. </a:t>
          </a:r>
        </a:p>
      </dsp:txBody>
      <dsp:txXfrm>
        <a:off x="1378269" y="58174"/>
        <a:ext cx="3165674" cy="1853278"/>
      </dsp:txXfrm>
    </dsp:sp>
    <dsp:sp modelId="{78A5DF72-2C81-43A3-9502-40C21A94914C}">
      <dsp:nvSpPr>
        <dsp:cNvPr id="0" name=""/>
        <dsp:cNvSpPr/>
      </dsp:nvSpPr>
      <dsp:spPr>
        <a:xfrm>
          <a:off x="4890329" y="577970"/>
          <a:ext cx="695569" cy="81368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4890329" y="740707"/>
        <a:ext cx="486898" cy="488211"/>
      </dsp:txXfrm>
    </dsp:sp>
    <dsp:sp modelId="{112DAB9B-040A-4FAD-8065-A9EFBABF5972}">
      <dsp:nvSpPr>
        <dsp:cNvPr id="0" name=""/>
        <dsp:cNvSpPr/>
      </dsp:nvSpPr>
      <dsp:spPr>
        <a:xfrm>
          <a:off x="5913998" y="516"/>
          <a:ext cx="3280990" cy="196859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t>Not taking a client to your home group.</a:t>
          </a:r>
        </a:p>
      </dsp:txBody>
      <dsp:txXfrm>
        <a:off x="5971656" y="58174"/>
        <a:ext cx="3165674" cy="1853278"/>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70C29-1C6B-C6C2-C6D9-F76F31A3AFF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D1E3C7C-14F5-0252-14F0-A69188934D0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477E2BF-69BF-9AC6-697A-D4123D6A8EAF}"/>
              </a:ext>
            </a:extLst>
          </p:cNvPr>
          <p:cNvSpPr>
            <a:spLocks noGrp="1"/>
          </p:cNvSpPr>
          <p:nvPr>
            <p:ph type="dt" sz="half" idx="10"/>
          </p:nvPr>
        </p:nvSpPr>
        <p:spPr/>
        <p:txBody>
          <a:bodyPr/>
          <a:lstStyle/>
          <a:p>
            <a:fld id="{9FDC4E72-C462-4F89-AE3C-098A2FF96180}" type="datetimeFigureOut">
              <a:rPr lang="en-US" smtClean="0"/>
              <a:t>3/20/2025</a:t>
            </a:fld>
            <a:endParaRPr lang="en-US"/>
          </a:p>
        </p:txBody>
      </p:sp>
      <p:sp>
        <p:nvSpPr>
          <p:cNvPr id="5" name="Footer Placeholder 4">
            <a:extLst>
              <a:ext uri="{FF2B5EF4-FFF2-40B4-BE49-F238E27FC236}">
                <a16:creationId xmlns:a16="http://schemas.microsoft.com/office/drawing/2014/main" id="{A111F0A6-5B57-E7EF-0CED-E0F9EE482E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5599C9-B1EA-3006-9390-14318BF04C2D}"/>
              </a:ext>
            </a:extLst>
          </p:cNvPr>
          <p:cNvSpPr>
            <a:spLocks noGrp="1"/>
          </p:cNvSpPr>
          <p:nvPr>
            <p:ph type="sldNum" sz="quarter" idx="12"/>
          </p:nvPr>
        </p:nvSpPr>
        <p:spPr/>
        <p:txBody>
          <a:bodyPr/>
          <a:lstStyle/>
          <a:p>
            <a:fld id="{E5835C50-D47B-491F-A716-E4C7F1AB3095}" type="slidenum">
              <a:rPr lang="en-US" smtClean="0"/>
              <a:t>‹#›</a:t>
            </a:fld>
            <a:endParaRPr lang="en-US"/>
          </a:p>
        </p:txBody>
      </p:sp>
    </p:spTree>
    <p:extLst>
      <p:ext uri="{BB962C8B-B14F-4D97-AF65-F5344CB8AC3E}">
        <p14:creationId xmlns:p14="http://schemas.microsoft.com/office/powerpoint/2010/main" val="14280489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7DC2D-DA03-BE43-CC9D-50AC2EAB41F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9AD6C28-1D5E-2F8B-0A0E-6999CCE254D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10C595-B031-977D-110E-BF09BE038374}"/>
              </a:ext>
            </a:extLst>
          </p:cNvPr>
          <p:cNvSpPr>
            <a:spLocks noGrp="1"/>
          </p:cNvSpPr>
          <p:nvPr>
            <p:ph type="dt" sz="half" idx="10"/>
          </p:nvPr>
        </p:nvSpPr>
        <p:spPr/>
        <p:txBody>
          <a:bodyPr/>
          <a:lstStyle/>
          <a:p>
            <a:fld id="{9FDC4E72-C462-4F89-AE3C-098A2FF96180}" type="datetimeFigureOut">
              <a:rPr lang="en-US" smtClean="0"/>
              <a:t>3/20/2025</a:t>
            </a:fld>
            <a:endParaRPr lang="en-US"/>
          </a:p>
        </p:txBody>
      </p:sp>
      <p:sp>
        <p:nvSpPr>
          <p:cNvPr id="5" name="Footer Placeholder 4">
            <a:extLst>
              <a:ext uri="{FF2B5EF4-FFF2-40B4-BE49-F238E27FC236}">
                <a16:creationId xmlns:a16="http://schemas.microsoft.com/office/drawing/2014/main" id="{15E3B896-712B-29DA-3DF6-C4FFD3D497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E76851-6698-68C7-3CFD-6C32E8083053}"/>
              </a:ext>
            </a:extLst>
          </p:cNvPr>
          <p:cNvSpPr>
            <a:spLocks noGrp="1"/>
          </p:cNvSpPr>
          <p:nvPr>
            <p:ph type="sldNum" sz="quarter" idx="12"/>
          </p:nvPr>
        </p:nvSpPr>
        <p:spPr/>
        <p:txBody>
          <a:bodyPr/>
          <a:lstStyle/>
          <a:p>
            <a:fld id="{E5835C50-D47B-491F-A716-E4C7F1AB3095}" type="slidenum">
              <a:rPr lang="en-US" smtClean="0"/>
              <a:t>‹#›</a:t>
            </a:fld>
            <a:endParaRPr lang="en-US"/>
          </a:p>
        </p:txBody>
      </p:sp>
    </p:spTree>
    <p:extLst>
      <p:ext uri="{BB962C8B-B14F-4D97-AF65-F5344CB8AC3E}">
        <p14:creationId xmlns:p14="http://schemas.microsoft.com/office/powerpoint/2010/main" val="1121651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FF5B1C7-D5FA-1772-6AF5-3C094B7CFD2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6044702-5159-14D4-D790-8B501389704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D8AC12-1BB5-A282-ECED-D52D4C82CEA6}"/>
              </a:ext>
            </a:extLst>
          </p:cNvPr>
          <p:cNvSpPr>
            <a:spLocks noGrp="1"/>
          </p:cNvSpPr>
          <p:nvPr>
            <p:ph type="dt" sz="half" idx="10"/>
          </p:nvPr>
        </p:nvSpPr>
        <p:spPr/>
        <p:txBody>
          <a:bodyPr/>
          <a:lstStyle/>
          <a:p>
            <a:fld id="{9FDC4E72-C462-4F89-AE3C-098A2FF96180}" type="datetimeFigureOut">
              <a:rPr lang="en-US" smtClean="0"/>
              <a:t>3/20/2025</a:t>
            </a:fld>
            <a:endParaRPr lang="en-US"/>
          </a:p>
        </p:txBody>
      </p:sp>
      <p:sp>
        <p:nvSpPr>
          <p:cNvPr id="5" name="Footer Placeholder 4">
            <a:extLst>
              <a:ext uri="{FF2B5EF4-FFF2-40B4-BE49-F238E27FC236}">
                <a16:creationId xmlns:a16="http://schemas.microsoft.com/office/drawing/2014/main" id="{9BA5A9E3-7EE2-8E37-904F-26A74F47A5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BA32D6-4956-E166-0F95-B629AA6B3829}"/>
              </a:ext>
            </a:extLst>
          </p:cNvPr>
          <p:cNvSpPr>
            <a:spLocks noGrp="1"/>
          </p:cNvSpPr>
          <p:nvPr>
            <p:ph type="sldNum" sz="quarter" idx="12"/>
          </p:nvPr>
        </p:nvSpPr>
        <p:spPr/>
        <p:txBody>
          <a:bodyPr/>
          <a:lstStyle/>
          <a:p>
            <a:fld id="{E5835C50-D47B-491F-A716-E4C7F1AB3095}" type="slidenum">
              <a:rPr lang="en-US" smtClean="0"/>
              <a:t>‹#›</a:t>
            </a:fld>
            <a:endParaRPr lang="en-US"/>
          </a:p>
        </p:txBody>
      </p:sp>
    </p:spTree>
    <p:extLst>
      <p:ext uri="{BB962C8B-B14F-4D97-AF65-F5344CB8AC3E}">
        <p14:creationId xmlns:p14="http://schemas.microsoft.com/office/powerpoint/2010/main" val="4071653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4E7BD-4544-C134-3EB6-A2B0DFE9A8F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5F2DB4E-5B37-914E-6E7D-5300B0C1FBF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8D14F4-C084-14CE-19E4-91624143E626}"/>
              </a:ext>
            </a:extLst>
          </p:cNvPr>
          <p:cNvSpPr>
            <a:spLocks noGrp="1"/>
          </p:cNvSpPr>
          <p:nvPr>
            <p:ph type="dt" sz="half" idx="10"/>
          </p:nvPr>
        </p:nvSpPr>
        <p:spPr/>
        <p:txBody>
          <a:bodyPr/>
          <a:lstStyle/>
          <a:p>
            <a:fld id="{9FDC4E72-C462-4F89-AE3C-098A2FF96180}" type="datetimeFigureOut">
              <a:rPr lang="en-US" smtClean="0"/>
              <a:t>3/20/2025</a:t>
            </a:fld>
            <a:endParaRPr lang="en-US"/>
          </a:p>
        </p:txBody>
      </p:sp>
      <p:sp>
        <p:nvSpPr>
          <p:cNvPr id="5" name="Footer Placeholder 4">
            <a:extLst>
              <a:ext uri="{FF2B5EF4-FFF2-40B4-BE49-F238E27FC236}">
                <a16:creationId xmlns:a16="http://schemas.microsoft.com/office/drawing/2014/main" id="{D9CF72CB-058E-7E07-D2D4-586DB856EE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171710-350A-40DC-ABD3-0F10AA78C5A5}"/>
              </a:ext>
            </a:extLst>
          </p:cNvPr>
          <p:cNvSpPr>
            <a:spLocks noGrp="1"/>
          </p:cNvSpPr>
          <p:nvPr>
            <p:ph type="sldNum" sz="quarter" idx="12"/>
          </p:nvPr>
        </p:nvSpPr>
        <p:spPr/>
        <p:txBody>
          <a:bodyPr/>
          <a:lstStyle/>
          <a:p>
            <a:fld id="{E5835C50-D47B-491F-A716-E4C7F1AB3095}" type="slidenum">
              <a:rPr lang="en-US" smtClean="0"/>
              <a:t>‹#›</a:t>
            </a:fld>
            <a:endParaRPr lang="en-US"/>
          </a:p>
        </p:txBody>
      </p:sp>
    </p:spTree>
    <p:extLst>
      <p:ext uri="{BB962C8B-B14F-4D97-AF65-F5344CB8AC3E}">
        <p14:creationId xmlns:p14="http://schemas.microsoft.com/office/powerpoint/2010/main" val="28329259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ECE35-A371-222A-CADF-64D296EBEB6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992DD12-D0C0-678A-2ED4-D59B8CDB692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FC8617C-BF4C-20E8-EC29-14FEA9B3CB6B}"/>
              </a:ext>
            </a:extLst>
          </p:cNvPr>
          <p:cNvSpPr>
            <a:spLocks noGrp="1"/>
          </p:cNvSpPr>
          <p:nvPr>
            <p:ph type="dt" sz="half" idx="10"/>
          </p:nvPr>
        </p:nvSpPr>
        <p:spPr/>
        <p:txBody>
          <a:bodyPr/>
          <a:lstStyle/>
          <a:p>
            <a:fld id="{9FDC4E72-C462-4F89-AE3C-098A2FF96180}" type="datetimeFigureOut">
              <a:rPr lang="en-US" smtClean="0"/>
              <a:t>3/20/2025</a:t>
            </a:fld>
            <a:endParaRPr lang="en-US"/>
          </a:p>
        </p:txBody>
      </p:sp>
      <p:sp>
        <p:nvSpPr>
          <p:cNvPr id="5" name="Footer Placeholder 4">
            <a:extLst>
              <a:ext uri="{FF2B5EF4-FFF2-40B4-BE49-F238E27FC236}">
                <a16:creationId xmlns:a16="http://schemas.microsoft.com/office/drawing/2014/main" id="{7D3084EE-AF33-EA17-6089-66C0185D56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3DA10F-21BF-FF26-0D70-B50EA3CD48F0}"/>
              </a:ext>
            </a:extLst>
          </p:cNvPr>
          <p:cNvSpPr>
            <a:spLocks noGrp="1"/>
          </p:cNvSpPr>
          <p:nvPr>
            <p:ph type="sldNum" sz="quarter" idx="12"/>
          </p:nvPr>
        </p:nvSpPr>
        <p:spPr/>
        <p:txBody>
          <a:bodyPr/>
          <a:lstStyle/>
          <a:p>
            <a:fld id="{E5835C50-D47B-491F-A716-E4C7F1AB3095}" type="slidenum">
              <a:rPr lang="en-US" smtClean="0"/>
              <a:t>‹#›</a:t>
            </a:fld>
            <a:endParaRPr lang="en-US"/>
          </a:p>
        </p:txBody>
      </p:sp>
    </p:spTree>
    <p:extLst>
      <p:ext uri="{BB962C8B-B14F-4D97-AF65-F5344CB8AC3E}">
        <p14:creationId xmlns:p14="http://schemas.microsoft.com/office/powerpoint/2010/main" val="14583299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E2E80-7B5B-100C-6260-04DBB84FE2F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F2961F-9269-024D-81F7-AEBABB87A1E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CD959DC-1DE1-F36D-C17B-C9B5533B5DC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EEB8284-1AAC-B337-EAAA-F1F98A8F7045}"/>
              </a:ext>
            </a:extLst>
          </p:cNvPr>
          <p:cNvSpPr>
            <a:spLocks noGrp="1"/>
          </p:cNvSpPr>
          <p:nvPr>
            <p:ph type="dt" sz="half" idx="10"/>
          </p:nvPr>
        </p:nvSpPr>
        <p:spPr/>
        <p:txBody>
          <a:bodyPr/>
          <a:lstStyle/>
          <a:p>
            <a:fld id="{9FDC4E72-C462-4F89-AE3C-098A2FF96180}" type="datetimeFigureOut">
              <a:rPr lang="en-US" smtClean="0"/>
              <a:t>3/20/2025</a:t>
            </a:fld>
            <a:endParaRPr lang="en-US"/>
          </a:p>
        </p:txBody>
      </p:sp>
      <p:sp>
        <p:nvSpPr>
          <p:cNvPr id="6" name="Footer Placeholder 5">
            <a:extLst>
              <a:ext uri="{FF2B5EF4-FFF2-40B4-BE49-F238E27FC236}">
                <a16:creationId xmlns:a16="http://schemas.microsoft.com/office/drawing/2014/main" id="{8DC58850-A094-8BDF-958D-FEF235DBCD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EC5AEB-6BC1-D5A1-9930-71B5DE513C1E}"/>
              </a:ext>
            </a:extLst>
          </p:cNvPr>
          <p:cNvSpPr>
            <a:spLocks noGrp="1"/>
          </p:cNvSpPr>
          <p:nvPr>
            <p:ph type="sldNum" sz="quarter" idx="12"/>
          </p:nvPr>
        </p:nvSpPr>
        <p:spPr/>
        <p:txBody>
          <a:bodyPr/>
          <a:lstStyle/>
          <a:p>
            <a:fld id="{E5835C50-D47B-491F-A716-E4C7F1AB3095}" type="slidenum">
              <a:rPr lang="en-US" smtClean="0"/>
              <a:t>‹#›</a:t>
            </a:fld>
            <a:endParaRPr lang="en-US"/>
          </a:p>
        </p:txBody>
      </p:sp>
    </p:spTree>
    <p:extLst>
      <p:ext uri="{BB962C8B-B14F-4D97-AF65-F5344CB8AC3E}">
        <p14:creationId xmlns:p14="http://schemas.microsoft.com/office/powerpoint/2010/main" val="6086672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8B9F6-AF44-A65B-49C3-F3D7972948C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F5BE700-7570-1AB6-1C5D-06C5E3F2A53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A075E29-484B-9626-1AA0-C6F27D08B8D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5FF11EA-9F5D-2AE9-0D5D-62C0BAE1A81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0CE3C14-C5E5-B978-7443-50CA7011455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E983C4B-2A23-CB85-2C14-FA461EA5AB5F}"/>
              </a:ext>
            </a:extLst>
          </p:cNvPr>
          <p:cNvSpPr>
            <a:spLocks noGrp="1"/>
          </p:cNvSpPr>
          <p:nvPr>
            <p:ph type="dt" sz="half" idx="10"/>
          </p:nvPr>
        </p:nvSpPr>
        <p:spPr/>
        <p:txBody>
          <a:bodyPr/>
          <a:lstStyle/>
          <a:p>
            <a:fld id="{9FDC4E72-C462-4F89-AE3C-098A2FF96180}" type="datetimeFigureOut">
              <a:rPr lang="en-US" smtClean="0"/>
              <a:t>3/20/2025</a:t>
            </a:fld>
            <a:endParaRPr lang="en-US"/>
          </a:p>
        </p:txBody>
      </p:sp>
      <p:sp>
        <p:nvSpPr>
          <p:cNvPr id="8" name="Footer Placeholder 7">
            <a:extLst>
              <a:ext uri="{FF2B5EF4-FFF2-40B4-BE49-F238E27FC236}">
                <a16:creationId xmlns:a16="http://schemas.microsoft.com/office/drawing/2014/main" id="{4FFBE1A6-047D-AE53-8E39-8E39B13802F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600BAC2-CD95-E4D9-B3D0-F7D04C88E1E5}"/>
              </a:ext>
            </a:extLst>
          </p:cNvPr>
          <p:cNvSpPr>
            <a:spLocks noGrp="1"/>
          </p:cNvSpPr>
          <p:nvPr>
            <p:ph type="sldNum" sz="quarter" idx="12"/>
          </p:nvPr>
        </p:nvSpPr>
        <p:spPr/>
        <p:txBody>
          <a:bodyPr/>
          <a:lstStyle/>
          <a:p>
            <a:fld id="{E5835C50-D47B-491F-A716-E4C7F1AB3095}" type="slidenum">
              <a:rPr lang="en-US" smtClean="0"/>
              <a:t>‹#›</a:t>
            </a:fld>
            <a:endParaRPr lang="en-US"/>
          </a:p>
        </p:txBody>
      </p:sp>
    </p:spTree>
    <p:extLst>
      <p:ext uri="{BB962C8B-B14F-4D97-AF65-F5344CB8AC3E}">
        <p14:creationId xmlns:p14="http://schemas.microsoft.com/office/powerpoint/2010/main" val="34734468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FFE73-6076-CB53-6E0A-8793929CB64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F4793B0-A86D-1263-2445-5479C141E2E1}"/>
              </a:ext>
            </a:extLst>
          </p:cNvPr>
          <p:cNvSpPr>
            <a:spLocks noGrp="1"/>
          </p:cNvSpPr>
          <p:nvPr>
            <p:ph type="dt" sz="half" idx="10"/>
          </p:nvPr>
        </p:nvSpPr>
        <p:spPr/>
        <p:txBody>
          <a:bodyPr/>
          <a:lstStyle/>
          <a:p>
            <a:fld id="{9FDC4E72-C462-4F89-AE3C-098A2FF96180}" type="datetimeFigureOut">
              <a:rPr lang="en-US" smtClean="0"/>
              <a:t>3/20/2025</a:t>
            </a:fld>
            <a:endParaRPr lang="en-US"/>
          </a:p>
        </p:txBody>
      </p:sp>
      <p:sp>
        <p:nvSpPr>
          <p:cNvPr id="4" name="Footer Placeholder 3">
            <a:extLst>
              <a:ext uri="{FF2B5EF4-FFF2-40B4-BE49-F238E27FC236}">
                <a16:creationId xmlns:a16="http://schemas.microsoft.com/office/drawing/2014/main" id="{A265BFB3-E53A-0EC8-42D1-E275D8140E6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054CC7C-1265-753C-38A7-8C74DAFF88F2}"/>
              </a:ext>
            </a:extLst>
          </p:cNvPr>
          <p:cNvSpPr>
            <a:spLocks noGrp="1"/>
          </p:cNvSpPr>
          <p:nvPr>
            <p:ph type="sldNum" sz="quarter" idx="12"/>
          </p:nvPr>
        </p:nvSpPr>
        <p:spPr/>
        <p:txBody>
          <a:bodyPr/>
          <a:lstStyle/>
          <a:p>
            <a:fld id="{E5835C50-D47B-491F-A716-E4C7F1AB3095}" type="slidenum">
              <a:rPr lang="en-US" smtClean="0"/>
              <a:t>‹#›</a:t>
            </a:fld>
            <a:endParaRPr lang="en-US"/>
          </a:p>
        </p:txBody>
      </p:sp>
    </p:spTree>
    <p:extLst>
      <p:ext uri="{BB962C8B-B14F-4D97-AF65-F5344CB8AC3E}">
        <p14:creationId xmlns:p14="http://schemas.microsoft.com/office/powerpoint/2010/main" val="4067930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7310BD-A3AA-97DA-CC28-9EB0D94D50E2}"/>
              </a:ext>
            </a:extLst>
          </p:cNvPr>
          <p:cNvSpPr>
            <a:spLocks noGrp="1"/>
          </p:cNvSpPr>
          <p:nvPr>
            <p:ph type="dt" sz="half" idx="10"/>
          </p:nvPr>
        </p:nvSpPr>
        <p:spPr/>
        <p:txBody>
          <a:bodyPr/>
          <a:lstStyle/>
          <a:p>
            <a:fld id="{9FDC4E72-C462-4F89-AE3C-098A2FF96180}" type="datetimeFigureOut">
              <a:rPr lang="en-US" smtClean="0"/>
              <a:t>3/20/2025</a:t>
            </a:fld>
            <a:endParaRPr lang="en-US"/>
          </a:p>
        </p:txBody>
      </p:sp>
      <p:sp>
        <p:nvSpPr>
          <p:cNvPr id="3" name="Footer Placeholder 2">
            <a:extLst>
              <a:ext uri="{FF2B5EF4-FFF2-40B4-BE49-F238E27FC236}">
                <a16:creationId xmlns:a16="http://schemas.microsoft.com/office/drawing/2014/main" id="{F4B857DD-F176-9F1D-BB1D-D4A3F52A386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0FB70CA-6452-49EC-E567-95DF0586E50E}"/>
              </a:ext>
            </a:extLst>
          </p:cNvPr>
          <p:cNvSpPr>
            <a:spLocks noGrp="1"/>
          </p:cNvSpPr>
          <p:nvPr>
            <p:ph type="sldNum" sz="quarter" idx="12"/>
          </p:nvPr>
        </p:nvSpPr>
        <p:spPr/>
        <p:txBody>
          <a:bodyPr/>
          <a:lstStyle/>
          <a:p>
            <a:fld id="{E5835C50-D47B-491F-A716-E4C7F1AB3095}" type="slidenum">
              <a:rPr lang="en-US" smtClean="0"/>
              <a:t>‹#›</a:t>
            </a:fld>
            <a:endParaRPr lang="en-US"/>
          </a:p>
        </p:txBody>
      </p:sp>
    </p:spTree>
    <p:extLst>
      <p:ext uri="{BB962C8B-B14F-4D97-AF65-F5344CB8AC3E}">
        <p14:creationId xmlns:p14="http://schemas.microsoft.com/office/powerpoint/2010/main" val="29663389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17D1E-540C-4B4E-D5B0-11C669766D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DEFAF1B-49F4-9DBB-5ED5-A582C32A113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46FF9DD-0153-1D73-64E6-2A28B9172A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B1AE1B-D810-DAB1-A9A1-9AC177A08897}"/>
              </a:ext>
            </a:extLst>
          </p:cNvPr>
          <p:cNvSpPr>
            <a:spLocks noGrp="1"/>
          </p:cNvSpPr>
          <p:nvPr>
            <p:ph type="dt" sz="half" idx="10"/>
          </p:nvPr>
        </p:nvSpPr>
        <p:spPr/>
        <p:txBody>
          <a:bodyPr/>
          <a:lstStyle/>
          <a:p>
            <a:fld id="{9FDC4E72-C462-4F89-AE3C-098A2FF96180}" type="datetimeFigureOut">
              <a:rPr lang="en-US" smtClean="0"/>
              <a:t>3/20/2025</a:t>
            </a:fld>
            <a:endParaRPr lang="en-US"/>
          </a:p>
        </p:txBody>
      </p:sp>
      <p:sp>
        <p:nvSpPr>
          <p:cNvPr id="6" name="Footer Placeholder 5">
            <a:extLst>
              <a:ext uri="{FF2B5EF4-FFF2-40B4-BE49-F238E27FC236}">
                <a16:creationId xmlns:a16="http://schemas.microsoft.com/office/drawing/2014/main" id="{0A6B245F-1749-8C86-B46B-8DB93E5535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F7E5E45-1691-5814-E67E-18386757F49F}"/>
              </a:ext>
            </a:extLst>
          </p:cNvPr>
          <p:cNvSpPr>
            <a:spLocks noGrp="1"/>
          </p:cNvSpPr>
          <p:nvPr>
            <p:ph type="sldNum" sz="quarter" idx="12"/>
          </p:nvPr>
        </p:nvSpPr>
        <p:spPr/>
        <p:txBody>
          <a:bodyPr/>
          <a:lstStyle/>
          <a:p>
            <a:fld id="{E5835C50-D47B-491F-A716-E4C7F1AB3095}" type="slidenum">
              <a:rPr lang="en-US" smtClean="0"/>
              <a:t>‹#›</a:t>
            </a:fld>
            <a:endParaRPr lang="en-US"/>
          </a:p>
        </p:txBody>
      </p:sp>
    </p:spTree>
    <p:extLst>
      <p:ext uri="{BB962C8B-B14F-4D97-AF65-F5344CB8AC3E}">
        <p14:creationId xmlns:p14="http://schemas.microsoft.com/office/powerpoint/2010/main" val="36727523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B690A-9E1D-85BE-6718-62F1176014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82606E7-503F-92F7-3AD0-E0368821F6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F9266CB-6B76-7EB3-A43E-4D40EF1AA0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F65258-19D7-62E4-857B-9F3D6F44999E}"/>
              </a:ext>
            </a:extLst>
          </p:cNvPr>
          <p:cNvSpPr>
            <a:spLocks noGrp="1"/>
          </p:cNvSpPr>
          <p:nvPr>
            <p:ph type="dt" sz="half" idx="10"/>
          </p:nvPr>
        </p:nvSpPr>
        <p:spPr/>
        <p:txBody>
          <a:bodyPr/>
          <a:lstStyle/>
          <a:p>
            <a:fld id="{9FDC4E72-C462-4F89-AE3C-098A2FF96180}" type="datetimeFigureOut">
              <a:rPr lang="en-US" smtClean="0"/>
              <a:t>3/20/2025</a:t>
            </a:fld>
            <a:endParaRPr lang="en-US"/>
          </a:p>
        </p:txBody>
      </p:sp>
      <p:sp>
        <p:nvSpPr>
          <p:cNvPr id="6" name="Footer Placeholder 5">
            <a:extLst>
              <a:ext uri="{FF2B5EF4-FFF2-40B4-BE49-F238E27FC236}">
                <a16:creationId xmlns:a16="http://schemas.microsoft.com/office/drawing/2014/main" id="{32C53817-368C-5B0B-6003-BFAF07E9EC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3546F7-1221-2FEF-BEAA-1FCF141A33FE}"/>
              </a:ext>
            </a:extLst>
          </p:cNvPr>
          <p:cNvSpPr>
            <a:spLocks noGrp="1"/>
          </p:cNvSpPr>
          <p:nvPr>
            <p:ph type="sldNum" sz="quarter" idx="12"/>
          </p:nvPr>
        </p:nvSpPr>
        <p:spPr/>
        <p:txBody>
          <a:bodyPr/>
          <a:lstStyle/>
          <a:p>
            <a:fld id="{E5835C50-D47B-491F-A716-E4C7F1AB3095}" type="slidenum">
              <a:rPr lang="en-US" smtClean="0"/>
              <a:t>‹#›</a:t>
            </a:fld>
            <a:endParaRPr lang="en-US"/>
          </a:p>
        </p:txBody>
      </p:sp>
    </p:spTree>
    <p:extLst>
      <p:ext uri="{BB962C8B-B14F-4D97-AF65-F5344CB8AC3E}">
        <p14:creationId xmlns:p14="http://schemas.microsoft.com/office/powerpoint/2010/main" val="22494584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405556B-1598-EAF9-78BA-7417A160E5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62E30C9-296A-8247-A02C-E982C0E2E71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C5C86E-1D04-EA69-13F3-8DDAB7F42F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FDC4E72-C462-4F89-AE3C-098A2FF96180}" type="datetimeFigureOut">
              <a:rPr lang="en-US" smtClean="0"/>
              <a:t>3/20/2025</a:t>
            </a:fld>
            <a:endParaRPr lang="en-US"/>
          </a:p>
        </p:txBody>
      </p:sp>
      <p:sp>
        <p:nvSpPr>
          <p:cNvPr id="5" name="Footer Placeholder 4">
            <a:extLst>
              <a:ext uri="{FF2B5EF4-FFF2-40B4-BE49-F238E27FC236}">
                <a16:creationId xmlns:a16="http://schemas.microsoft.com/office/drawing/2014/main" id="{12D2421E-0861-4E50-EB17-3D3F7D3E49C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898C2087-D124-FB9B-23BC-3E54F0554F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5835C50-D47B-491F-A716-E4C7F1AB3095}" type="slidenum">
              <a:rPr lang="en-US" smtClean="0"/>
              <a:t>‹#›</a:t>
            </a:fld>
            <a:endParaRPr lang="en-US"/>
          </a:p>
        </p:txBody>
      </p:sp>
    </p:spTree>
    <p:extLst>
      <p:ext uri="{BB962C8B-B14F-4D97-AF65-F5344CB8AC3E}">
        <p14:creationId xmlns:p14="http://schemas.microsoft.com/office/powerpoint/2010/main" val="3773368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dam.assets.ohio.gov/image/upload/mha.ohio.gov/CommunityPartners/PeerSupporters/Adult-Family-and-Youth-Certified-Peer-Supporter-Code-of-Ethics.pdf" TargetMode="External"/><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mha.ohio.gov/community-partners/peer-supporters/resources/filing-a-complaint/filing-a-complaint" TargetMode="Externa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hyperlink" Target="mailto:ohiopeercertification@mha.ohio.gov"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people shaking hands&#10;&#10;AI-generated content may be incorrect.">
            <a:extLst>
              <a:ext uri="{FF2B5EF4-FFF2-40B4-BE49-F238E27FC236}">
                <a16:creationId xmlns:a16="http://schemas.microsoft.com/office/drawing/2014/main" id="{CF9545BD-5719-8C59-D958-070B628768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310245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1E2478-E83A-2F68-9ED5-B7AE37A7FEA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A6129F-79E0-E4E1-9171-8ABDAB613E95}"/>
              </a:ext>
            </a:extLst>
          </p:cNvPr>
          <p:cNvSpPr>
            <a:spLocks noGrp="1"/>
          </p:cNvSpPr>
          <p:nvPr>
            <p:ph type="title"/>
          </p:nvPr>
        </p:nvSpPr>
        <p:spPr>
          <a:xfrm>
            <a:off x="419100" y="286467"/>
            <a:ext cx="11353800" cy="1325563"/>
          </a:xfrm>
        </p:spPr>
        <p:txBody>
          <a:bodyPr>
            <a:noAutofit/>
          </a:bodyPr>
          <a:lstStyle/>
          <a:p>
            <a:r>
              <a:rPr lang="en-US" sz="8000" dirty="0"/>
              <a:t>Common Ethical Situations</a:t>
            </a:r>
          </a:p>
        </p:txBody>
      </p:sp>
      <p:graphicFrame>
        <p:nvGraphicFramePr>
          <p:cNvPr id="4" name="Content Placeholder 3">
            <a:extLst>
              <a:ext uri="{FF2B5EF4-FFF2-40B4-BE49-F238E27FC236}">
                <a16:creationId xmlns:a16="http://schemas.microsoft.com/office/drawing/2014/main" id="{624E62EF-9F5D-9925-4351-783B89C206C3}"/>
              </a:ext>
            </a:extLst>
          </p:cNvPr>
          <p:cNvGraphicFramePr>
            <a:graphicFrameLocks noGrp="1"/>
          </p:cNvGraphicFramePr>
          <p:nvPr>
            <p:ph idx="1"/>
            <p:extLst>
              <p:ext uri="{D42A27DB-BD31-4B8C-83A1-F6EECF244321}">
                <p14:modId xmlns:p14="http://schemas.microsoft.com/office/powerpoint/2010/main" val="3878396186"/>
              </p:ext>
            </p:extLst>
          </p:nvPr>
        </p:nvGraphicFramePr>
        <p:xfrm>
          <a:off x="319548" y="1535779"/>
          <a:ext cx="11552904" cy="5131155"/>
        </p:xfrm>
        <a:graphic>
          <a:graphicData uri="http://schemas.openxmlformats.org/drawingml/2006/table">
            <a:tbl>
              <a:tblPr firstRow="1" bandRow="1">
                <a:tableStyleId>{073A0DAA-6AF3-43AB-8588-CEC1D06C72B9}</a:tableStyleId>
              </a:tblPr>
              <a:tblGrid>
                <a:gridCol w="3480619">
                  <a:extLst>
                    <a:ext uri="{9D8B030D-6E8A-4147-A177-3AD203B41FA5}">
                      <a16:colId xmlns:a16="http://schemas.microsoft.com/office/drawing/2014/main" val="545401466"/>
                    </a:ext>
                  </a:extLst>
                </a:gridCol>
                <a:gridCol w="2261419">
                  <a:extLst>
                    <a:ext uri="{9D8B030D-6E8A-4147-A177-3AD203B41FA5}">
                      <a16:colId xmlns:a16="http://schemas.microsoft.com/office/drawing/2014/main" val="4043840667"/>
                    </a:ext>
                  </a:extLst>
                </a:gridCol>
                <a:gridCol w="2922640">
                  <a:extLst>
                    <a:ext uri="{9D8B030D-6E8A-4147-A177-3AD203B41FA5}">
                      <a16:colId xmlns:a16="http://schemas.microsoft.com/office/drawing/2014/main" val="3661708866"/>
                    </a:ext>
                  </a:extLst>
                </a:gridCol>
                <a:gridCol w="2888226">
                  <a:extLst>
                    <a:ext uri="{9D8B030D-6E8A-4147-A177-3AD203B41FA5}">
                      <a16:colId xmlns:a16="http://schemas.microsoft.com/office/drawing/2014/main" val="525467864"/>
                    </a:ext>
                  </a:extLst>
                </a:gridCol>
              </a:tblGrid>
              <a:tr h="1168755">
                <a:tc>
                  <a:txBody>
                    <a:bodyPr/>
                    <a:lstStyle/>
                    <a:p>
                      <a:r>
                        <a:rPr lang="en-US" sz="3500" dirty="0"/>
                        <a:t>SCENARIO</a:t>
                      </a:r>
                    </a:p>
                  </a:txBody>
                  <a:tcPr anchor="ctr"/>
                </a:tc>
                <a:tc>
                  <a:txBody>
                    <a:bodyPr/>
                    <a:lstStyle/>
                    <a:p>
                      <a:r>
                        <a:rPr lang="en-US" sz="3500" dirty="0"/>
                        <a:t>ALWAYS OKAY</a:t>
                      </a:r>
                    </a:p>
                  </a:txBody>
                  <a:tcPr anchor="ctr"/>
                </a:tc>
                <a:tc>
                  <a:txBody>
                    <a:bodyPr/>
                    <a:lstStyle/>
                    <a:p>
                      <a:r>
                        <a:rPr lang="en-US" sz="3500" dirty="0"/>
                        <a:t>SOMETIMES OKAY</a:t>
                      </a:r>
                    </a:p>
                  </a:txBody>
                  <a:tcPr anchor="ctr"/>
                </a:tc>
                <a:tc>
                  <a:txBody>
                    <a:bodyPr/>
                    <a:lstStyle/>
                    <a:p>
                      <a:r>
                        <a:rPr lang="en-US" sz="3500" dirty="0"/>
                        <a:t>NEVER OKAY</a:t>
                      </a:r>
                    </a:p>
                  </a:txBody>
                  <a:tcPr anchor="ctr"/>
                </a:tc>
                <a:extLst>
                  <a:ext uri="{0D108BD9-81ED-4DB2-BD59-A6C34878D82A}">
                    <a16:rowId xmlns:a16="http://schemas.microsoft.com/office/drawing/2014/main" val="3923303677"/>
                  </a:ext>
                </a:extLst>
              </a:tr>
              <a:tr h="771194">
                <a:tc>
                  <a:txBody>
                    <a:bodyPr/>
                    <a:lstStyle/>
                    <a:p>
                      <a:r>
                        <a:rPr lang="en-US" sz="2300" dirty="0"/>
                        <a:t>14. “I’m going through a divorce myself.”</a:t>
                      </a:r>
                    </a:p>
                  </a:txBody>
                  <a:tcPr/>
                </a:tc>
                <a:tc>
                  <a:txBody>
                    <a:bodyPr/>
                    <a:lstStyle/>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886438427"/>
                  </a:ext>
                </a:extLst>
              </a:tr>
              <a:tr h="771194">
                <a:tc>
                  <a:txBody>
                    <a:bodyPr/>
                    <a:lstStyle/>
                    <a:p>
                      <a:r>
                        <a:rPr lang="en-US" sz="2300" dirty="0"/>
                        <a:t>15. “You’re very attractive”</a:t>
                      </a:r>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247307103"/>
                  </a:ext>
                </a:extLst>
              </a:tr>
              <a:tr h="771194">
                <a:tc>
                  <a:txBody>
                    <a:bodyPr/>
                    <a:lstStyle/>
                    <a:p>
                      <a:r>
                        <a:rPr lang="en-US" sz="2300" dirty="0"/>
                        <a:t>16. Addressing peer by first name</a:t>
                      </a:r>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197889028"/>
                  </a:ext>
                </a:extLst>
              </a:tr>
              <a:tr h="771194">
                <a:tc>
                  <a:txBody>
                    <a:bodyPr/>
                    <a:lstStyle/>
                    <a:p>
                      <a:r>
                        <a:rPr lang="en-US" sz="2300" dirty="0"/>
                        <a:t>17. Attending recovery meeting together</a:t>
                      </a:r>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2201072846"/>
                  </a:ext>
                </a:extLst>
              </a:tr>
              <a:tr h="771194">
                <a:tc>
                  <a:txBody>
                    <a:bodyPr/>
                    <a:lstStyle/>
                    <a:p>
                      <a:r>
                        <a:rPr lang="en-US" sz="2300" dirty="0"/>
                        <a:t>18. Hiring peer to do work at your home</a:t>
                      </a:r>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203914162"/>
                  </a:ext>
                </a:extLst>
              </a:tr>
            </a:tbl>
          </a:graphicData>
        </a:graphic>
      </p:graphicFrame>
    </p:spTree>
    <p:extLst>
      <p:ext uri="{BB962C8B-B14F-4D97-AF65-F5344CB8AC3E}">
        <p14:creationId xmlns:p14="http://schemas.microsoft.com/office/powerpoint/2010/main" val="38866058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hite background with black dots&#10;&#10;AI-generated content may be incorrect.">
            <a:extLst>
              <a:ext uri="{FF2B5EF4-FFF2-40B4-BE49-F238E27FC236}">
                <a16:creationId xmlns:a16="http://schemas.microsoft.com/office/drawing/2014/main" id="{E67DB086-CA33-9765-7084-1A343DD640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1CEADE5-A7A9-BF5F-7381-81ACF81D0408}"/>
              </a:ext>
            </a:extLst>
          </p:cNvPr>
          <p:cNvSpPr>
            <a:spLocks noGrp="1"/>
          </p:cNvSpPr>
          <p:nvPr>
            <p:ph type="title"/>
          </p:nvPr>
        </p:nvSpPr>
        <p:spPr>
          <a:xfrm>
            <a:off x="838200" y="365125"/>
            <a:ext cx="10515600" cy="5858694"/>
          </a:xfrm>
        </p:spPr>
        <p:txBody>
          <a:bodyPr>
            <a:normAutofit/>
          </a:bodyPr>
          <a:lstStyle/>
          <a:p>
            <a:pPr algn="ctr"/>
            <a:r>
              <a:rPr lang="en-US" sz="8000" dirty="0">
                <a:solidFill>
                  <a:schemeClr val="tx1">
                    <a:lumMod val="85000"/>
                    <a:lumOff val="15000"/>
                  </a:schemeClr>
                </a:solidFill>
              </a:rPr>
              <a:t>OMHAS Peer Support Code of Ethics </a:t>
            </a:r>
            <a:br>
              <a:rPr lang="en-US" dirty="0">
                <a:solidFill>
                  <a:schemeClr val="tx1">
                    <a:lumMod val="85000"/>
                    <a:lumOff val="15000"/>
                  </a:schemeClr>
                </a:solidFill>
              </a:rPr>
            </a:br>
            <a:br>
              <a:rPr lang="en-US" dirty="0">
                <a:solidFill>
                  <a:schemeClr val="tx1">
                    <a:lumMod val="85000"/>
                    <a:lumOff val="15000"/>
                  </a:schemeClr>
                </a:solidFill>
              </a:rPr>
            </a:br>
            <a:r>
              <a:rPr lang="en-US" dirty="0">
                <a:hlinkClick r:id="rId3"/>
              </a:rPr>
              <a:t>Adult-Family-and-Youth-Certified-Peer-Supporter-Code-of-Ethics.pdf</a:t>
            </a:r>
            <a:endParaRPr lang="en-US" dirty="0"/>
          </a:p>
        </p:txBody>
      </p:sp>
    </p:spTree>
    <p:extLst>
      <p:ext uri="{BB962C8B-B14F-4D97-AF65-F5344CB8AC3E}">
        <p14:creationId xmlns:p14="http://schemas.microsoft.com/office/powerpoint/2010/main" val="21910351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hite background with black dots&#10;&#10;AI-generated content may be incorrect.">
            <a:extLst>
              <a:ext uri="{FF2B5EF4-FFF2-40B4-BE49-F238E27FC236}">
                <a16:creationId xmlns:a16="http://schemas.microsoft.com/office/drawing/2014/main" id="{1203CB33-D4ED-95EA-E86A-AFE35791C5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DBC30CB-91BD-C727-4050-E92068FFF58E}"/>
              </a:ext>
            </a:extLst>
          </p:cNvPr>
          <p:cNvSpPr>
            <a:spLocks noGrp="1"/>
          </p:cNvSpPr>
          <p:nvPr>
            <p:ph type="title"/>
          </p:nvPr>
        </p:nvSpPr>
        <p:spPr>
          <a:xfrm>
            <a:off x="985684" y="1800634"/>
            <a:ext cx="10515600" cy="2564889"/>
          </a:xfrm>
        </p:spPr>
        <p:txBody>
          <a:bodyPr>
            <a:normAutofit/>
          </a:bodyPr>
          <a:lstStyle/>
          <a:p>
            <a:pPr algn="ctr"/>
            <a:r>
              <a:rPr lang="en-US" sz="6500" dirty="0"/>
              <a:t>Strategies &amp; Tools</a:t>
            </a:r>
            <a:br>
              <a:rPr lang="en-US" dirty="0"/>
            </a:br>
            <a:r>
              <a:rPr lang="en-US" dirty="0"/>
              <a:t>to </a:t>
            </a:r>
            <a:br>
              <a:rPr lang="en-US" dirty="0"/>
            </a:br>
            <a:r>
              <a:rPr lang="en-US" dirty="0"/>
              <a:t>Address Ethical Issues</a:t>
            </a:r>
          </a:p>
        </p:txBody>
      </p:sp>
    </p:spTree>
    <p:extLst>
      <p:ext uri="{BB962C8B-B14F-4D97-AF65-F5344CB8AC3E}">
        <p14:creationId xmlns:p14="http://schemas.microsoft.com/office/powerpoint/2010/main" val="21572742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3F1AA-C898-5666-5800-B3F09A30747D}"/>
              </a:ext>
            </a:extLst>
          </p:cNvPr>
          <p:cNvSpPr>
            <a:spLocks noGrp="1"/>
          </p:cNvSpPr>
          <p:nvPr>
            <p:ph type="title"/>
          </p:nvPr>
        </p:nvSpPr>
        <p:spPr>
          <a:xfrm>
            <a:off x="580103" y="255639"/>
            <a:ext cx="11277600" cy="1553496"/>
          </a:xfrm>
        </p:spPr>
        <p:txBody>
          <a:bodyPr/>
          <a:lstStyle/>
          <a:p>
            <a:pPr algn="ctr"/>
            <a:r>
              <a:rPr lang="en-US" sz="4400" dirty="0">
                <a:solidFill>
                  <a:schemeClr val="tx1">
                    <a:lumMod val="85000"/>
                    <a:lumOff val="15000"/>
                  </a:schemeClr>
                </a:solidFill>
              </a:rPr>
              <a:t>Three Questions to Guide Ethical Decision –Making</a:t>
            </a:r>
            <a:endParaRPr lang="en-US" dirty="0"/>
          </a:p>
        </p:txBody>
      </p:sp>
      <p:sp>
        <p:nvSpPr>
          <p:cNvPr id="3" name="TextBox 2">
            <a:extLst>
              <a:ext uri="{FF2B5EF4-FFF2-40B4-BE49-F238E27FC236}">
                <a16:creationId xmlns:a16="http://schemas.microsoft.com/office/drawing/2014/main" id="{88D89569-F00A-C955-B3AC-1B6D3D421351}"/>
              </a:ext>
            </a:extLst>
          </p:cNvPr>
          <p:cNvSpPr txBox="1"/>
          <p:nvPr/>
        </p:nvSpPr>
        <p:spPr>
          <a:xfrm>
            <a:off x="580103" y="1918186"/>
            <a:ext cx="11007213" cy="3785652"/>
          </a:xfrm>
          <a:prstGeom prst="rect">
            <a:avLst/>
          </a:prstGeom>
          <a:noFill/>
        </p:spPr>
        <p:txBody>
          <a:bodyPr wrap="square" rtlCol="0">
            <a:spAutoFit/>
          </a:bodyPr>
          <a:lstStyle/>
          <a:p>
            <a:pPr marL="514350" indent="-514350">
              <a:buAutoNum type="arabicPeriod"/>
            </a:pPr>
            <a:r>
              <a:rPr lang="en-US" sz="3000" dirty="0">
                <a:solidFill>
                  <a:schemeClr val="tx1">
                    <a:lumMod val="85000"/>
                    <a:lumOff val="15000"/>
                  </a:schemeClr>
                </a:solidFill>
              </a:rPr>
              <a:t>Who has the potential to be harmed in this situation, and how great is the risk for harm? </a:t>
            </a:r>
          </a:p>
          <a:p>
            <a:br>
              <a:rPr lang="en-US" sz="3000" dirty="0">
                <a:solidFill>
                  <a:schemeClr val="tx1">
                    <a:lumMod val="85000"/>
                    <a:lumOff val="15000"/>
                  </a:schemeClr>
                </a:solidFill>
              </a:rPr>
            </a:br>
            <a:r>
              <a:rPr lang="en-US" sz="3000" dirty="0">
                <a:solidFill>
                  <a:schemeClr val="tx1">
                    <a:lumMod val="85000"/>
                    <a:lumOff val="15000"/>
                  </a:schemeClr>
                </a:solidFill>
              </a:rPr>
              <a:t>2. Are there any core recovery values that apply to this situation, and what course of action do they suggest?</a:t>
            </a:r>
          </a:p>
          <a:p>
            <a:br>
              <a:rPr lang="en-US" sz="3000" dirty="0">
                <a:solidFill>
                  <a:schemeClr val="tx1">
                    <a:lumMod val="85000"/>
                    <a:lumOff val="15000"/>
                  </a:schemeClr>
                </a:solidFill>
              </a:rPr>
            </a:br>
            <a:r>
              <a:rPr lang="en-US" sz="3000" dirty="0">
                <a:solidFill>
                  <a:schemeClr val="tx1">
                    <a:lumMod val="85000"/>
                    <a:lumOff val="15000"/>
                  </a:schemeClr>
                </a:solidFill>
              </a:rPr>
              <a:t>3. What laws, policies, or ethical standards apply to this situation and what actions would they suggest or dictate?</a:t>
            </a:r>
            <a:endParaRPr lang="en-US" sz="3000" dirty="0"/>
          </a:p>
        </p:txBody>
      </p:sp>
      <p:pic>
        <p:nvPicPr>
          <p:cNvPr id="5" name="Picture 4" descr="A white rectangular frame with a yellow border&#10;&#10;AI-generated content may be incorrect.">
            <a:extLst>
              <a:ext uri="{FF2B5EF4-FFF2-40B4-BE49-F238E27FC236}">
                <a16:creationId xmlns:a16="http://schemas.microsoft.com/office/drawing/2014/main" id="{CF3ECEE4-9717-A33E-6586-9EE4DD0BC8AF}"/>
              </a:ext>
            </a:extLst>
          </p:cNvPr>
          <p:cNvPicPr>
            <a:picLocks noChangeAspect="1"/>
          </p:cNvPicPr>
          <p:nvPr/>
        </p:nvPicPr>
        <p:blipFill>
          <a:blip r:embed="rId2">
            <a:extLst>
              <a:ext uri="{28A0092B-C50C-407E-A947-70E740481C1C}">
                <a14:useLocalDpi xmlns:a14="http://schemas.microsoft.com/office/drawing/2010/main" val="0"/>
              </a:ext>
            </a:extLst>
          </a:blip>
          <a:srcRect t="83171"/>
          <a:stretch/>
        </p:blipFill>
        <p:spPr>
          <a:xfrm>
            <a:off x="0" y="5703838"/>
            <a:ext cx="12192000" cy="1154162"/>
          </a:xfrm>
          <a:prstGeom prst="rect">
            <a:avLst/>
          </a:prstGeom>
        </p:spPr>
      </p:pic>
    </p:spTree>
    <p:extLst>
      <p:ext uri="{BB962C8B-B14F-4D97-AF65-F5344CB8AC3E}">
        <p14:creationId xmlns:p14="http://schemas.microsoft.com/office/powerpoint/2010/main" val="31955210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background with black dots&#10;&#10;AI-generated content may be incorrect.">
            <a:extLst>
              <a:ext uri="{FF2B5EF4-FFF2-40B4-BE49-F238E27FC236}">
                <a16:creationId xmlns:a16="http://schemas.microsoft.com/office/drawing/2014/main" id="{F8EED0BF-8111-683A-D474-1FA29B58BF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CDD21BD-3BB4-0E4F-D96A-355E77357B7A}"/>
              </a:ext>
            </a:extLst>
          </p:cNvPr>
          <p:cNvSpPr>
            <a:spLocks noGrp="1"/>
          </p:cNvSpPr>
          <p:nvPr>
            <p:ph type="title"/>
          </p:nvPr>
        </p:nvSpPr>
        <p:spPr>
          <a:xfrm>
            <a:off x="838200" y="1012723"/>
            <a:ext cx="10515600" cy="1818967"/>
          </a:xfrm>
        </p:spPr>
        <p:txBody>
          <a:bodyPr/>
          <a:lstStyle/>
          <a:p>
            <a:r>
              <a:rPr lang="en-US" dirty="0"/>
              <a:t>Peer Support Ethics</a:t>
            </a:r>
            <a:br>
              <a:rPr lang="en-US" dirty="0"/>
            </a:br>
            <a:r>
              <a:rPr lang="en-US" dirty="0"/>
              <a:t>Common Ethical Scenarios</a:t>
            </a:r>
          </a:p>
        </p:txBody>
      </p:sp>
      <p:sp>
        <p:nvSpPr>
          <p:cNvPr id="3" name="Content Placeholder 2">
            <a:extLst>
              <a:ext uri="{FF2B5EF4-FFF2-40B4-BE49-F238E27FC236}">
                <a16:creationId xmlns:a16="http://schemas.microsoft.com/office/drawing/2014/main" id="{049FE7D5-8DA6-4D52-387F-609265FD2A05}"/>
              </a:ext>
            </a:extLst>
          </p:cNvPr>
          <p:cNvSpPr>
            <a:spLocks noGrp="1"/>
          </p:cNvSpPr>
          <p:nvPr>
            <p:ph idx="1"/>
          </p:nvPr>
        </p:nvSpPr>
        <p:spPr>
          <a:xfrm>
            <a:off x="838200" y="3106993"/>
            <a:ext cx="10515600" cy="3069969"/>
          </a:xfrm>
        </p:spPr>
        <p:txBody>
          <a:bodyPr/>
          <a:lstStyle/>
          <a:p>
            <a:pPr marL="0" indent="0">
              <a:buNone/>
            </a:pPr>
            <a:r>
              <a:rPr lang="en-US" dirty="0"/>
              <a:t>A client residing in a recovery house disclosed that she used marijuana while on an overnight pass. She expressed fear and hesitation about sharing this information with others and has requested that you keep it a secret.</a:t>
            </a:r>
          </a:p>
        </p:txBody>
      </p:sp>
    </p:spTree>
    <p:extLst>
      <p:ext uri="{BB962C8B-B14F-4D97-AF65-F5344CB8AC3E}">
        <p14:creationId xmlns:p14="http://schemas.microsoft.com/office/powerpoint/2010/main" val="12626101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5FDAE8-73B7-2CF5-333D-3B574EE1ABC4}"/>
            </a:ext>
          </a:extLst>
        </p:cNvPr>
        <p:cNvGrpSpPr/>
        <p:nvPr/>
      </p:nvGrpSpPr>
      <p:grpSpPr>
        <a:xfrm>
          <a:off x="0" y="0"/>
          <a:ext cx="0" cy="0"/>
          <a:chOff x="0" y="0"/>
          <a:chExt cx="0" cy="0"/>
        </a:xfrm>
      </p:grpSpPr>
      <p:pic>
        <p:nvPicPr>
          <p:cNvPr id="5" name="Picture 4" descr="A white background with black dots&#10;&#10;AI-generated content may be incorrect.">
            <a:extLst>
              <a:ext uri="{FF2B5EF4-FFF2-40B4-BE49-F238E27FC236}">
                <a16:creationId xmlns:a16="http://schemas.microsoft.com/office/drawing/2014/main" id="{AB2C8E7A-5508-3AB2-1C9F-6C22D3AA64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E38C7D9-66C1-9D10-1865-F8B604DCA1B2}"/>
              </a:ext>
            </a:extLst>
          </p:cNvPr>
          <p:cNvSpPr>
            <a:spLocks noGrp="1"/>
          </p:cNvSpPr>
          <p:nvPr>
            <p:ph type="title"/>
          </p:nvPr>
        </p:nvSpPr>
        <p:spPr>
          <a:xfrm>
            <a:off x="838200" y="1042219"/>
            <a:ext cx="10515600" cy="2005781"/>
          </a:xfrm>
        </p:spPr>
        <p:txBody>
          <a:bodyPr/>
          <a:lstStyle/>
          <a:p>
            <a:r>
              <a:rPr lang="en-US" dirty="0"/>
              <a:t>Peer Support Ethics</a:t>
            </a:r>
            <a:br>
              <a:rPr lang="en-US" dirty="0"/>
            </a:br>
            <a:r>
              <a:rPr lang="en-US" dirty="0"/>
              <a:t>Common Ethical Scenarios</a:t>
            </a:r>
          </a:p>
        </p:txBody>
      </p:sp>
      <p:sp>
        <p:nvSpPr>
          <p:cNvPr id="3" name="Content Placeholder 2">
            <a:extLst>
              <a:ext uri="{FF2B5EF4-FFF2-40B4-BE49-F238E27FC236}">
                <a16:creationId xmlns:a16="http://schemas.microsoft.com/office/drawing/2014/main" id="{518900CB-0F8E-9C04-25C5-8B3B9F1A7F5F}"/>
              </a:ext>
            </a:extLst>
          </p:cNvPr>
          <p:cNvSpPr>
            <a:spLocks noGrp="1"/>
          </p:cNvSpPr>
          <p:nvPr>
            <p:ph idx="1"/>
          </p:nvPr>
        </p:nvSpPr>
        <p:spPr>
          <a:xfrm>
            <a:off x="838200" y="3205315"/>
            <a:ext cx="10515600" cy="2971647"/>
          </a:xfrm>
        </p:spPr>
        <p:txBody>
          <a:bodyPr/>
          <a:lstStyle/>
          <a:p>
            <a:pPr marL="0" indent="0">
              <a:buNone/>
            </a:pPr>
            <a:r>
              <a:rPr lang="en-US" dirty="0"/>
              <a:t>A client has recently been released from jail and is being transported to the recovery house where he will be residing. During the transport, he mentions that he does not have any cigarettes and requests that you purchase a pack for him.</a:t>
            </a:r>
          </a:p>
        </p:txBody>
      </p:sp>
    </p:spTree>
    <p:extLst>
      <p:ext uri="{BB962C8B-B14F-4D97-AF65-F5344CB8AC3E}">
        <p14:creationId xmlns:p14="http://schemas.microsoft.com/office/powerpoint/2010/main" val="33694615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27DFCA-3112-E1F8-FE3B-CCDDBF64986C}"/>
            </a:ext>
          </a:extLst>
        </p:cNvPr>
        <p:cNvGrpSpPr/>
        <p:nvPr/>
      </p:nvGrpSpPr>
      <p:grpSpPr>
        <a:xfrm>
          <a:off x="0" y="0"/>
          <a:ext cx="0" cy="0"/>
          <a:chOff x="0" y="0"/>
          <a:chExt cx="0" cy="0"/>
        </a:xfrm>
      </p:grpSpPr>
      <p:pic>
        <p:nvPicPr>
          <p:cNvPr id="5" name="Picture 4" descr="A white background with black dots&#10;&#10;AI-generated content may be incorrect.">
            <a:extLst>
              <a:ext uri="{FF2B5EF4-FFF2-40B4-BE49-F238E27FC236}">
                <a16:creationId xmlns:a16="http://schemas.microsoft.com/office/drawing/2014/main" id="{AC6F5169-2699-0798-94C9-2448EFB153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4EA4141-FC0D-DF54-4527-22ED85ADB39D}"/>
              </a:ext>
            </a:extLst>
          </p:cNvPr>
          <p:cNvSpPr>
            <a:spLocks noGrp="1"/>
          </p:cNvSpPr>
          <p:nvPr>
            <p:ph type="title"/>
          </p:nvPr>
        </p:nvSpPr>
        <p:spPr>
          <a:xfrm>
            <a:off x="838200" y="855405"/>
            <a:ext cx="10515600" cy="1592825"/>
          </a:xfrm>
        </p:spPr>
        <p:txBody>
          <a:bodyPr/>
          <a:lstStyle/>
          <a:p>
            <a:r>
              <a:rPr lang="en-US" dirty="0"/>
              <a:t>Peer Support Ethics</a:t>
            </a:r>
            <a:br>
              <a:rPr lang="en-US" dirty="0"/>
            </a:br>
            <a:r>
              <a:rPr lang="en-US" dirty="0"/>
              <a:t>Common Ethical Scenarios</a:t>
            </a:r>
          </a:p>
        </p:txBody>
      </p:sp>
      <p:sp>
        <p:nvSpPr>
          <p:cNvPr id="3" name="Content Placeholder 2">
            <a:extLst>
              <a:ext uri="{FF2B5EF4-FFF2-40B4-BE49-F238E27FC236}">
                <a16:creationId xmlns:a16="http://schemas.microsoft.com/office/drawing/2014/main" id="{31DAC912-0579-C225-B1B0-51562A97ECDD}"/>
              </a:ext>
            </a:extLst>
          </p:cNvPr>
          <p:cNvSpPr>
            <a:spLocks noGrp="1"/>
          </p:cNvSpPr>
          <p:nvPr>
            <p:ph idx="1"/>
          </p:nvPr>
        </p:nvSpPr>
        <p:spPr>
          <a:xfrm>
            <a:off x="838200" y="2448231"/>
            <a:ext cx="10515600" cy="3728731"/>
          </a:xfrm>
        </p:spPr>
        <p:txBody>
          <a:bodyPr/>
          <a:lstStyle/>
          <a:p>
            <a:pPr marL="0" indent="0">
              <a:buNone/>
            </a:pPr>
            <a:r>
              <a:rPr lang="en-US" dirty="0"/>
              <a:t>A long-term client you have been working with requests transportation to visit her son for his birthday on Sunday, which falls on your day off. She also invites you to attend the celebration. Although you do not typically work on Sundays, you agree to make arrangements to assist her. The following day, a newer client, whom you have recently began working with, learns about the trip and asks if she can join for a ride to the birthday party, as she is from the same town. She assures you that she will arrange to return before the party ends to ride back with you. </a:t>
            </a:r>
          </a:p>
        </p:txBody>
      </p:sp>
    </p:spTree>
    <p:extLst>
      <p:ext uri="{BB962C8B-B14F-4D97-AF65-F5344CB8AC3E}">
        <p14:creationId xmlns:p14="http://schemas.microsoft.com/office/powerpoint/2010/main" val="34293104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14AC47-C563-0C42-A691-966ACF926087}"/>
            </a:ext>
          </a:extLst>
        </p:cNvPr>
        <p:cNvGrpSpPr/>
        <p:nvPr/>
      </p:nvGrpSpPr>
      <p:grpSpPr>
        <a:xfrm>
          <a:off x="0" y="0"/>
          <a:ext cx="0" cy="0"/>
          <a:chOff x="0" y="0"/>
          <a:chExt cx="0" cy="0"/>
        </a:xfrm>
      </p:grpSpPr>
      <p:pic>
        <p:nvPicPr>
          <p:cNvPr id="5" name="Picture 4" descr="A white background with black dots&#10;&#10;AI-generated content may be incorrect.">
            <a:extLst>
              <a:ext uri="{FF2B5EF4-FFF2-40B4-BE49-F238E27FC236}">
                <a16:creationId xmlns:a16="http://schemas.microsoft.com/office/drawing/2014/main" id="{B34847F2-2632-0949-0F68-A506D6B114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7CB181F-E116-5957-9961-52ECB2DDEBE8}"/>
              </a:ext>
            </a:extLst>
          </p:cNvPr>
          <p:cNvSpPr>
            <a:spLocks noGrp="1"/>
          </p:cNvSpPr>
          <p:nvPr>
            <p:ph type="title"/>
          </p:nvPr>
        </p:nvSpPr>
        <p:spPr>
          <a:xfrm>
            <a:off x="838200" y="1120877"/>
            <a:ext cx="10515600" cy="1622323"/>
          </a:xfrm>
        </p:spPr>
        <p:txBody>
          <a:bodyPr/>
          <a:lstStyle/>
          <a:p>
            <a:r>
              <a:rPr lang="en-US" dirty="0"/>
              <a:t>Peer Support Ethics</a:t>
            </a:r>
            <a:br>
              <a:rPr lang="en-US" dirty="0"/>
            </a:br>
            <a:r>
              <a:rPr lang="en-US" dirty="0"/>
              <a:t>Common Ethical Scenarios</a:t>
            </a:r>
          </a:p>
        </p:txBody>
      </p:sp>
      <p:sp>
        <p:nvSpPr>
          <p:cNvPr id="3" name="Content Placeholder 2">
            <a:extLst>
              <a:ext uri="{FF2B5EF4-FFF2-40B4-BE49-F238E27FC236}">
                <a16:creationId xmlns:a16="http://schemas.microsoft.com/office/drawing/2014/main" id="{7CF4E96B-D40B-4A33-47F1-9C1E441F5949}"/>
              </a:ext>
            </a:extLst>
          </p:cNvPr>
          <p:cNvSpPr>
            <a:spLocks noGrp="1"/>
          </p:cNvSpPr>
          <p:nvPr>
            <p:ph idx="1"/>
          </p:nvPr>
        </p:nvSpPr>
        <p:spPr>
          <a:xfrm>
            <a:off x="838200" y="3254477"/>
            <a:ext cx="10515600" cy="2922486"/>
          </a:xfrm>
        </p:spPr>
        <p:txBody>
          <a:bodyPr vert="horz" lIns="91440" tIns="45720" rIns="91440" bIns="45720" rtlCol="0" anchor="t">
            <a:normAutofit/>
          </a:bodyPr>
          <a:lstStyle/>
          <a:p>
            <a:pPr marL="0" indent="0">
              <a:buNone/>
            </a:pPr>
            <a:r>
              <a:rPr lang="en-US" dirty="0"/>
              <a:t>While transporting a client to an appointment, you receive distressing personal news that is extremely concerning during the wait. When the client returns to the vehicle, they notice that you appear visibly upset.</a:t>
            </a:r>
          </a:p>
        </p:txBody>
      </p:sp>
    </p:spTree>
    <p:extLst>
      <p:ext uri="{BB962C8B-B14F-4D97-AF65-F5344CB8AC3E}">
        <p14:creationId xmlns:p14="http://schemas.microsoft.com/office/powerpoint/2010/main" val="36422014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7BBA3-A33C-6473-E84B-F801790E1FE8}"/>
              </a:ext>
            </a:extLst>
          </p:cNvPr>
          <p:cNvSpPr>
            <a:spLocks noGrp="1"/>
          </p:cNvSpPr>
          <p:nvPr>
            <p:ph type="title"/>
          </p:nvPr>
        </p:nvSpPr>
        <p:spPr>
          <a:xfrm>
            <a:off x="838200" y="592138"/>
            <a:ext cx="10515600" cy="1098550"/>
          </a:xfrm>
        </p:spPr>
        <p:txBody>
          <a:bodyPr>
            <a:normAutofit fontScale="90000"/>
          </a:bodyPr>
          <a:lstStyle/>
          <a:p>
            <a:r>
              <a:rPr lang="en-US" sz="8000" dirty="0"/>
              <a:t>Boundaries</a:t>
            </a:r>
          </a:p>
        </p:txBody>
      </p:sp>
      <p:sp>
        <p:nvSpPr>
          <p:cNvPr id="3" name="Content Placeholder 2">
            <a:extLst>
              <a:ext uri="{FF2B5EF4-FFF2-40B4-BE49-F238E27FC236}">
                <a16:creationId xmlns:a16="http://schemas.microsoft.com/office/drawing/2014/main" id="{B626A9E5-AE7B-18B7-1747-30C531EDC403}"/>
              </a:ext>
            </a:extLst>
          </p:cNvPr>
          <p:cNvSpPr>
            <a:spLocks noGrp="1"/>
          </p:cNvSpPr>
          <p:nvPr>
            <p:ph idx="1"/>
          </p:nvPr>
        </p:nvSpPr>
        <p:spPr>
          <a:xfrm>
            <a:off x="838200" y="1825625"/>
            <a:ext cx="10515600" cy="1969627"/>
          </a:xfrm>
        </p:spPr>
        <p:txBody>
          <a:bodyPr/>
          <a:lstStyle/>
          <a:p>
            <a:pPr marL="0" indent="0">
              <a:buNone/>
            </a:pPr>
            <a:r>
              <a:rPr lang="en-US" i="1" dirty="0"/>
              <a:t>Mandated or Personal</a:t>
            </a:r>
          </a:p>
          <a:p>
            <a:r>
              <a:rPr lang="en-US" dirty="0"/>
              <a:t>A limit that is set to protect our personal space and emotions.</a:t>
            </a:r>
          </a:p>
          <a:p>
            <a:r>
              <a:rPr lang="en-US" dirty="0"/>
              <a:t>The level of intimacy to which you are willing to extend yourself.</a:t>
            </a:r>
          </a:p>
          <a:p>
            <a:pPr marL="0" indent="0">
              <a:buNone/>
            </a:pPr>
            <a:endParaRPr lang="en-US" dirty="0"/>
          </a:p>
        </p:txBody>
      </p:sp>
      <p:sp>
        <p:nvSpPr>
          <p:cNvPr id="4" name="Title 1">
            <a:extLst>
              <a:ext uri="{FF2B5EF4-FFF2-40B4-BE49-F238E27FC236}">
                <a16:creationId xmlns:a16="http://schemas.microsoft.com/office/drawing/2014/main" id="{9F480513-C9C4-29AB-3283-C8DE5BFD1384}"/>
              </a:ext>
            </a:extLst>
          </p:cNvPr>
          <p:cNvSpPr txBox="1">
            <a:spLocks/>
          </p:cNvSpPr>
          <p:nvPr/>
        </p:nvSpPr>
        <p:spPr>
          <a:xfrm>
            <a:off x="838200" y="370317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Boundary Example:</a:t>
            </a:r>
          </a:p>
        </p:txBody>
      </p:sp>
      <p:graphicFrame>
        <p:nvGraphicFramePr>
          <p:cNvPr id="7" name="Content Placeholder 2">
            <a:extLst>
              <a:ext uri="{FF2B5EF4-FFF2-40B4-BE49-F238E27FC236}">
                <a16:creationId xmlns:a16="http://schemas.microsoft.com/office/drawing/2014/main" id="{A583F4DE-B993-91A0-2B5C-3D3BDBAAC8D5}"/>
              </a:ext>
            </a:extLst>
          </p:cNvPr>
          <p:cNvGraphicFramePr/>
          <p:nvPr/>
        </p:nvGraphicFramePr>
        <p:xfrm>
          <a:off x="715297" y="4687989"/>
          <a:ext cx="10515600" cy="19696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7" descr="A white rectangular frame with a yellow border&#10;&#10;AI-generated content may be incorrect.">
            <a:extLst>
              <a:ext uri="{FF2B5EF4-FFF2-40B4-BE49-F238E27FC236}">
                <a16:creationId xmlns:a16="http://schemas.microsoft.com/office/drawing/2014/main" id="{84384057-88FB-0517-35B1-BA6C4ACD6DC6}"/>
              </a:ext>
            </a:extLst>
          </p:cNvPr>
          <p:cNvPicPr>
            <a:picLocks noChangeAspect="1"/>
          </p:cNvPicPr>
          <p:nvPr/>
        </p:nvPicPr>
        <p:blipFill>
          <a:blip r:embed="rId7">
            <a:extLst>
              <a:ext uri="{28A0092B-C50C-407E-A947-70E740481C1C}">
                <a14:useLocalDpi xmlns:a14="http://schemas.microsoft.com/office/drawing/2010/main" val="0"/>
              </a:ext>
            </a:extLst>
          </a:blip>
          <a:srcRect b="91366"/>
          <a:stretch/>
        </p:blipFill>
        <p:spPr>
          <a:xfrm>
            <a:off x="0" y="0"/>
            <a:ext cx="12192000" cy="592138"/>
          </a:xfrm>
          <a:prstGeom prst="rect">
            <a:avLst/>
          </a:prstGeom>
        </p:spPr>
      </p:pic>
    </p:spTree>
    <p:extLst>
      <p:ext uri="{BB962C8B-B14F-4D97-AF65-F5344CB8AC3E}">
        <p14:creationId xmlns:p14="http://schemas.microsoft.com/office/powerpoint/2010/main" val="3279207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hite surface with a yellow background&#10;&#10;AI-generated content may be incorrect.">
            <a:extLst>
              <a:ext uri="{FF2B5EF4-FFF2-40B4-BE49-F238E27FC236}">
                <a16:creationId xmlns:a16="http://schemas.microsoft.com/office/drawing/2014/main" id="{841C017B-85A4-0FEF-8AC7-EA5186A8C1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663CD29-9262-E54F-E6A4-D9EBD508A73C}"/>
              </a:ext>
            </a:extLst>
          </p:cNvPr>
          <p:cNvSpPr>
            <a:spLocks noGrp="1"/>
          </p:cNvSpPr>
          <p:nvPr>
            <p:ph type="title"/>
          </p:nvPr>
        </p:nvSpPr>
        <p:spPr>
          <a:xfrm>
            <a:off x="1504334" y="365124"/>
            <a:ext cx="9849465" cy="5868527"/>
          </a:xfrm>
        </p:spPr>
        <p:txBody>
          <a:bodyPr>
            <a:normAutofit/>
          </a:bodyPr>
          <a:lstStyle/>
          <a:p>
            <a:pPr algn="ctr"/>
            <a:r>
              <a:rPr lang="en-US" sz="5800" dirty="0"/>
              <a:t>Self Care Boundaries keep you safe and  your peer safe and healthy. Boundaries can help alleviate frustration, feeling overwhelmed and eventually burned out.</a:t>
            </a:r>
            <a:br>
              <a:rPr lang="en-US" sz="4400" dirty="0"/>
            </a:br>
            <a:endParaRPr lang="en-US" dirty="0"/>
          </a:p>
        </p:txBody>
      </p:sp>
    </p:spTree>
    <p:extLst>
      <p:ext uri="{BB962C8B-B14F-4D97-AF65-F5344CB8AC3E}">
        <p14:creationId xmlns:p14="http://schemas.microsoft.com/office/powerpoint/2010/main" val="6368647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background with black dots&#10;&#10;AI-generated content may be incorrect.">
            <a:extLst>
              <a:ext uri="{FF2B5EF4-FFF2-40B4-BE49-F238E27FC236}">
                <a16:creationId xmlns:a16="http://schemas.microsoft.com/office/drawing/2014/main" id="{BDCBABC3-8127-DDF1-F805-AAF48B7395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0334D1A-9C38-796B-2A50-2A36C1FA64E5}"/>
              </a:ext>
            </a:extLst>
          </p:cNvPr>
          <p:cNvSpPr>
            <a:spLocks noGrp="1"/>
          </p:cNvSpPr>
          <p:nvPr>
            <p:ph type="title"/>
          </p:nvPr>
        </p:nvSpPr>
        <p:spPr>
          <a:xfrm>
            <a:off x="838200" y="943897"/>
            <a:ext cx="10515600" cy="1238864"/>
          </a:xfrm>
        </p:spPr>
        <p:txBody>
          <a:bodyPr>
            <a:noAutofit/>
          </a:bodyPr>
          <a:lstStyle/>
          <a:p>
            <a:r>
              <a:rPr lang="en-US" sz="8000" dirty="0"/>
              <a:t>Objectives:</a:t>
            </a:r>
          </a:p>
        </p:txBody>
      </p:sp>
      <p:sp>
        <p:nvSpPr>
          <p:cNvPr id="3" name="Content Placeholder 2">
            <a:extLst>
              <a:ext uri="{FF2B5EF4-FFF2-40B4-BE49-F238E27FC236}">
                <a16:creationId xmlns:a16="http://schemas.microsoft.com/office/drawing/2014/main" id="{4D9F35DB-6A8D-1C7C-2228-4B7854E689D6}"/>
              </a:ext>
            </a:extLst>
          </p:cNvPr>
          <p:cNvSpPr>
            <a:spLocks noGrp="1"/>
          </p:cNvSpPr>
          <p:nvPr>
            <p:ph idx="1"/>
          </p:nvPr>
        </p:nvSpPr>
        <p:spPr>
          <a:xfrm>
            <a:off x="838200" y="2507225"/>
            <a:ext cx="10515600" cy="3669737"/>
          </a:xfrm>
        </p:spPr>
        <p:txBody>
          <a:bodyPr>
            <a:normAutofit/>
          </a:bodyPr>
          <a:lstStyle/>
          <a:p>
            <a:r>
              <a:rPr lang="en-US" sz="3000" dirty="0"/>
              <a:t>Understand the core ethical principles and standards relevant to peer support in recovery housing.</a:t>
            </a:r>
          </a:p>
          <a:p>
            <a:r>
              <a:rPr lang="en-US" sz="3000" dirty="0"/>
              <a:t>Identify common ethical dilemmas and challenges that peer supporters may encounter.</a:t>
            </a:r>
          </a:p>
          <a:p>
            <a:r>
              <a:rPr lang="en-US" sz="3000" dirty="0"/>
              <a:t>Develop practical strategies and tools to address and resolve ethical issues while maintaining professional integrity.</a:t>
            </a:r>
          </a:p>
        </p:txBody>
      </p:sp>
    </p:spTree>
    <p:extLst>
      <p:ext uri="{BB962C8B-B14F-4D97-AF65-F5344CB8AC3E}">
        <p14:creationId xmlns:p14="http://schemas.microsoft.com/office/powerpoint/2010/main" val="1692118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F1765-3384-24A5-857D-8E394E1D904A}"/>
              </a:ext>
            </a:extLst>
          </p:cNvPr>
          <p:cNvSpPr>
            <a:spLocks noGrp="1"/>
          </p:cNvSpPr>
          <p:nvPr>
            <p:ph type="title"/>
          </p:nvPr>
        </p:nvSpPr>
        <p:spPr>
          <a:xfrm>
            <a:off x="481013" y="3752849"/>
            <a:ext cx="4415452" cy="2452687"/>
          </a:xfrm>
        </p:spPr>
        <p:txBody>
          <a:bodyPr anchor="ctr">
            <a:noAutofit/>
          </a:bodyPr>
          <a:lstStyle/>
          <a:p>
            <a:r>
              <a:rPr lang="en-US" sz="6500" dirty="0"/>
              <a:t>Reporting Ethical Violations</a:t>
            </a:r>
          </a:p>
        </p:txBody>
      </p:sp>
      <p:pic>
        <p:nvPicPr>
          <p:cNvPr id="5" name="Picture 4" descr="A purple square with white dots&#10;&#10;AI-generated content may be incorrect.">
            <a:extLst>
              <a:ext uri="{FF2B5EF4-FFF2-40B4-BE49-F238E27FC236}">
                <a16:creationId xmlns:a16="http://schemas.microsoft.com/office/drawing/2014/main" id="{E311E61F-4917-4421-818A-D62FEDB0D999}"/>
              </a:ext>
            </a:extLst>
          </p:cNvPr>
          <p:cNvPicPr>
            <a:picLocks noChangeAspect="1"/>
          </p:cNvPicPr>
          <p:nvPr/>
        </p:nvPicPr>
        <p:blipFill>
          <a:blip r:embed="rId2">
            <a:extLst>
              <a:ext uri="{28A0092B-C50C-407E-A947-70E740481C1C}">
                <a14:useLocalDpi xmlns:a14="http://schemas.microsoft.com/office/drawing/2010/main" val="0"/>
              </a:ext>
            </a:extLst>
          </a:blip>
          <a:srcRect t="35471" b="10423"/>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CFC96CB1-1B8F-814B-50FF-33775A5625EC}"/>
              </a:ext>
            </a:extLst>
          </p:cNvPr>
          <p:cNvSpPr>
            <a:spLocks noGrp="1"/>
          </p:cNvSpPr>
          <p:nvPr>
            <p:ph idx="1"/>
          </p:nvPr>
        </p:nvSpPr>
        <p:spPr>
          <a:xfrm>
            <a:off x="4528782" y="3752849"/>
            <a:ext cx="7663218" cy="2579124"/>
          </a:xfrm>
        </p:spPr>
        <p:txBody>
          <a:bodyPr anchor="ctr">
            <a:noAutofit/>
          </a:bodyPr>
          <a:lstStyle/>
          <a:p>
            <a:r>
              <a:rPr lang="en-US" sz="3000" dirty="0"/>
              <a:t>Supervisor</a:t>
            </a:r>
          </a:p>
          <a:p>
            <a:r>
              <a:rPr lang="en-US" sz="3000" dirty="0"/>
              <a:t>Ohio E License Board</a:t>
            </a:r>
          </a:p>
          <a:p>
            <a:pPr lvl="1"/>
            <a:r>
              <a:rPr lang="en-US" sz="3000" dirty="0">
                <a:hlinkClick r:id="rId3"/>
              </a:rPr>
              <a:t>Filing a Complaint</a:t>
            </a:r>
            <a:endParaRPr lang="en-US" sz="3000" dirty="0"/>
          </a:p>
          <a:p>
            <a:r>
              <a:rPr lang="en-US" sz="3000" dirty="0"/>
              <a:t>OMHAS</a:t>
            </a:r>
          </a:p>
          <a:p>
            <a:pPr lvl="1"/>
            <a:r>
              <a:rPr lang="en-US" sz="3000" b="0" i="0" dirty="0">
                <a:effectLst/>
                <a:latin typeface="Source Sans Pro" panose="020B0503030403020204" pitchFamily="34" charset="0"/>
              </a:rPr>
              <a:t> </a:t>
            </a:r>
            <a:r>
              <a:rPr lang="en-US" sz="3000" b="1" i="0" u="sng" dirty="0">
                <a:effectLst/>
                <a:latin typeface="Source Sans Pro" panose="020B0503030403020204" pitchFamily="34" charset="0"/>
                <a:hlinkClick r:id="rId4"/>
              </a:rPr>
              <a:t>ohiopeercertification@mha.ohio.gov</a:t>
            </a:r>
            <a:endParaRPr lang="en-US" sz="3000" dirty="0"/>
          </a:p>
        </p:txBody>
      </p:sp>
    </p:spTree>
    <p:extLst>
      <p:ext uri="{BB962C8B-B14F-4D97-AF65-F5344CB8AC3E}">
        <p14:creationId xmlns:p14="http://schemas.microsoft.com/office/powerpoint/2010/main" val="13184536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25F2D3-37D4-DE1C-B861-1E704A9BF2EB}"/>
            </a:ext>
          </a:extLst>
        </p:cNvPr>
        <p:cNvGrpSpPr/>
        <p:nvPr/>
      </p:nvGrpSpPr>
      <p:grpSpPr>
        <a:xfrm>
          <a:off x="0" y="0"/>
          <a:ext cx="0" cy="0"/>
          <a:chOff x="0" y="0"/>
          <a:chExt cx="0" cy="0"/>
        </a:xfrm>
      </p:grpSpPr>
      <p:pic>
        <p:nvPicPr>
          <p:cNvPr id="5" name="Picture 4" descr="A white rectangular frame with a yellow border&#10;&#10;AI-generated content may be incorrect.">
            <a:extLst>
              <a:ext uri="{FF2B5EF4-FFF2-40B4-BE49-F238E27FC236}">
                <a16:creationId xmlns:a16="http://schemas.microsoft.com/office/drawing/2014/main" id="{0AE285AE-DA6D-D1EC-3796-2082570107A4}"/>
              </a:ext>
            </a:extLst>
          </p:cNvPr>
          <p:cNvPicPr>
            <a:picLocks noChangeAspect="1"/>
          </p:cNvPicPr>
          <p:nvPr/>
        </p:nvPicPr>
        <p:blipFill>
          <a:blip r:embed="rId2">
            <a:extLst>
              <a:ext uri="{28A0092B-C50C-407E-A947-70E740481C1C}">
                <a14:useLocalDpi xmlns:a14="http://schemas.microsoft.com/office/drawing/2010/main" val="0"/>
              </a:ext>
            </a:extLst>
          </a:blip>
          <a:srcRect b="90108"/>
          <a:stretch/>
        </p:blipFill>
        <p:spPr>
          <a:xfrm>
            <a:off x="0" y="0"/>
            <a:ext cx="12192000" cy="678426"/>
          </a:xfrm>
          <a:prstGeom prst="rect">
            <a:avLst/>
          </a:prstGeom>
        </p:spPr>
      </p:pic>
      <p:sp>
        <p:nvSpPr>
          <p:cNvPr id="2" name="Title 1">
            <a:extLst>
              <a:ext uri="{FF2B5EF4-FFF2-40B4-BE49-F238E27FC236}">
                <a16:creationId xmlns:a16="http://schemas.microsoft.com/office/drawing/2014/main" id="{4C11EB24-FD2B-56AA-2848-538178439AF3}"/>
              </a:ext>
            </a:extLst>
          </p:cNvPr>
          <p:cNvSpPr>
            <a:spLocks noGrp="1"/>
          </p:cNvSpPr>
          <p:nvPr>
            <p:ph type="title"/>
          </p:nvPr>
        </p:nvSpPr>
        <p:spPr>
          <a:xfrm>
            <a:off x="838200" y="83575"/>
            <a:ext cx="10515600" cy="1607113"/>
          </a:xfrm>
        </p:spPr>
        <p:txBody>
          <a:bodyPr>
            <a:normAutofit fontScale="90000"/>
          </a:bodyPr>
          <a:lstStyle/>
          <a:p>
            <a:pPr algn="ctr"/>
            <a:r>
              <a:rPr lang="en-US" dirty="0"/>
              <a:t>Ethics for Peer Supporters in Recovery Housing</a:t>
            </a:r>
            <a:br>
              <a:rPr lang="en-US" dirty="0"/>
            </a:br>
            <a:r>
              <a:rPr lang="en-US" sz="8900" dirty="0"/>
              <a:t>Post- Test</a:t>
            </a:r>
          </a:p>
        </p:txBody>
      </p:sp>
      <p:sp>
        <p:nvSpPr>
          <p:cNvPr id="3" name="Content Placeholder 2">
            <a:extLst>
              <a:ext uri="{FF2B5EF4-FFF2-40B4-BE49-F238E27FC236}">
                <a16:creationId xmlns:a16="http://schemas.microsoft.com/office/drawing/2014/main" id="{4833DDDF-7591-3DB6-0EA9-3E9A56CCEC70}"/>
              </a:ext>
            </a:extLst>
          </p:cNvPr>
          <p:cNvSpPr>
            <a:spLocks noGrp="1"/>
          </p:cNvSpPr>
          <p:nvPr>
            <p:ph idx="1"/>
          </p:nvPr>
        </p:nvSpPr>
        <p:spPr>
          <a:xfrm>
            <a:off x="393290" y="1690688"/>
            <a:ext cx="11405419" cy="4948801"/>
          </a:xfrm>
        </p:spPr>
        <p:txBody>
          <a:bodyPr>
            <a:noAutofit/>
          </a:bodyPr>
          <a:lstStyle/>
          <a:p>
            <a:pPr marL="514350" indent="-514350">
              <a:lnSpc>
                <a:spcPct val="100000"/>
              </a:lnSpc>
              <a:buAutoNum type="arabicPeriod"/>
            </a:pPr>
            <a:r>
              <a:rPr lang="en-US" sz="3500" dirty="0"/>
              <a:t>Are peer supporters responsible for knowing what their ethical obligations are?</a:t>
            </a:r>
          </a:p>
          <a:p>
            <a:pPr marL="514350" indent="-514350">
              <a:lnSpc>
                <a:spcPct val="100000"/>
              </a:lnSpc>
              <a:buAutoNum type="arabicPeriod"/>
            </a:pPr>
            <a:r>
              <a:rPr lang="en-US" sz="3500" dirty="0"/>
              <a:t>Are peer supporters bound by ethics even if they are self-employed?</a:t>
            </a:r>
          </a:p>
          <a:p>
            <a:pPr marL="514350" indent="-514350">
              <a:lnSpc>
                <a:spcPct val="100000"/>
              </a:lnSpc>
              <a:buAutoNum type="arabicPeriod"/>
            </a:pPr>
            <a:r>
              <a:rPr lang="en-US" sz="3500" dirty="0"/>
              <a:t>Are there different ethical requirements according to county, recovery housing, or job placement?</a:t>
            </a:r>
          </a:p>
          <a:p>
            <a:pPr marL="514350" indent="-514350">
              <a:lnSpc>
                <a:spcPct val="100000"/>
              </a:lnSpc>
              <a:buAutoNum type="arabicPeriod"/>
            </a:pPr>
            <a:r>
              <a:rPr lang="en-US" sz="3500" dirty="0"/>
              <a:t>What happens if an ethic is violated?</a:t>
            </a:r>
          </a:p>
          <a:p>
            <a:pPr marL="514350" indent="-514350">
              <a:lnSpc>
                <a:spcPct val="100000"/>
              </a:lnSpc>
              <a:buAutoNum type="arabicPeriod"/>
            </a:pPr>
            <a:r>
              <a:rPr lang="en-US" sz="3500" dirty="0"/>
              <a:t>When do you report an ethical violation and to whom?</a:t>
            </a:r>
          </a:p>
        </p:txBody>
      </p:sp>
    </p:spTree>
    <p:extLst>
      <p:ext uri="{BB962C8B-B14F-4D97-AF65-F5344CB8AC3E}">
        <p14:creationId xmlns:p14="http://schemas.microsoft.com/office/powerpoint/2010/main" val="32571332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white and grey business card&#10;&#10;AI-generated content may be incorrect.">
            <a:extLst>
              <a:ext uri="{FF2B5EF4-FFF2-40B4-BE49-F238E27FC236}">
                <a16:creationId xmlns:a16="http://schemas.microsoft.com/office/drawing/2014/main" id="{5CEC7753-86AD-91C4-6C5C-299FC599BF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2228555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rectangular frame with a yellow border&#10;&#10;AI-generated content may be incorrect.">
            <a:extLst>
              <a:ext uri="{FF2B5EF4-FFF2-40B4-BE49-F238E27FC236}">
                <a16:creationId xmlns:a16="http://schemas.microsoft.com/office/drawing/2014/main" id="{6E07DD3C-C60E-8553-2D6E-F6E7D27E36AA}"/>
              </a:ext>
            </a:extLst>
          </p:cNvPr>
          <p:cNvPicPr>
            <a:picLocks noChangeAspect="1"/>
          </p:cNvPicPr>
          <p:nvPr/>
        </p:nvPicPr>
        <p:blipFill>
          <a:blip r:embed="rId2">
            <a:extLst>
              <a:ext uri="{28A0092B-C50C-407E-A947-70E740481C1C}">
                <a14:useLocalDpi xmlns:a14="http://schemas.microsoft.com/office/drawing/2010/main" val="0"/>
              </a:ext>
            </a:extLst>
          </a:blip>
          <a:srcRect b="12975"/>
          <a:stretch/>
        </p:blipFill>
        <p:spPr>
          <a:xfrm>
            <a:off x="0" y="0"/>
            <a:ext cx="12192000" cy="5968181"/>
          </a:xfrm>
          <a:prstGeom prst="rect">
            <a:avLst/>
          </a:prstGeom>
        </p:spPr>
      </p:pic>
      <p:sp>
        <p:nvSpPr>
          <p:cNvPr id="2" name="Title 1">
            <a:extLst>
              <a:ext uri="{FF2B5EF4-FFF2-40B4-BE49-F238E27FC236}">
                <a16:creationId xmlns:a16="http://schemas.microsoft.com/office/drawing/2014/main" id="{4A2F5D22-BABB-916E-5D7B-A8DE293D2FE2}"/>
              </a:ext>
            </a:extLst>
          </p:cNvPr>
          <p:cNvSpPr>
            <a:spLocks noGrp="1"/>
          </p:cNvSpPr>
          <p:nvPr>
            <p:ph type="title"/>
          </p:nvPr>
        </p:nvSpPr>
        <p:spPr>
          <a:xfrm>
            <a:off x="838200" y="83575"/>
            <a:ext cx="10515600" cy="1607113"/>
          </a:xfrm>
        </p:spPr>
        <p:txBody>
          <a:bodyPr>
            <a:normAutofit fontScale="90000"/>
          </a:bodyPr>
          <a:lstStyle/>
          <a:p>
            <a:pPr algn="ctr"/>
            <a:r>
              <a:rPr lang="en-US" dirty="0"/>
              <a:t>Ethics for Peer Supporters in Recovery Housing</a:t>
            </a:r>
            <a:br>
              <a:rPr lang="en-US" dirty="0"/>
            </a:br>
            <a:r>
              <a:rPr lang="en-US" sz="8900" dirty="0"/>
              <a:t>Pre- Test</a:t>
            </a:r>
          </a:p>
        </p:txBody>
      </p:sp>
      <p:sp>
        <p:nvSpPr>
          <p:cNvPr id="3" name="Content Placeholder 2">
            <a:extLst>
              <a:ext uri="{FF2B5EF4-FFF2-40B4-BE49-F238E27FC236}">
                <a16:creationId xmlns:a16="http://schemas.microsoft.com/office/drawing/2014/main" id="{3FD5884B-0520-7954-ADAA-2F77F2079118}"/>
              </a:ext>
            </a:extLst>
          </p:cNvPr>
          <p:cNvSpPr>
            <a:spLocks noGrp="1"/>
          </p:cNvSpPr>
          <p:nvPr>
            <p:ph idx="1"/>
          </p:nvPr>
        </p:nvSpPr>
        <p:spPr>
          <a:xfrm>
            <a:off x="393290" y="1690688"/>
            <a:ext cx="11405419" cy="4948801"/>
          </a:xfrm>
        </p:spPr>
        <p:txBody>
          <a:bodyPr>
            <a:noAutofit/>
          </a:bodyPr>
          <a:lstStyle/>
          <a:p>
            <a:pPr marL="514350" indent="-514350">
              <a:lnSpc>
                <a:spcPct val="100000"/>
              </a:lnSpc>
              <a:buAutoNum type="arabicPeriod"/>
            </a:pPr>
            <a:r>
              <a:rPr lang="en-US" sz="3500" dirty="0"/>
              <a:t>Are peer supporters responsible for knowing what their ethical obligations are?</a:t>
            </a:r>
          </a:p>
          <a:p>
            <a:pPr marL="514350" indent="-514350">
              <a:lnSpc>
                <a:spcPct val="100000"/>
              </a:lnSpc>
              <a:buAutoNum type="arabicPeriod"/>
            </a:pPr>
            <a:r>
              <a:rPr lang="en-US" sz="3500" dirty="0"/>
              <a:t>Are peer supporters bound by ethics even if they are self-employed?</a:t>
            </a:r>
          </a:p>
          <a:p>
            <a:pPr marL="514350" indent="-514350">
              <a:lnSpc>
                <a:spcPct val="100000"/>
              </a:lnSpc>
              <a:buAutoNum type="arabicPeriod"/>
            </a:pPr>
            <a:r>
              <a:rPr lang="en-US" sz="3500" dirty="0"/>
              <a:t>Are there different ethical requirements according to county, recovery housing, or job placement?</a:t>
            </a:r>
          </a:p>
          <a:p>
            <a:pPr marL="514350" indent="-514350">
              <a:lnSpc>
                <a:spcPct val="100000"/>
              </a:lnSpc>
              <a:buAutoNum type="arabicPeriod"/>
            </a:pPr>
            <a:r>
              <a:rPr lang="en-US" sz="3500" dirty="0"/>
              <a:t>What happens if an ethic is violated?</a:t>
            </a:r>
          </a:p>
          <a:p>
            <a:pPr marL="514350" indent="-514350">
              <a:lnSpc>
                <a:spcPct val="100000"/>
              </a:lnSpc>
              <a:buAutoNum type="arabicPeriod"/>
            </a:pPr>
            <a:r>
              <a:rPr lang="en-US" sz="3500" dirty="0"/>
              <a:t>When do you report an ethical violation and to whom?</a:t>
            </a:r>
          </a:p>
        </p:txBody>
      </p:sp>
    </p:spTree>
    <p:extLst>
      <p:ext uri="{BB962C8B-B14F-4D97-AF65-F5344CB8AC3E}">
        <p14:creationId xmlns:p14="http://schemas.microsoft.com/office/powerpoint/2010/main" val="15682462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ey rectangular object&#10;&#10;AI-generated content may be incorrect.">
            <a:extLst>
              <a:ext uri="{FF2B5EF4-FFF2-40B4-BE49-F238E27FC236}">
                <a16:creationId xmlns:a16="http://schemas.microsoft.com/office/drawing/2014/main" id="{3A908ECC-DA28-CF55-0AC6-CF3831C832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ED447A2-BF58-4CEE-9A0F-E048F1F2DB11}"/>
              </a:ext>
            </a:extLst>
          </p:cNvPr>
          <p:cNvSpPr>
            <a:spLocks noGrp="1"/>
          </p:cNvSpPr>
          <p:nvPr>
            <p:ph type="title"/>
          </p:nvPr>
        </p:nvSpPr>
        <p:spPr>
          <a:xfrm>
            <a:off x="1074174" y="622556"/>
            <a:ext cx="10291916" cy="5612888"/>
          </a:xfrm>
        </p:spPr>
        <p:txBody>
          <a:bodyPr>
            <a:normAutofit/>
          </a:bodyPr>
          <a:lstStyle/>
          <a:p>
            <a:pPr marL="0" indent="0" algn="ctr"/>
            <a:r>
              <a:rPr lang="en-US" sz="4400" dirty="0">
                <a:solidFill>
                  <a:schemeClr val="bg1"/>
                </a:solidFill>
              </a:rPr>
              <a:t>“Ethics and boundary issues are important for peer supporters because they help peer supporters understand the behavior expected of them in the mental health and/or addiction services setting.”</a:t>
            </a:r>
            <a:br>
              <a:rPr lang="en-US" sz="4400" dirty="0">
                <a:solidFill>
                  <a:schemeClr val="bg1"/>
                </a:solidFill>
              </a:rPr>
            </a:br>
            <a:r>
              <a:rPr lang="en-US" dirty="0">
                <a:solidFill>
                  <a:schemeClr val="bg1"/>
                </a:solidFill>
              </a:rPr>
              <a:t>	-</a:t>
            </a:r>
            <a:r>
              <a:rPr lang="en-US" sz="3000" i="1" dirty="0">
                <a:solidFill>
                  <a:schemeClr val="bg1"/>
                </a:solidFill>
              </a:rPr>
              <a:t>Ohio Mental Health &amp; Addictions Services</a:t>
            </a:r>
            <a:br>
              <a:rPr lang="en-US" dirty="0"/>
            </a:br>
            <a:endParaRPr lang="en-US" dirty="0"/>
          </a:p>
        </p:txBody>
      </p:sp>
    </p:spTree>
    <p:extLst>
      <p:ext uri="{BB962C8B-B14F-4D97-AF65-F5344CB8AC3E}">
        <p14:creationId xmlns:p14="http://schemas.microsoft.com/office/powerpoint/2010/main" val="6618766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rectangle with black arrows&#10;&#10;AI-generated content may be incorrect.">
            <a:extLst>
              <a:ext uri="{FF2B5EF4-FFF2-40B4-BE49-F238E27FC236}">
                <a16:creationId xmlns:a16="http://schemas.microsoft.com/office/drawing/2014/main" id="{8D9DD6AD-C01A-48A0-AF68-A5F9B526DF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D22A969-C15A-EF67-3044-2B1E1B154680}"/>
              </a:ext>
            </a:extLst>
          </p:cNvPr>
          <p:cNvSpPr>
            <a:spLocks noGrp="1"/>
          </p:cNvSpPr>
          <p:nvPr>
            <p:ph type="title"/>
          </p:nvPr>
        </p:nvSpPr>
        <p:spPr>
          <a:xfrm>
            <a:off x="543232" y="-91615"/>
            <a:ext cx="10515600" cy="1325563"/>
          </a:xfrm>
        </p:spPr>
        <p:txBody>
          <a:bodyPr/>
          <a:lstStyle/>
          <a:p>
            <a:r>
              <a:rPr lang="en-US" sz="7500" dirty="0"/>
              <a:t>Ethics	</a:t>
            </a:r>
            <a:r>
              <a:rPr lang="en-US" dirty="0"/>
              <a:t>	</a:t>
            </a:r>
          </a:p>
        </p:txBody>
      </p:sp>
      <p:sp>
        <p:nvSpPr>
          <p:cNvPr id="3" name="Content Placeholder 2">
            <a:extLst>
              <a:ext uri="{FF2B5EF4-FFF2-40B4-BE49-F238E27FC236}">
                <a16:creationId xmlns:a16="http://schemas.microsoft.com/office/drawing/2014/main" id="{56FDD4AE-3E4F-C6C4-ABC8-D16D3048C570}"/>
              </a:ext>
            </a:extLst>
          </p:cNvPr>
          <p:cNvSpPr>
            <a:spLocks noGrp="1"/>
          </p:cNvSpPr>
          <p:nvPr>
            <p:ph idx="1"/>
          </p:nvPr>
        </p:nvSpPr>
        <p:spPr>
          <a:xfrm>
            <a:off x="130277" y="1907458"/>
            <a:ext cx="7794523" cy="1858297"/>
          </a:xfrm>
        </p:spPr>
        <p:txBody>
          <a:bodyPr/>
          <a:lstStyle/>
          <a:p>
            <a:pPr marL="0" indent="0">
              <a:buNone/>
            </a:pPr>
            <a:r>
              <a:rPr lang="en-US" sz="3500" cap="all" spc="200" dirty="0">
                <a:solidFill>
                  <a:schemeClr val="tx2"/>
                </a:solidFill>
                <a:latin typeface="+mj-lt"/>
              </a:rPr>
              <a:t>Ethics are formalized rules that govern behavior. Protect those who receive support.</a:t>
            </a:r>
          </a:p>
          <a:p>
            <a:pPr marL="0" indent="0">
              <a:buNone/>
            </a:pPr>
            <a:endParaRPr lang="en-US" dirty="0"/>
          </a:p>
        </p:txBody>
      </p:sp>
    </p:spTree>
    <p:extLst>
      <p:ext uri="{BB962C8B-B14F-4D97-AF65-F5344CB8AC3E}">
        <p14:creationId xmlns:p14="http://schemas.microsoft.com/office/powerpoint/2010/main" val="34680180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urple square with white dots&#10;&#10;AI-generated content may be incorrect.">
            <a:extLst>
              <a:ext uri="{FF2B5EF4-FFF2-40B4-BE49-F238E27FC236}">
                <a16:creationId xmlns:a16="http://schemas.microsoft.com/office/drawing/2014/main" id="{B08D08D9-C4E1-6962-AB7C-CBDA7B9CBD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080DF82-7D6C-7365-CADC-F9610697FABA}"/>
              </a:ext>
            </a:extLst>
          </p:cNvPr>
          <p:cNvSpPr>
            <a:spLocks noGrp="1"/>
          </p:cNvSpPr>
          <p:nvPr>
            <p:ph type="title"/>
          </p:nvPr>
        </p:nvSpPr>
        <p:spPr>
          <a:xfrm>
            <a:off x="838200" y="814285"/>
            <a:ext cx="10515600" cy="5229430"/>
          </a:xfrm>
        </p:spPr>
        <p:txBody>
          <a:bodyPr>
            <a:noAutofit/>
          </a:bodyPr>
          <a:lstStyle/>
          <a:p>
            <a:pPr algn="ctr"/>
            <a:r>
              <a:rPr lang="en-US" sz="8000" dirty="0">
                <a:solidFill>
                  <a:schemeClr val="bg1"/>
                </a:solidFill>
              </a:rPr>
              <a:t>What are some of the top challenges with Peer Support and ethics?</a:t>
            </a:r>
          </a:p>
        </p:txBody>
      </p:sp>
    </p:spTree>
    <p:extLst>
      <p:ext uri="{BB962C8B-B14F-4D97-AF65-F5344CB8AC3E}">
        <p14:creationId xmlns:p14="http://schemas.microsoft.com/office/powerpoint/2010/main" val="37718706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5BC1E-040F-DE3A-C7C7-DDE3027CDC2B}"/>
              </a:ext>
            </a:extLst>
          </p:cNvPr>
          <p:cNvSpPr>
            <a:spLocks noGrp="1"/>
          </p:cNvSpPr>
          <p:nvPr>
            <p:ph type="title"/>
          </p:nvPr>
        </p:nvSpPr>
        <p:spPr>
          <a:xfrm>
            <a:off x="319548" y="168480"/>
            <a:ext cx="11432458" cy="1325563"/>
          </a:xfrm>
        </p:spPr>
        <p:txBody>
          <a:bodyPr>
            <a:noAutofit/>
          </a:bodyPr>
          <a:lstStyle/>
          <a:p>
            <a:r>
              <a:rPr lang="en-US" sz="8000" dirty="0"/>
              <a:t>Common Ethical Situations</a:t>
            </a:r>
          </a:p>
        </p:txBody>
      </p:sp>
      <p:graphicFrame>
        <p:nvGraphicFramePr>
          <p:cNvPr id="4" name="Content Placeholder 3">
            <a:extLst>
              <a:ext uri="{FF2B5EF4-FFF2-40B4-BE49-F238E27FC236}">
                <a16:creationId xmlns:a16="http://schemas.microsoft.com/office/drawing/2014/main" id="{BB35C4F3-1AC9-A89D-03C8-7A69AD1121B7}"/>
              </a:ext>
            </a:extLst>
          </p:cNvPr>
          <p:cNvGraphicFramePr>
            <a:graphicFrameLocks noGrp="1"/>
          </p:cNvGraphicFramePr>
          <p:nvPr>
            <p:ph idx="1"/>
            <p:extLst>
              <p:ext uri="{D42A27DB-BD31-4B8C-83A1-F6EECF244321}">
                <p14:modId xmlns:p14="http://schemas.microsoft.com/office/powerpoint/2010/main" val="2202899307"/>
              </p:ext>
            </p:extLst>
          </p:nvPr>
        </p:nvGraphicFramePr>
        <p:xfrm>
          <a:off x="319548" y="1670563"/>
          <a:ext cx="11552904" cy="4926421"/>
        </p:xfrm>
        <a:graphic>
          <a:graphicData uri="http://schemas.openxmlformats.org/drawingml/2006/table">
            <a:tbl>
              <a:tblPr firstRow="1" bandRow="1">
                <a:tableStyleId>{073A0DAA-6AF3-43AB-8588-CEC1D06C72B9}</a:tableStyleId>
              </a:tblPr>
              <a:tblGrid>
                <a:gridCol w="3480619">
                  <a:extLst>
                    <a:ext uri="{9D8B030D-6E8A-4147-A177-3AD203B41FA5}">
                      <a16:colId xmlns:a16="http://schemas.microsoft.com/office/drawing/2014/main" val="545401466"/>
                    </a:ext>
                  </a:extLst>
                </a:gridCol>
                <a:gridCol w="2295833">
                  <a:extLst>
                    <a:ext uri="{9D8B030D-6E8A-4147-A177-3AD203B41FA5}">
                      <a16:colId xmlns:a16="http://schemas.microsoft.com/office/drawing/2014/main" val="4043840667"/>
                    </a:ext>
                  </a:extLst>
                </a:gridCol>
                <a:gridCol w="2888226">
                  <a:extLst>
                    <a:ext uri="{9D8B030D-6E8A-4147-A177-3AD203B41FA5}">
                      <a16:colId xmlns:a16="http://schemas.microsoft.com/office/drawing/2014/main" val="3661708866"/>
                    </a:ext>
                  </a:extLst>
                </a:gridCol>
                <a:gridCol w="2888226">
                  <a:extLst>
                    <a:ext uri="{9D8B030D-6E8A-4147-A177-3AD203B41FA5}">
                      <a16:colId xmlns:a16="http://schemas.microsoft.com/office/drawing/2014/main" val="525467864"/>
                    </a:ext>
                  </a:extLst>
                </a:gridCol>
              </a:tblGrid>
              <a:tr h="1523767">
                <a:tc>
                  <a:txBody>
                    <a:bodyPr/>
                    <a:lstStyle/>
                    <a:p>
                      <a:r>
                        <a:rPr lang="en-US" sz="3500" dirty="0"/>
                        <a:t>SCENARIO</a:t>
                      </a:r>
                    </a:p>
                  </a:txBody>
                  <a:tcPr anchor="ctr"/>
                </a:tc>
                <a:tc>
                  <a:txBody>
                    <a:bodyPr/>
                    <a:lstStyle/>
                    <a:p>
                      <a:r>
                        <a:rPr lang="en-US" sz="3500" dirty="0"/>
                        <a:t>ALWAYS OKAY</a:t>
                      </a:r>
                    </a:p>
                  </a:txBody>
                  <a:tcPr anchor="ctr"/>
                </a:tc>
                <a:tc>
                  <a:txBody>
                    <a:bodyPr/>
                    <a:lstStyle/>
                    <a:p>
                      <a:r>
                        <a:rPr lang="en-US" sz="3500" dirty="0"/>
                        <a:t>SOMETIMES OKAY</a:t>
                      </a:r>
                    </a:p>
                  </a:txBody>
                  <a:tcPr anchor="ctr"/>
                </a:tc>
                <a:tc>
                  <a:txBody>
                    <a:bodyPr/>
                    <a:lstStyle/>
                    <a:p>
                      <a:r>
                        <a:rPr lang="en-US" sz="3500" dirty="0"/>
                        <a:t>NEVER OKAY</a:t>
                      </a:r>
                    </a:p>
                  </a:txBody>
                  <a:tcPr anchor="ctr"/>
                </a:tc>
                <a:extLst>
                  <a:ext uri="{0D108BD9-81ED-4DB2-BD59-A6C34878D82A}">
                    <a16:rowId xmlns:a16="http://schemas.microsoft.com/office/drawing/2014/main" val="3923303677"/>
                  </a:ext>
                </a:extLst>
              </a:tr>
              <a:tr h="576214">
                <a:tc>
                  <a:txBody>
                    <a:bodyPr/>
                    <a:lstStyle/>
                    <a:p>
                      <a:r>
                        <a:rPr lang="en-US" sz="2300" dirty="0"/>
                        <a:t>1. Giving a gift</a:t>
                      </a:r>
                    </a:p>
                  </a:txBody>
                  <a:tcPr/>
                </a:tc>
                <a:tc>
                  <a:txBody>
                    <a:bodyPr/>
                    <a:lstStyle/>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886438427"/>
                  </a:ext>
                </a:extLst>
              </a:tr>
              <a:tr h="621059">
                <a:tc>
                  <a:txBody>
                    <a:bodyPr/>
                    <a:lstStyle/>
                    <a:p>
                      <a:r>
                        <a:rPr lang="en-US" sz="2300" dirty="0"/>
                        <a:t>2. Accepting a gift</a:t>
                      </a:r>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247307103"/>
                  </a:ext>
                </a:extLst>
              </a:tr>
              <a:tr h="645901">
                <a:tc>
                  <a:txBody>
                    <a:bodyPr/>
                    <a:lstStyle/>
                    <a:p>
                      <a:r>
                        <a:rPr lang="en-US" sz="2300" dirty="0"/>
                        <a:t>3. Lending money</a:t>
                      </a:r>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197889028"/>
                  </a:ext>
                </a:extLst>
              </a:tr>
              <a:tr h="1001148">
                <a:tc>
                  <a:txBody>
                    <a:bodyPr/>
                    <a:lstStyle/>
                    <a:p>
                      <a:r>
                        <a:rPr lang="en-US" sz="2300" dirty="0"/>
                        <a:t>4. Borrowing or accepting money</a:t>
                      </a:r>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201072846"/>
                  </a:ext>
                </a:extLst>
              </a:tr>
              <a:tr h="558332">
                <a:tc>
                  <a:txBody>
                    <a:bodyPr/>
                    <a:lstStyle/>
                    <a:p>
                      <a:r>
                        <a:rPr lang="en-US" sz="2300" dirty="0"/>
                        <a:t>5. Giving a hug</a:t>
                      </a:r>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4242314306"/>
                  </a:ext>
                </a:extLst>
              </a:tr>
            </a:tbl>
          </a:graphicData>
        </a:graphic>
      </p:graphicFrame>
    </p:spTree>
    <p:extLst>
      <p:ext uri="{BB962C8B-B14F-4D97-AF65-F5344CB8AC3E}">
        <p14:creationId xmlns:p14="http://schemas.microsoft.com/office/powerpoint/2010/main" val="34338310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F2846D-2F29-15E1-04F8-41FD6F4F84C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F9B9B45-60C1-EED7-A2DF-71CB581C7E5E}"/>
              </a:ext>
            </a:extLst>
          </p:cNvPr>
          <p:cNvSpPr>
            <a:spLocks noGrp="1"/>
          </p:cNvSpPr>
          <p:nvPr>
            <p:ph type="title"/>
          </p:nvPr>
        </p:nvSpPr>
        <p:spPr>
          <a:xfrm>
            <a:off x="294968" y="247138"/>
            <a:ext cx="11552903" cy="1325563"/>
          </a:xfrm>
        </p:spPr>
        <p:txBody>
          <a:bodyPr>
            <a:noAutofit/>
          </a:bodyPr>
          <a:lstStyle/>
          <a:p>
            <a:r>
              <a:rPr lang="en-US" sz="8000" dirty="0"/>
              <a:t>Common Ethical Situations</a:t>
            </a:r>
          </a:p>
        </p:txBody>
      </p:sp>
      <p:graphicFrame>
        <p:nvGraphicFramePr>
          <p:cNvPr id="4" name="Content Placeholder 3">
            <a:extLst>
              <a:ext uri="{FF2B5EF4-FFF2-40B4-BE49-F238E27FC236}">
                <a16:creationId xmlns:a16="http://schemas.microsoft.com/office/drawing/2014/main" id="{1450BFE5-7B17-4B4A-6E44-5A20DC08DC6D}"/>
              </a:ext>
            </a:extLst>
          </p:cNvPr>
          <p:cNvGraphicFramePr>
            <a:graphicFrameLocks noGrp="1"/>
          </p:cNvGraphicFramePr>
          <p:nvPr>
            <p:ph idx="1"/>
            <p:extLst>
              <p:ext uri="{D42A27DB-BD31-4B8C-83A1-F6EECF244321}">
                <p14:modId xmlns:p14="http://schemas.microsoft.com/office/powerpoint/2010/main" val="655097631"/>
              </p:ext>
            </p:extLst>
          </p:nvPr>
        </p:nvGraphicFramePr>
        <p:xfrm>
          <a:off x="294968" y="1690688"/>
          <a:ext cx="11552904" cy="4802187"/>
        </p:xfrm>
        <a:graphic>
          <a:graphicData uri="http://schemas.openxmlformats.org/drawingml/2006/table">
            <a:tbl>
              <a:tblPr firstRow="1" bandRow="1">
                <a:tableStyleId>{073A0DAA-6AF3-43AB-8588-CEC1D06C72B9}</a:tableStyleId>
              </a:tblPr>
              <a:tblGrid>
                <a:gridCol w="3480619">
                  <a:extLst>
                    <a:ext uri="{9D8B030D-6E8A-4147-A177-3AD203B41FA5}">
                      <a16:colId xmlns:a16="http://schemas.microsoft.com/office/drawing/2014/main" val="545401466"/>
                    </a:ext>
                  </a:extLst>
                </a:gridCol>
                <a:gridCol w="2295833">
                  <a:extLst>
                    <a:ext uri="{9D8B030D-6E8A-4147-A177-3AD203B41FA5}">
                      <a16:colId xmlns:a16="http://schemas.microsoft.com/office/drawing/2014/main" val="4043840667"/>
                    </a:ext>
                  </a:extLst>
                </a:gridCol>
                <a:gridCol w="2888226">
                  <a:extLst>
                    <a:ext uri="{9D8B030D-6E8A-4147-A177-3AD203B41FA5}">
                      <a16:colId xmlns:a16="http://schemas.microsoft.com/office/drawing/2014/main" val="3661708866"/>
                    </a:ext>
                  </a:extLst>
                </a:gridCol>
                <a:gridCol w="2888226">
                  <a:extLst>
                    <a:ext uri="{9D8B030D-6E8A-4147-A177-3AD203B41FA5}">
                      <a16:colId xmlns:a16="http://schemas.microsoft.com/office/drawing/2014/main" val="525467864"/>
                    </a:ext>
                  </a:extLst>
                </a:gridCol>
              </a:tblGrid>
              <a:tr h="1436409">
                <a:tc>
                  <a:txBody>
                    <a:bodyPr/>
                    <a:lstStyle/>
                    <a:p>
                      <a:r>
                        <a:rPr lang="en-US" sz="3500" dirty="0"/>
                        <a:t>SCENARIO</a:t>
                      </a:r>
                    </a:p>
                  </a:txBody>
                  <a:tcPr anchor="ctr"/>
                </a:tc>
                <a:tc>
                  <a:txBody>
                    <a:bodyPr/>
                    <a:lstStyle/>
                    <a:p>
                      <a:r>
                        <a:rPr lang="en-US" sz="3500" dirty="0"/>
                        <a:t>ALWAYS OKAY</a:t>
                      </a:r>
                    </a:p>
                  </a:txBody>
                  <a:tcPr anchor="ctr"/>
                </a:tc>
                <a:tc>
                  <a:txBody>
                    <a:bodyPr/>
                    <a:lstStyle/>
                    <a:p>
                      <a:r>
                        <a:rPr lang="en-US" sz="3500" dirty="0"/>
                        <a:t>SOMETIMES OKAY</a:t>
                      </a:r>
                    </a:p>
                  </a:txBody>
                  <a:tcPr anchor="ctr"/>
                </a:tc>
                <a:tc>
                  <a:txBody>
                    <a:bodyPr/>
                    <a:lstStyle/>
                    <a:p>
                      <a:r>
                        <a:rPr lang="en-US" sz="3500" dirty="0"/>
                        <a:t>NEVER OKAY</a:t>
                      </a:r>
                    </a:p>
                  </a:txBody>
                  <a:tcPr anchor="ctr"/>
                </a:tc>
                <a:extLst>
                  <a:ext uri="{0D108BD9-81ED-4DB2-BD59-A6C34878D82A}">
                    <a16:rowId xmlns:a16="http://schemas.microsoft.com/office/drawing/2014/main" val="3923303677"/>
                  </a:ext>
                </a:extLst>
              </a:tr>
              <a:tr h="943751">
                <a:tc>
                  <a:txBody>
                    <a:bodyPr/>
                    <a:lstStyle/>
                    <a:p>
                      <a:r>
                        <a:rPr lang="en-US" sz="2300" dirty="0"/>
                        <a:t>6. “You’re a very special person.”</a:t>
                      </a:r>
                    </a:p>
                  </a:txBody>
                  <a:tcPr/>
                </a:tc>
                <a:tc>
                  <a:txBody>
                    <a:bodyPr/>
                    <a:lstStyle/>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886438427"/>
                  </a:ext>
                </a:extLst>
              </a:tr>
              <a:tr h="943751">
                <a:tc>
                  <a:txBody>
                    <a:bodyPr/>
                    <a:lstStyle/>
                    <a:p>
                      <a:r>
                        <a:rPr lang="en-US" sz="2300" dirty="0"/>
                        <a:t>7. “You’re a very special person to me.”</a:t>
                      </a:r>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247307103"/>
                  </a:ext>
                </a:extLst>
              </a:tr>
              <a:tr h="608871">
                <a:tc>
                  <a:txBody>
                    <a:bodyPr/>
                    <a:lstStyle/>
                    <a:p>
                      <a:r>
                        <a:rPr lang="en-US" sz="2300" dirty="0"/>
                        <a:t>8. Invitation to a party</a:t>
                      </a:r>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197889028"/>
                  </a:ext>
                </a:extLst>
              </a:tr>
              <a:tr h="869405">
                <a:tc>
                  <a:txBody>
                    <a:bodyPr/>
                    <a:lstStyle/>
                    <a:p>
                      <a:r>
                        <a:rPr lang="en-US" sz="2300" dirty="0"/>
                        <a:t>9. Sexual relationship</a:t>
                      </a:r>
                    </a:p>
                  </a:txBody>
                  <a:tcPr/>
                </a:tc>
                <a:tc>
                  <a:txBody>
                    <a:bodyPr/>
                    <a:lstStyle/>
                    <a:p>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2201072846"/>
                  </a:ext>
                </a:extLst>
              </a:tr>
            </a:tbl>
          </a:graphicData>
        </a:graphic>
      </p:graphicFrame>
    </p:spTree>
    <p:extLst>
      <p:ext uri="{BB962C8B-B14F-4D97-AF65-F5344CB8AC3E}">
        <p14:creationId xmlns:p14="http://schemas.microsoft.com/office/powerpoint/2010/main" val="16023241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81E4E8-42DB-D7A3-3593-30527D959AB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5354C77-5DE4-92BF-FBB2-B2EA5031A7F7}"/>
              </a:ext>
            </a:extLst>
          </p:cNvPr>
          <p:cNvSpPr>
            <a:spLocks noGrp="1"/>
          </p:cNvSpPr>
          <p:nvPr>
            <p:ph type="title"/>
          </p:nvPr>
        </p:nvSpPr>
        <p:spPr>
          <a:xfrm>
            <a:off x="394520" y="365125"/>
            <a:ext cx="11353800" cy="1325563"/>
          </a:xfrm>
        </p:spPr>
        <p:txBody>
          <a:bodyPr>
            <a:noAutofit/>
          </a:bodyPr>
          <a:lstStyle/>
          <a:p>
            <a:r>
              <a:rPr lang="en-US" sz="8000" dirty="0"/>
              <a:t>Common Ethical Situations</a:t>
            </a:r>
          </a:p>
        </p:txBody>
      </p:sp>
      <p:graphicFrame>
        <p:nvGraphicFramePr>
          <p:cNvPr id="4" name="Content Placeholder 3">
            <a:extLst>
              <a:ext uri="{FF2B5EF4-FFF2-40B4-BE49-F238E27FC236}">
                <a16:creationId xmlns:a16="http://schemas.microsoft.com/office/drawing/2014/main" id="{4F16FD6D-ED0B-232B-F36B-FFB09A8CE22C}"/>
              </a:ext>
            </a:extLst>
          </p:cNvPr>
          <p:cNvGraphicFramePr>
            <a:graphicFrameLocks noGrp="1"/>
          </p:cNvGraphicFramePr>
          <p:nvPr>
            <p:ph idx="1"/>
            <p:extLst>
              <p:ext uri="{D42A27DB-BD31-4B8C-83A1-F6EECF244321}">
                <p14:modId xmlns:p14="http://schemas.microsoft.com/office/powerpoint/2010/main" val="360596757"/>
              </p:ext>
            </p:extLst>
          </p:nvPr>
        </p:nvGraphicFramePr>
        <p:xfrm>
          <a:off x="294968" y="1690688"/>
          <a:ext cx="11552904" cy="4700281"/>
        </p:xfrm>
        <a:graphic>
          <a:graphicData uri="http://schemas.openxmlformats.org/drawingml/2006/table">
            <a:tbl>
              <a:tblPr firstRow="1" bandRow="1">
                <a:tableStyleId>{073A0DAA-6AF3-43AB-8588-CEC1D06C72B9}</a:tableStyleId>
              </a:tblPr>
              <a:tblGrid>
                <a:gridCol w="3480619">
                  <a:extLst>
                    <a:ext uri="{9D8B030D-6E8A-4147-A177-3AD203B41FA5}">
                      <a16:colId xmlns:a16="http://schemas.microsoft.com/office/drawing/2014/main" val="545401466"/>
                    </a:ext>
                  </a:extLst>
                </a:gridCol>
                <a:gridCol w="2295833">
                  <a:extLst>
                    <a:ext uri="{9D8B030D-6E8A-4147-A177-3AD203B41FA5}">
                      <a16:colId xmlns:a16="http://schemas.microsoft.com/office/drawing/2014/main" val="4043840667"/>
                    </a:ext>
                  </a:extLst>
                </a:gridCol>
                <a:gridCol w="2888226">
                  <a:extLst>
                    <a:ext uri="{9D8B030D-6E8A-4147-A177-3AD203B41FA5}">
                      <a16:colId xmlns:a16="http://schemas.microsoft.com/office/drawing/2014/main" val="3661708866"/>
                    </a:ext>
                  </a:extLst>
                </a:gridCol>
                <a:gridCol w="2888226">
                  <a:extLst>
                    <a:ext uri="{9D8B030D-6E8A-4147-A177-3AD203B41FA5}">
                      <a16:colId xmlns:a16="http://schemas.microsoft.com/office/drawing/2014/main" val="525467864"/>
                    </a:ext>
                  </a:extLst>
                </a:gridCol>
              </a:tblGrid>
              <a:tr h="1405927">
                <a:tc>
                  <a:txBody>
                    <a:bodyPr/>
                    <a:lstStyle/>
                    <a:p>
                      <a:r>
                        <a:rPr lang="en-US" sz="3500" dirty="0"/>
                        <a:t>SCENARIO</a:t>
                      </a:r>
                    </a:p>
                  </a:txBody>
                  <a:tcPr anchor="ctr"/>
                </a:tc>
                <a:tc>
                  <a:txBody>
                    <a:bodyPr/>
                    <a:lstStyle/>
                    <a:p>
                      <a:r>
                        <a:rPr lang="en-US" sz="3500" dirty="0"/>
                        <a:t>ALWAYS OKAY</a:t>
                      </a:r>
                    </a:p>
                  </a:txBody>
                  <a:tcPr anchor="ctr"/>
                </a:tc>
                <a:tc>
                  <a:txBody>
                    <a:bodyPr/>
                    <a:lstStyle/>
                    <a:p>
                      <a:r>
                        <a:rPr lang="en-US" sz="3500" dirty="0"/>
                        <a:t>SOMETIMES OKAY</a:t>
                      </a:r>
                    </a:p>
                  </a:txBody>
                  <a:tcPr anchor="ctr"/>
                </a:tc>
                <a:tc>
                  <a:txBody>
                    <a:bodyPr/>
                    <a:lstStyle/>
                    <a:p>
                      <a:r>
                        <a:rPr lang="en-US" sz="3500" dirty="0"/>
                        <a:t>NEVER OKAY</a:t>
                      </a:r>
                    </a:p>
                  </a:txBody>
                  <a:tcPr anchor="ctr"/>
                </a:tc>
                <a:extLst>
                  <a:ext uri="{0D108BD9-81ED-4DB2-BD59-A6C34878D82A}">
                    <a16:rowId xmlns:a16="http://schemas.microsoft.com/office/drawing/2014/main" val="3923303677"/>
                  </a:ext>
                </a:extLst>
              </a:tr>
              <a:tr h="923724">
                <a:tc>
                  <a:txBody>
                    <a:bodyPr/>
                    <a:lstStyle/>
                    <a:p>
                      <a:r>
                        <a:rPr lang="en-US" sz="2300" dirty="0"/>
                        <a:t>10. Sexual relationship with family member</a:t>
                      </a:r>
                    </a:p>
                  </a:txBody>
                  <a:tcPr/>
                </a:tc>
                <a:tc>
                  <a:txBody>
                    <a:bodyPr/>
                    <a:lstStyle/>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886438427"/>
                  </a:ext>
                </a:extLst>
              </a:tr>
              <a:tr h="923724">
                <a:tc>
                  <a:txBody>
                    <a:bodyPr/>
                    <a:lstStyle/>
                    <a:p>
                      <a:r>
                        <a:rPr lang="en-US" sz="2300" dirty="0"/>
                        <a:t>11. Giving a cell phone number</a:t>
                      </a:r>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247307103"/>
                  </a:ext>
                </a:extLst>
              </a:tr>
              <a:tr h="595950">
                <a:tc>
                  <a:txBody>
                    <a:bodyPr/>
                    <a:lstStyle/>
                    <a:p>
                      <a:r>
                        <a:rPr lang="en-US" sz="2300" dirty="0"/>
                        <a:t>12. Using Profanity</a:t>
                      </a:r>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197889028"/>
                  </a:ext>
                </a:extLst>
              </a:tr>
              <a:tr h="850956">
                <a:tc>
                  <a:txBody>
                    <a:bodyPr/>
                    <a:lstStyle/>
                    <a:p>
                      <a:r>
                        <a:rPr lang="en-US" sz="2300" dirty="0"/>
                        <a:t>13. Using “drug slang”</a:t>
                      </a:r>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2201072846"/>
                  </a:ext>
                </a:extLst>
              </a:tr>
            </a:tbl>
          </a:graphicData>
        </a:graphic>
      </p:graphicFrame>
    </p:spTree>
    <p:extLst>
      <p:ext uri="{BB962C8B-B14F-4D97-AF65-F5344CB8AC3E}">
        <p14:creationId xmlns:p14="http://schemas.microsoft.com/office/powerpoint/2010/main" val="17949635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0CA24A353C5534B8E0DE01C901400D4" ma:contentTypeVersion="15" ma:contentTypeDescription="Create a new document." ma:contentTypeScope="" ma:versionID="f6abf2391618e5b6e4a5e619bf1ba4ed">
  <xsd:schema xmlns:xsd="http://www.w3.org/2001/XMLSchema" xmlns:xs="http://www.w3.org/2001/XMLSchema" xmlns:p="http://schemas.microsoft.com/office/2006/metadata/properties" xmlns:ns2="331ed7e6-3127-4f14-963d-e156ae1447d3" xmlns:ns3="1848a53b-7821-40ed-8e43-a3f1d38d81f5" targetNamespace="http://schemas.microsoft.com/office/2006/metadata/properties" ma:root="true" ma:fieldsID="cca0015ee627509a9f35732deaf79dd7" ns2:_="" ns3:_="">
    <xsd:import namespace="331ed7e6-3127-4f14-963d-e156ae1447d3"/>
    <xsd:import namespace="1848a53b-7821-40ed-8e43-a3f1d38d81f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DateTaken"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1ed7e6-3127-4f14-963d-e156ae1447d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737f8784-f875-460d-a0aa-88acc3d1c16c" ma:termSetId="09814cd3-568e-fe90-9814-8d621ff8fb84" ma:anchorId="fba54fb3-c3e1-fe81-a776-ca4b69148c4d" ma:open="true" ma:isKeyword="false">
      <xsd:complexType>
        <xsd:sequence>
          <xsd:element ref="pc:Terms" minOccurs="0" maxOccurs="1"/>
        </xsd:sequence>
      </xsd:complex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848a53b-7821-40ed-8e43-a3f1d38d81f5"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86b0d929-e9f6-48fd-a24b-7621eac27fd6}" ma:internalName="TaxCatchAll" ma:showField="CatchAllData" ma:web="1848a53b-7821-40ed-8e43-a3f1d38d81f5">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1848a53b-7821-40ed-8e43-a3f1d38d81f5" xsi:nil="true"/>
    <lcf76f155ced4ddcb4097134ff3c332f xmlns="331ed7e6-3127-4f14-963d-e156ae1447d3">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C0F8293-8332-42B2-BE0E-2D9968A65487}"/>
</file>

<file path=customXml/itemProps2.xml><?xml version="1.0" encoding="utf-8"?>
<ds:datastoreItem xmlns:ds="http://schemas.openxmlformats.org/officeDocument/2006/customXml" ds:itemID="{2E48FB88-E490-46B1-A4D6-1EC195CBA3A6}"/>
</file>

<file path=customXml/itemProps3.xml><?xml version="1.0" encoding="utf-8"?>
<ds:datastoreItem xmlns:ds="http://schemas.openxmlformats.org/officeDocument/2006/customXml" ds:itemID="{C736416B-B10C-415F-8C4A-3507BC9CA24F}"/>
</file>

<file path=docProps/app.xml><?xml version="1.0" encoding="utf-8"?>
<Properties xmlns="http://schemas.openxmlformats.org/officeDocument/2006/extended-properties" xmlns:vt="http://schemas.openxmlformats.org/officeDocument/2006/docPropsVTypes">
  <TotalTime>355</TotalTime>
  <Words>880</Words>
  <Application>Microsoft Office PowerPoint</Application>
  <PresentationFormat>Widescreen</PresentationFormat>
  <Paragraphs>86</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PowerPoint Presentation</vt:lpstr>
      <vt:lpstr>Objectives:</vt:lpstr>
      <vt:lpstr>Ethics for Peer Supporters in Recovery Housing Pre- Test</vt:lpstr>
      <vt:lpstr>“Ethics and boundary issues are important for peer supporters because they help peer supporters understand the behavior expected of them in the mental health and/or addiction services setting.”  -Ohio Mental Health &amp; Addictions Services </vt:lpstr>
      <vt:lpstr>Ethics  </vt:lpstr>
      <vt:lpstr>What are some of the top challenges with Peer Support and ethics?</vt:lpstr>
      <vt:lpstr>Common Ethical Situations</vt:lpstr>
      <vt:lpstr>Common Ethical Situations</vt:lpstr>
      <vt:lpstr>Common Ethical Situations</vt:lpstr>
      <vt:lpstr>Common Ethical Situations</vt:lpstr>
      <vt:lpstr>OMHAS Peer Support Code of Ethics   Adult-Family-and-Youth-Certified-Peer-Supporter-Code-of-Ethics.pdf</vt:lpstr>
      <vt:lpstr>Strategies &amp; Tools to  Address Ethical Issues</vt:lpstr>
      <vt:lpstr>Three Questions to Guide Ethical Decision –Making</vt:lpstr>
      <vt:lpstr>Peer Support Ethics Common Ethical Scenarios</vt:lpstr>
      <vt:lpstr>Peer Support Ethics Common Ethical Scenarios</vt:lpstr>
      <vt:lpstr>Peer Support Ethics Common Ethical Scenarios</vt:lpstr>
      <vt:lpstr>Peer Support Ethics Common Ethical Scenarios</vt:lpstr>
      <vt:lpstr>Boundaries</vt:lpstr>
      <vt:lpstr>Self Care Boundaries keep you safe and  your peer safe and healthy. Boundaries can help alleviate frustration, feeling overwhelmed and eventually burned out. </vt:lpstr>
      <vt:lpstr>Reporting Ethical Violations</vt:lpstr>
      <vt:lpstr>Ethics for Peer Supporters in Recovery Housing Post- Test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Desiree McKenzie</dc:creator>
  <cp:lastModifiedBy>Reba McCray</cp:lastModifiedBy>
  <cp:revision>21</cp:revision>
  <dcterms:created xsi:type="dcterms:W3CDTF">2025-03-12T13:15:12Z</dcterms:created>
  <dcterms:modified xsi:type="dcterms:W3CDTF">2025-03-20T15:34:34Z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0x01010020CA24A353C5534B8E0DE01C901400D4</vt:lpwstr>
  </property>
</Properties>
</file>