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Lst>
  <p:notesMasterIdLst>
    <p:notesMasterId r:id="rId29"/>
  </p:notesMasterIdLst>
  <p:sldIdLst>
    <p:sldId id="256" r:id="rId5"/>
    <p:sldId id="1458" r:id="rId6"/>
    <p:sldId id="257" r:id="rId7"/>
    <p:sldId id="1457" r:id="rId8"/>
    <p:sldId id="1463" r:id="rId9"/>
    <p:sldId id="279" r:id="rId10"/>
    <p:sldId id="280" r:id="rId11"/>
    <p:sldId id="1462" r:id="rId12"/>
    <p:sldId id="1461" r:id="rId13"/>
    <p:sldId id="281" r:id="rId14"/>
    <p:sldId id="288" r:id="rId15"/>
    <p:sldId id="283" r:id="rId16"/>
    <p:sldId id="284" r:id="rId17"/>
    <p:sldId id="287" r:id="rId18"/>
    <p:sldId id="285" r:id="rId19"/>
    <p:sldId id="286" r:id="rId20"/>
    <p:sldId id="2700" r:id="rId21"/>
    <p:sldId id="2694" r:id="rId22"/>
    <p:sldId id="2701" r:id="rId23"/>
    <p:sldId id="2692" r:id="rId24"/>
    <p:sldId id="2693" r:id="rId25"/>
    <p:sldId id="2686" r:id="rId26"/>
    <p:sldId id="1456"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630434-FC48-6170-834F-626E862310F0}" name="Grace L. Clancy" initials="GLC" userId="Grace L. Clancy" providerId="None"/>
  <p188:author id="{74CC138F-76A8-AFFD-3FFA-7E0985CADC5C}" name="Robin Thompson" initials="RT" userId="S::rthompson@fletchergroup.org::109bd8f6-697d-4b5f-9cb2-07bbe5dd1d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C"/>
    <a:srgbClr val="0C74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12"/>
    <p:restoredTop sz="84633" autoAdjust="0"/>
  </p:normalViewPr>
  <p:slideViewPr>
    <p:cSldViewPr snapToGrid="0">
      <p:cViewPr varScale="1">
        <p:scale>
          <a:sx n="53" d="100"/>
          <a:sy n="53" d="100"/>
        </p:scale>
        <p:origin x="13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E4D828-DBC5-4B30-872F-AAA59271CD0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41E7DC5-5DF4-498B-8BAE-8D78E4A3F2A1}">
      <dgm:prSet custT="1"/>
      <dgm:spPr/>
      <dgm:t>
        <a:bodyPr/>
        <a:lstStyle/>
        <a:p>
          <a:r>
            <a:rPr lang="en-US" sz="1800" dirty="0"/>
            <a:t>Study was designed to inform financial planning and expansion efforts of recovery housing organizations by assessing</a:t>
          </a:r>
        </a:p>
      </dgm:t>
    </dgm:pt>
    <dgm:pt modelId="{189320E6-DE32-4106-8980-F49F99BA72C2}" type="parTrans" cxnId="{AB4ACC11-2CCC-403C-BDF6-00F43A08CE9C}">
      <dgm:prSet/>
      <dgm:spPr/>
      <dgm:t>
        <a:bodyPr/>
        <a:lstStyle/>
        <a:p>
          <a:endParaRPr lang="en-US" sz="4000"/>
        </a:p>
      </dgm:t>
    </dgm:pt>
    <dgm:pt modelId="{F903130A-C363-4986-920B-05D23651AD02}" type="sibTrans" cxnId="{AB4ACC11-2CCC-403C-BDF6-00F43A08CE9C}">
      <dgm:prSet/>
      <dgm:spPr/>
      <dgm:t>
        <a:bodyPr/>
        <a:lstStyle/>
        <a:p>
          <a:endParaRPr lang="en-US" sz="4000"/>
        </a:p>
      </dgm:t>
    </dgm:pt>
    <dgm:pt modelId="{4D015438-C539-4139-AE66-AA587047D511}">
      <dgm:prSet custT="1"/>
      <dgm:spPr/>
      <dgm:t>
        <a:bodyPr/>
        <a:lstStyle/>
        <a:p>
          <a:r>
            <a:rPr lang="en-US" sz="1800" dirty="0"/>
            <a:t>Financial size of recovery residences</a:t>
          </a:r>
        </a:p>
      </dgm:t>
    </dgm:pt>
    <dgm:pt modelId="{BADD967F-E961-4616-90BD-B4B9730156F4}" type="parTrans" cxnId="{D0D96594-0086-4420-8FEF-E4ABBC044613}">
      <dgm:prSet/>
      <dgm:spPr/>
      <dgm:t>
        <a:bodyPr/>
        <a:lstStyle/>
        <a:p>
          <a:endParaRPr lang="en-US" sz="4000"/>
        </a:p>
      </dgm:t>
    </dgm:pt>
    <dgm:pt modelId="{41923597-F476-4C21-B53E-CB071996B15B}" type="sibTrans" cxnId="{D0D96594-0086-4420-8FEF-E4ABBC044613}">
      <dgm:prSet/>
      <dgm:spPr/>
      <dgm:t>
        <a:bodyPr/>
        <a:lstStyle/>
        <a:p>
          <a:endParaRPr lang="en-US" sz="4000"/>
        </a:p>
      </dgm:t>
    </dgm:pt>
    <dgm:pt modelId="{0EB2FB1A-3CCA-4674-A03E-D0A1B3689DE3}">
      <dgm:prSet custT="1"/>
      <dgm:spPr/>
      <dgm:t>
        <a:bodyPr/>
        <a:lstStyle/>
        <a:p>
          <a:r>
            <a:rPr lang="en-US" sz="1800"/>
            <a:t>Revenue sources</a:t>
          </a:r>
        </a:p>
      </dgm:t>
    </dgm:pt>
    <dgm:pt modelId="{1603DAB6-F83D-4FF2-93C5-7DE157686A51}" type="parTrans" cxnId="{1FC4AEE7-D4E2-443E-BFDC-7AF4A67E6BA5}">
      <dgm:prSet/>
      <dgm:spPr/>
      <dgm:t>
        <a:bodyPr/>
        <a:lstStyle/>
        <a:p>
          <a:endParaRPr lang="en-US" sz="4000"/>
        </a:p>
      </dgm:t>
    </dgm:pt>
    <dgm:pt modelId="{9549DC5E-8D55-46B9-809A-4CC8EC49C0D6}" type="sibTrans" cxnId="{1FC4AEE7-D4E2-443E-BFDC-7AF4A67E6BA5}">
      <dgm:prSet/>
      <dgm:spPr/>
      <dgm:t>
        <a:bodyPr/>
        <a:lstStyle/>
        <a:p>
          <a:endParaRPr lang="en-US" sz="4000"/>
        </a:p>
      </dgm:t>
    </dgm:pt>
    <dgm:pt modelId="{9D235306-D82D-4CFE-A912-CD7691AC63EB}">
      <dgm:prSet custT="1"/>
      <dgm:spPr/>
      <dgm:t>
        <a:bodyPr/>
        <a:lstStyle/>
        <a:p>
          <a:r>
            <a:rPr lang="en-US" sz="1800" dirty="0"/>
            <a:t>Operating expenditures</a:t>
          </a:r>
        </a:p>
      </dgm:t>
    </dgm:pt>
    <dgm:pt modelId="{570BF638-A313-4A05-B3BE-6FB33E945954}" type="parTrans" cxnId="{9F444BD0-5820-41F7-B0E9-DE14AC12C61D}">
      <dgm:prSet/>
      <dgm:spPr/>
      <dgm:t>
        <a:bodyPr/>
        <a:lstStyle/>
        <a:p>
          <a:endParaRPr lang="en-US" sz="4000"/>
        </a:p>
      </dgm:t>
    </dgm:pt>
    <dgm:pt modelId="{80E11E49-9972-49DE-B47F-37662985B8D3}" type="sibTrans" cxnId="{9F444BD0-5820-41F7-B0E9-DE14AC12C61D}">
      <dgm:prSet/>
      <dgm:spPr/>
      <dgm:t>
        <a:bodyPr/>
        <a:lstStyle/>
        <a:p>
          <a:endParaRPr lang="en-US" sz="4000"/>
        </a:p>
      </dgm:t>
    </dgm:pt>
    <dgm:pt modelId="{5601DF47-3867-4F3A-AD24-2346BD629209}">
      <dgm:prSet custT="1"/>
      <dgm:spPr/>
      <dgm:t>
        <a:bodyPr/>
        <a:lstStyle/>
        <a:p>
          <a:r>
            <a:rPr lang="en-US" sz="1800" dirty="0"/>
            <a:t>Financial resiliency</a:t>
          </a:r>
        </a:p>
      </dgm:t>
    </dgm:pt>
    <dgm:pt modelId="{0795B4BC-9D84-4135-BD4C-60F336CE62EB}" type="parTrans" cxnId="{ABE54022-6303-4C14-A9D4-286703240B81}">
      <dgm:prSet/>
      <dgm:spPr/>
      <dgm:t>
        <a:bodyPr/>
        <a:lstStyle/>
        <a:p>
          <a:endParaRPr lang="en-US" sz="4000"/>
        </a:p>
      </dgm:t>
    </dgm:pt>
    <dgm:pt modelId="{637E0483-D179-4078-9776-E7144C70A9D0}" type="sibTrans" cxnId="{ABE54022-6303-4C14-A9D4-286703240B81}">
      <dgm:prSet/>
      <dgm:spPr/>
      <dgm:t>
        <a:bodyPr/>
        <a:lstStyle/>
        <a:p>
          <a:endParaRPr lang="en-US" sz="4000"/>
        </a:p>
      </dgm:t>
    </dgm:pt>
    <dgm:pt modelId="{5A47C54B-C30E-402A-9A10-578CB20BD379}">
      <dgm:prSet custT="1"/>
      <dgm:spPr/>
      <dgm:t>
        <a:bodyPr/>
        <a:lstStyle/>
        <a:p>
          <a:r>
            <a:rPr lang="en-US" sz="1800"/>
            <a:t>Barrier to continued operation</a:t>
          </a:r>
        </a:p>
      </dgm:t>
    </dgm:pt>
    <dgm:pt modelId="{0FC3A333-7223-49B7-A22E-1DE5B2D6E07F}" type="parTrans" cxnId="{7B3B148D-8D77-4400-97DB-CA050C4BB4E6}">
      <dgm:prSet/>
      <dgm:spPr/>
      <dgm:t>
        <a:bodyPr/>
        <a:lstStyle/>
        <a:p>
          <a:endParaRPr lang="en-US" sz="4000"/>
        </a:p>
      </dgm:t>
    </dgm:pt>
    <dgm:pt modelId="{212BC030-ED08-42C4-B950-C090505851BD}" type="sibTrans" cxnId="{7B3B148D-8D77-4400-97DB-CA050C4BB4E6}">
      <dgm:prSet/>
      <dgm:spPr/>
      <dgm:t>
        <a:bodyPr/>
        <a:lstStyle/>
        <a:p>
          <a:endParaRPr lang="en-US" sz="4000"/>
        </a:p>
      </dgm:t>
    </dgm:pt>
    <dgm:pt modelId="{DC95661E-25EE-4D28-A32E-D04DCA7F526D}">
      <dgm:prSet custT="1"/>
      <dgm:spPr/>
      <dgm:t>
        <a:bodyPr/>
        <a:lstStyle/>
        <a:p>
          <a:r>
            <a:rPr lang="en-US" sz="1800" dirty="0"/>
            <a:t>To date, study has been conducted in 18 states in collaboration with NARR state affiliates</a:t>
          </a:r>
        </a:p>
      </dgm:t>
    </dgm:pt>
    <dgm:pt modelId="{019A0457-8FF9-496B-A601-863934FF7536}" type="parTrans" cxnId="{4AEA501B-6A80-4305-A81C-72E018855BD3}">
      <dgm:prSet/>
      <dgm:spPr/>
      <dgm:t>
        <a:bodyPr/>
        <a:lstStyle/>
        <a:p>
          <a:endParaRPr lang="en-US" sz="4000"/>
        </a:p>
      </dgm:t>
    </dgm:pt>
    <dgm:pt modelId="{D04B9D27-92B2-44F4-93D1-A569152478CE}" type="sibTrans" cxnId="{4AEA501B-6A80-4305-A81C-72E018855BD3}">
      <dgm:prSet/>
      <dgm:spPr/>
      <dgm:t>
        <a:bodyPr/>
        <a:lstStyle/>
        <a:p>
          <a:endParaRPr lang="en-US" sz="4000"/>
        </a:p>
      </dgm:t>
    </dgm:pt>
    <dgm:pt modelId="{94298CED-7AF6-4DB8-A580-115EC844ACE2}">
      <dgm:prSet custT="1"/>
      <dgm:spPr/>
      <dgm:t>
        <a:bodyPr/>
        <a:lstStyle/>
        <a:p>
          <a:r>
            <a:rPr lang="en-US" sz="1800" dirty="0"/>
            <a:t>Survey</a:t>
          </a:r>
          <a:r>
            <a:rPr lang="en-US" sz="1800" baseline="0" dirty="0"/>
            <a:t> was disseminated via emailed invitation to certified houses in 18 states.</a:t>
          </a:r>
          <a:endParaRPr lang="en-US" sz="1800" dirty="0"/>
        </a:p>
      </dgm:t>
    </dgm:pt>
    <dgm:pt modelId="{4DA277AB-6F07-45F2-BC01-AE5E16165E4B}" type="parTrans" cxnId="{871C01D7-9685-4D45-B9BC-644EC2E154C5}">
      <dgm:prSet/>
      <dgm:spPr/>
      <dgm:t>
        <a:bodyPr/>
        <a:lstStyle/>
        <a:p>
          <a:endParaRPr lang="en-US" sz="4000"/>
        </a:p>
      </dgm:t>
    </dgm:pt>
    <dgm:pt modelId="{43D7A2B0-6705-4907-96E5-81B502AD476C}" type="sibTrans" cxnId="{871C01D7-9685-4D45-B9BC-644EC2E154C5}">
      <dgm:prSet/>
      <dgm:spPr/>
      <dgm:t>
        <a:bodyPr/>
        <a:lstStyle/>
        <a:p>
          <a:endParaRPr lang="en-US" sz="4000"/>
        </a:p>
      </dgm:t>
    </dgm:pt>
    <dgm:pt modelId="{A46B1177-F895-4EE8-86CB-E6B3E101D573}">
      <dgm:prSet custT="1"/>
      <dgm:spPr/>
      <dgm:t>
        <a:bodyPr/>
        <a:lstStyle/>
        <a:p>
          <a:r>
            <a:rPr lang="en-US" sz="1800" dirty="0"/>
            <a:t>Participating organizations had the opportunity to receive a Fletcher Group Economic Calculator Report.</a:t>
          </a:r>
        </a:p>
      </dgm:t>
    </dgm:pt>
    <dgm:pt modelId="{B7962865-BF2F-4038-BDFD-C2D5C242A9DA}" type="parTrans" cxnId="{E026A1F5-D003-46A0-A447-E8E94809C7AE}">
      <dgm:prSet/>
      <dgm:spPr/>
      <dgm:t>
        <a:bodyPr/>
        <a:lstStyle/>
        <a:p>
          <a:endParaRPr lang="en-US"/>
        </a:p>
      </dgm:t>
    </dgm:pt>
    <dgm:pt modelId="{F1A1B4AA-93A3-4B98-A13B-33DF21F35040}" type="sibTrans" cxnId="{E026A1F5-D003-46A0-A447-E8E94809C7AE}">
      <dgm:prSet/>
      <dgm:spPr/>
      <dgm:t>
        <a:bodyPr/>
        <a:lstStyle/>
        <a:p>
          <a:endParaRPr lang="en-US"/>
        </a:p>
      </dgm:t>
    </dgm:pt>
    <dgm:pt modelId="{23E083C8-0F74-4159-86FB-1AFC1B26174F}" type="pres">
      <dgm:prSet presAssocID="{01E4D828-DBC5-4B30-872F-AAA59271CD05}" presName="linear" presStyleCnt="0">
        <dgm:presLayoutVars>
          <dgm:dir/>
          <dgm:animLvl val="lvl"/>
          <dgm:resizeHandles val="exact"/>
        </dgm:presLayoutVars>
      </dgm:prSet>
      <dgm:spPr/>
    </dgm:pt>
    <dgm:pt modelId="{AF927065-D059-4016-A079-75EB44BD265F}" type="pres">
      <dgm:prSet presAssocID="{A41E7DC5-5DF4-498B-8BAE-8D78E4A3F2A1}" presName="parentLin" presStyleCnt="0"/>
      <dgm:spPr/>
    </dgm:pt>
    <dgm:pt modelId="{D39A29A6-1446-4BDA-9649-B62B5A7BF71C}" type="pres">
      <dgm:prSet presAssocID="{A41E7DC5-5DF4-498B-8BAE-8D78E4A3F2A1}" presName="parentLeftMargin" presStyleLbl="node1" presStyleIdx="0" presStyleCnt="2"/>
      <dgm:spPr/>
    </dgm:pt>
    <dgm:pt modelId="{232B5272-3757-45C6-91B5-7C7A9FB7C848}" type="pres">
      <dgm:prSet presAssocID="{A41E7DC5-5DF4-498B-8BAE-8D78E4A3F2A1}" presName="parentText" presStyleLbl="node1" presStyleIdx="0" presStyleCnt="2">
        <dgm:presLayoutVars>
          <dgm:chMax val="0"/>
          <dgm:bulletEnabled val="1"/>
        </dgm:presLayoutVars>
      </dgm:prSet>
      <dgm:spPr/>
    </dgm:pt>
    <dgm:pt modelId="{5E4D5395-BEDF-48A4-AB34-446037A7788D}" type="pres">
      <dgm:prSet presAssocID="{A41E7DC5-5DF4-498B-8BAE-8D78E4A3F2A1}" presName="negativeSpace" presStyleCnt="0"/>
      <dgm:spPr/>
    </dgm:pt>
    <dgm:pt modelId="{A19CBB1B-D636-4761-8E9D-66A48376E655}" type="pres">
      <dgm:prSet presAssocID="{A41E7DC5-5DF4-498B-8BAE-8D78E4A3F2A1}" presName="childText" presStyleLbl="conFgAcc1" presStyleIdx="0" presStyleCnt="2">
        <dgm:presLayoutVars>
          <dgm:bulletEnabled val="1"/>
        </dgm:presLayoutVars>
      </dgm:prSet>
      <dgm:spPr/>
    </dgm:pt>
    <dgm:pt modelId="{F5DA0819-1DF2-4CF9-85C4-2CA69EC50F40}" type="pres">
      <dgm:prSet presAssocID="{F903130A-C363-4986-920B-05D23651AD02}" presName="spaceBetweenRectangles" presStyleCnt="0"/>
      <dgm:spPr/>
    </dgm:pt>
    <dgm:pt modelId="{9F82CF3B-44C7-4A19-9D80-20C3DBC440FB}" type="pres">
      <dgm:prSet presAssocID="{DC95661E-25EE-4D28-A32E-D04DCA7F526D}" presName="parentLin" presStyleCnt="0"/>
      <dgm:spPr/>
    </dgm:pt>
    <dgm:pt modelId="{8987B1BE-62AC-4663-9DA3-DED048991CEB}" type="pres">
      <dgm:prSet presAssocID="{DC95661E-25EE-4D28-A32E-D04DCA7F526D}" presName="parentLeftMargin" presStyleLbl="node1" presStyleIdx="0" presStyleCnt="2"/>
      <dgm:spPr/>
    </dgm:pt>
    <dgm:pt modelId="{C4769C6F-AAC8-426D-9A3D-994DD18A4954}" type="pres">
      <dgm:prSet presAssocID="{DC95661E-25EE-4D28-A32E-D04DCA7F526D}" presName="parentText" presStyleLbl="node1" presStyleIdx="1" presStyleCnt="2">
        <dgm:presLayoutVars>
          <dgm:chMax val="0"/>
          <dgm:bulletEnabled val="1"/>
        </dgm:presLayoutVars>
      </dgm:prSet>
      <dgm:spPr/>
    </dgm:pt>
    <dgm:pt modelId="{CB6CD5B2-4134-4183-84F4-BD2E1E9D5EDD}" type="pres">
      <dgm:prSet presAssocID="{DC95661E-25EE-4D28-A32E-D04DCA7F526D}" presName="negativeSpace" presStyleCnt="0"/>
      <dgm:spPr/>
    </dgm:pt>
    <dgm:pt modelId="{EC54DBF7-3253-4F50-ABA6-5E70C5B93DD6}" type="pres">
      <dgm:prSet presAssocID="{DC95661E-25EE-4D28-A32E-D04DCA7F526D}" presName="childText" presStyleLbl="conFgAcc1" presStyleIdx="1" presStyleCnt="2">
        <dgm:presLayoutVars>
          <dgm:bulletEnabled val="1"/>
        </dgm:presLayoutVars>
      </dgm:prSet>
      <dgm:spPr/>
    </dgm:pt>
  </dgm:ptLst>
  <dgm:cxnLst>
    <dgm:cxn modelId="{AB4ACC11-2CCC-403C-BDF6-00F43A08CE9C}" srcId="{01E4D828-DBC5-4B30-872F-AAA59271CD05}" destId="{A41E7DC5-5DF4-498B-8BAE-8D78E4A3F2A1}" srcOrd="0" destOrd="0" parTransId="{189320E6-DE32-4106-8980-F49F99BA72C2}" sibTransId="{F903130A-C363-4986-920B-05D23651AD02}"/>
    <dgm:cxn modelId="{D9C8BC12-EE1E-4BA7-8EE3-1DFC57966445}" type="presOf" srcId="{DC95661E-25EE-4D28-A32E-D04DCA7F526D}" destId="{8987B1BE-62AC-4663-9DA3-DED048991CEB}" srcOrd="0" destOrd="0" presId="urn:microsoft.com/office/officeart/2005/8/layout/list1"/>
    <dgm:cxn modelId="{4AEA501B-6A80-4305-A81C-72E018855BD3}" srcId="{01E4D828-DBC5-4B30-872F-AAA59271CD05}" destId="{DC95661E-25EE-4D28-A32E-D04DCA7F526D}" srcOrd="1" destOrd="0" parTransId="{019A0457-8FF9-496B-A601-863934FF7536}" sibTransId="{D04B9D27-92B2-44F4-93D1-A569152478CE}"/>
    <dgm:cxn modelId="{ABE54022-6303-4C14-A9D4-286703240B81}" srcId="{A41E7DC5-5DF4-498B-8BAE-8D78E4A3F2A1}" destId="{5601DF47-3867-4F3A-AD24-2346BD629209}" srcOrd="3" destOrd="0" parTransId="{0795B4BC-9D84-4135-BD4C-60F336CE62EB}" sibTransId="{637E0483-D179-4078-9776-E7144C70A9D0}"/>
    <dgm:cxn modelId="{1529132F-A422-44B6-8905-C31CB1D060E1}" type="presOf" srcId="{A41E7DC5-5DF4-498B-8BAE-8D78E4A3F2A1}" destId="{D39A29A6-1446-4BDA-9649-B62B5A7BF71C}" srcOrd="0" destOrd="0" presId="urn:microsoft.com/office/officeart/2005/8/layout/list1"/>
    <dgm:cxn modelId="{9879D22F-06D7-4699-BFED-615D880E3AE3}" type="presOf" srcId="{9D235306-D82D-4CFE-A912-CD7691AC63EB}" destId="{A19CBB1B-D636-4761-8E9D-66A48376E655}" srcOrd="0" destOrd="2" presId="urn:microsoft.com/office/officeart/2005/8/layout/list1"/>
    <dgm:cxn modelId="{1463D54A-5890-4DEE-840B-E0C9FD5E7877}" type="presOf" srcId="{5A47C54B-C30E-402A-9A10-578CB20BD379}" destId="{A19CBB1B-D636-4761-8E9D-66A48376E655}" srcOrd="0" destOrd="4" presId="urn:microsoft.com/office/officeart/2005/8/layout/list1"/>
    <dgm:cxn modelId="{5FA8DD6B-3F32-4354-A11C-F2838CFA279E}" type="presOf" srcId="{5601DF47-3867-4F3A-AD24-2346BD629209}" destId="{A19CBB1B-D636-4761-8E9D-66A48376E655}" srcOrd="0" destOrd="3" presId="urn:microsoft.com/office/officeart/2005/8/layout/list1"/>
    <dgm:cxn modelId="{952B6470-B96B-49E9-AEDD-4A9F34B3D8FA}" type="presOf" srcId="{4D015438-C539-4139-AE66-AA587047D511}" destId="{A19CBB1B-D636-4761-8E9D-66A48376E655}" srcOrd="0" destOrd="0" presId="urn:microsoft.com/office/officeart/2005/8/layout/list1"/>
    <dgm:cxn modelId="{0911448C-D7D7-44E0-87B3-EF9E5499C791}" type="presOf" srcId="{94298CED-7AF6-4DB8-A580-115EC844ACE2}" destId="{EC54DBF7-3253-4F50-ABA6-5E70C5B93DD6}" srcOrd="0" destOrd="0" presId="urn:microsoft.com/office/officeart/2005/8/layout/list1"/>
    <dgm:cxn modelId="{7B3B148D-8D77-4400-97DB-CA050C4BB4E6}" srcId="{A41E7DC5-5DF4-498B-8BAE-8D78E4A3F2A1}" destId="{5A47C54B-C30E-402A-9A10-578CB20BD379}" srcOrd="4" destOrd="0" parTransId="{0FC3A333-7223-49B7-A22E-1DE5B2D6E07F}" sibTransId="{212BC030-ED08-42C4-B950-C090505851BD}"/>
    <dgm:cxn modelId="{D341FA93-F938-4E78-9E9A-6D3DFE2E94F1}" type="presOf" srcId="{A41E7DC5-5DF4-498B-8BAE-8D78E4A3F2A1}" destId="{232B5272-3757-45C6-91B5-7C7A9FB7C848}" srcOrd="1" destOrd="0" presId="urn:microsoft.com/office/officeart/2005/8/layout/list1"/>
    <dgm:cxn modelId="{D0D96594-0086-4420-8FEF-E4ABBC044613}" srcId="{A41E7DC5-5DF4-498B-8BAE-8D78E4A3F2A1}" destId="{4D015438-C539-4139-AE66-AA587047D511}" srcOrd="0" destOrd="0" parTransId="{BADD967F-E961-4616-90BD-B4B9730156F4}" sibTransId="{41923597-F476-4C21-B53E-CB071996B15B}"/>
    <dgm:cxn modelId="{9F444BD0-5820-41F7-B0E9-DE14AC12C61D}" srcId="{A41E7DC5-5DF4-498B-8BAE-8D78E4A3F2A1}" destId="{9D235306-D82D-4CFE-A912-CD7691AC63EB}" srcOrd="2" destOrd="0" parTransId="{570BF638-A313-4A05-B3BE-6FB33E945954}" sibTransId="{80E11E49-9972-49DE-B47F-37662985B8D3}"/>
    <dgm:cxn modelId="{871C01D7-9685-4D45-B9BC-644EC2E154C5}" srcId="{DC95661E-25EE-4D28-A32E-D04DCA7F526D}" destId="{94298CED-7AF6-4DB8-A580-115EC844ACE2}" srcOrd="0" destOrd="0" parTransId="{4DA277AB-6F07-45F2-BC01-AE5E16165E4B}" sibTransId="{43D7A2B0-6705-4907-96E5-81B502AD476C}"/>
    <dgm:cxn modelId="{C296BFDE-3B0A-409D-92EA-1A7282303BD2}" type="presOf" srcId="{DC95661E-25EE-4D28-A32E-D04DCA7F526D}" destId="{C4769C6F-AAC8-426D-9A3D-994DD18A4954}" srcOrd="1" destOrd="0" presId="urn:microsoft.com/office/officeart/2005/8/layout/list1"/>
    <dgm:cxn modelId="{9F7972E5-C902-4A62-9171-8FB96E4D686D}" type="presOf" srcId="{A46B1177-F895-4EE8-86CB-E6B3E101D573}" destId="{EC54DBF7-3253-4F50-ABA6-5E70C5B93DD6}" srcOrd="0" destOrd="1" presId="urn:microsoft.com/office/officeart/2005/8/layout/list1"/>
    <dgm:cxn modelId="{1FC4AEE7-D4E2-443E-BFDC-7AF4A67E6BA5}" srcId="{A41E7DC5-5DF4-498B-8BAE-8D78E4A3F2A1}" destId="{0EB2FB1A-3CCA-4674-A03E-D0A1B3689DE3}" srcOrd="1" destOrd="0" parTransId="{1603DAB6-F83D-4FF2-93C5-7DE157686A51}" sibTransId="{9549DC5E-8D55-46B9-809A-4CC8EC49C0D6}"/>
    <dgm:cxn modelId="{5B8840EC-80E4-4753-AF13-5D205BDD0C7F}" type="presOf" srcId="{01E4D828-DBC5-4B30-872F-AAA59271CD05}" destId="{23E083C8-0F74-4159-86FB-1AFC1B26174F}" srcOrd="0" destOrd="0" presId="urn:microsoft.com/office/officeart/2005/8/layout/list1"/>
    <dgm:cxn modelId="{371490ED-C403-42BD-8679-45BFA7ED7286}" type="presOf" srcId="{0EB2FB1A-3CCA-4674-A03E-D0A1B3689DE3}" destId="{A19CBB1B-D636-4761-8E9D-66A48376E655}" srcOrd="0" destOrd="1" presId="urn:microsoft.com/office/officeart/2005/8/layout/list1"/>
    <dgm:cxn modelId="{E026A1F5-D003-46A0-A447-E8E94809C7AE}" srcId="{DC95661E-25EE-4D28-A32E-D04DCA7F526D}" destId="{A46B1177-F895-4EE8-86CB-E6B3E101D573}" srcOrd="1" destOrd="0" parTransId="{B7962865-BF2F-4038-BDFD-C2D5C242A9DA}" sibTransId="{F1A1B4AA-93A3-4B98-A13B-33DF21F35040}"/>
    <dgm:cxn modelId="{360BA292-F5E0-4B4D-AA7B-3CCD020C9EDD}" type="presParOf" srcId="{23E083C8-0F74-4159-86FB-1AFC1B26174F}" destId="{AF927065-D059-4016-A079-75EB44BD265F}" srcOrd="0" destOrd="0" presId="urn:microsoft.com/office/officeart/2005/8/layout/list1"/>
    <dgm:cxn modelId="{02DAB478-3ED5-4DC8-845B-9170D5067211}" type="presParOf" srcId="{AF927065-D059-4016-A079-75EB44BD265F}" destId="{D39A29A6-1446-4BDA-9649-B62B5A7BF71C}" srcOrd="0" destOrd="0" presId="urn:microsoft.com/office/officeart/2005/8/layout/list1"/>
    <dgm:cxn modelId="{7BEEC859-C0D9-42F9-8267-A6C21BD95956}" type="presParOf" srcId="{AF927065-D059-4016-A079-75EB44BD265F}" destId="{232B5272-3757-45C6-91B5-7C7A9FB7C848}" srcOrd="1" destOrd="0" presId="urn:microsoft.com/office/officeart/2005/8/layout/list1"/>
    <dgm:cxn modelId="{1ECA9780-A21D-404D-BD38-98643855A254}" type="presParOf" srcId="{23E083C8-0F74-4159-86FB-1AFC1B26174F}" destId="{5E4D5395-BEDF-48A4-AB34-446037A7788D}" srcOrd="1" destOrd="0" presId="urn:microsoft.com/office/officeart/2005/8/layout/list1"/>
    <dgm:cxn modelId="{CED838E2-D1F0-4407-8B1C-0E1B26DE5C02}" type="presParOf" srcId="{23E083C8-0F74-4159-86FB-1AFC1B26174F}" destId="{A19CBB1B-D636-4761-8E9D-66A48376E655}" srcOrd="2" destOrd="0" presId="urn:microsoft.com/office/officeart/2005/8/layout/list1"/>
    <dgm:cxn modelId="{C2E23442-FB29-47C8-828F-5DABE767773E}" type="presParOf" srcId="{23E083C8-0F74-4159-86FB-1AFC1B26174F}" destId="{F5DA0819-1DF2-4CF9-85C4-2CA69EC50F40}" srcOrd="3" destOrd="0" presId="urn:microsoft.com/office/officeart/2005/8/layout/list1"/>
    <dgm:cxn modelId="{F50DE328-EB58-4131-9047-8D7F8044BFA3}" type="presParOf" srcId="{23E083C8-0F74-4159-86FB-1AFC1B26174F}" destId="{9F82CF3B-44C7-4A19-9D80-20C3DBC440FB}" srcOrd="4" destOrd="0" presId="urn:microsoft.com/office/officeart/2005/8/layout/list1"/>
    <dgm:cxn modelId="{5CB2AD3E-05FC-4FA3-8213-0E4A61CE57B0}" type="presParOf" srcId="{9F82CF3B-44C7-4A19-9D80-20C3DBC440FB}" destId="{8987B1BE-62AC-4663-9DA3-DED048991CEB}" srcOrd="0" destOrd="0" presId="urn:microsoft.com/office/officeart/2005/8/layout/list1"/>
    <dgm:cxn modelId="{A8F9FF38-8FC5-46AF-9ED3-61B7EC014D7C}" type="presParOf" srcId="{9F82CF3B-44C7-4A19-9D80-20C3DBC440FB}" destId="{C4769C6F-AAC8-426D-9A3D-994DD18A4954}" srcOrd="1" destOrd="0" presId="urn:microsoft.com/office/officeart/2005/8/layout/list1"/>
    <dgm:cxn modelId="{D0674C43-CAA5-41FD-8CD5-E5A2800F3D48}" type="presParOf" srcId="{23E083C8-0F74-4159-86FB-1AFC1B26174F}" destId="{CB6CD5B2-4134-4183-84F4-BD2E1E9D5EDD}" srcOrd="5" destOrd="0" presId="urn:microsoft.com/office/officeart/2005/8/layout/list1"/>
    <dgm:cxn modelId="{19EF624E-A964-41CD-867F-5083CCBB4CFF}" type="presParOf" srcId="{23E083C8-0F74-4159-86FB-1AFC1B26174F}" destId="{EC54DBF7-3253-4F50-ABA6-5E70C5B93DD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CBC7D9-8C67-405C-9ACD-88676DC2380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B39E4B1-8764-48E1-8FF6-F140534DC543}">
      <dgm:prSet/>
      <dgm:spPr/>
      <dgm:t>
        <a:bodyPr/>
        <a:lstStyle/>
        <a:p>
          <a:r>
            <a:rPr lang="en-US"/>
            <a:t>Operators noted need for more funding opportunities in general</a:t>
          </a:r>
        </a:p>
      </dgm:t>
    </dgm:pt>
    <dgm:pt modelId="{95C415DC-F9A2-4213-A90D-8698E8695C91}" type="parTrans" cxnId="{C2E1FBE1-F18C-4194-AF5B-30532C5706FA}">
      <dgm:prSet/>
      <dgm:spPr/>
      <dgm:t>
        <a:bodyPr/>
        <a:lstStyle/>
        <a:p>
          <a:endParaRPr lang="en-US"/>
        </a:p>
      </dgm:t>
    </dgm:pt>
    <dgm:pt modelId="{40CEDC8A-85C7-4D33-9975-2AE12DEAF6E8}" type="sibTrans" cxnId="{C2E1FBE1-F18C-4194-AF5B-30532C5706FA}">
      <dgm:prSet/>
      <dgm:spPr/>
      <dgm:t>
        <a:bodyPr/>
        <a:lstStyle/>
        <a:p>
          <a:endParaRPr lang="en-US"/>
        </a:p>
      </dgm:t>
    </dgm:pt>
    <dgm:pt modelId="{33CD8603-8229-431A-AADC-B4FBA50CC40F}">
      <dgm:prSet/>
      <dgm:spPr/>
      <dgm:t>
        <a:bodyPr/>
        <a:lstStyle/>
        <a:p>
          <a:r>
            <a:rPr lang="en-US" i="1"/>
            <a:t>“Our current funding streams cover the bare minimum.  We would be able to provide an array of additional services if there were more funding streams available and consistent renewals”</a:t>
          </a:r>
          <a:endParaRPr lang="en-US"/>
        </a:p>
      </dgm:t>
    </dgm:pt>
    <dgm:pt modelId="{A5D41F32-D919-4E38-B413-C93FD3862E02}" type="parTrans" cxnId="{07EF66CF-2D3B-4C0C-BEE3-283A7A9F574D}">
      <dgm:prSet/>
      <dgm:spPr/>
      <dgm:t>
        <a:bodyPr/>
        <a:lstStyle/>
        <a:p>
          <a:endParaRPr lang="en-US"/>
        </a:p>
      </dgm:t>
    </dgm:pt>
    <dgm:pt modelId="{4CDDC372-1106-45EA-892D-1364306350ED}" type="sibTrans" cxnId="{07EF66CF-2D3B-4C0C-BEE3-283A7A9F574D}">
      <dgm:prSet/>
      <dgm:spPr/>
      <dgm:t>
        <a:bodyPr/>
        <a:lstStyle/>
        <a:p>
          <a:endParaRPr lang="en-US"/>
        </a:p>
      </dgm:t>
    </dgm:pt>
    <dgm:pt modelId="{4AF4EC21-7CC4-4907-BB5D-CC7B006EF75B}">
      <dgm:prSet/>
      <dgm:spPr/>
      <dgm:t>
        <a:bodyPr/>
        <a:lstStyle/>
        <a:p>
          <a:r>
            <a:rPr lang="en-US"/>
            <a:t>Operators having funding needs specifically related to rental assistance, food, and resident supplies.</a:t>
          </a:r>
        </a:p>
      </dgm:t>
    </dgm:pt>
    <dgm:pt modelId="{0C066EF8-0D89-4DFD-99E0-4EDAFCB0E2C0}" type="parTrans" cxnId="{E0731399-2E44-4E93-876F-ADEDB7133030}">
      <dgm:prSet/>
      <dgm:spPr/>
      <dgm:t>
        <a:bodyPr/>
        <a:lstStyle/>
        <a:p>
          <a:endParaRPr lang="en-US"/>
        </a:p>
      </dgm:t>
    </dgm:pt>
    <dgm:pt modelId="{08C87C03-387A-4BF8-A7B9-C751C826654B}" type="sibTrans" cxnId="{E0731399-2E44-4E93-876F-ADEDB7133030}">
      <dgm:prSet/>
      <dgm:spPr/>
      <dgm:t>
        <a:bodyPr/>
        <a:lstStyle/>
        <a:p>
          <a:endParaRPr lang="en-US"/>
        </a:p>
      </dgm:t>
    </dgm:pt>
    <dgm:pt modelId="{D3B2751A-0B74-4242-9C44-38C3C0E594D2}">
      <dgm:prSet/>
      <dgm:spPr/>
      <dgm:t>
        <a:bodyPr/>
        <a:lstStyle/>
        <a:p>
          <a:r>
            <a:rPr lang="en-US" i="1"/>
            <a:t>“more funding opportunities are needed for rental assistance food and home improvements. financial assistance is needed for clothing and toiletries”</a:t>
          </a:r>
          <a:endParaRPr lang="en-US"/>
        </a:p>
      </dgm:t>
    </dgm:pt>
    <dgm:pt modelId="{1B1952E7-8D98-4AC5-82FA-FDB453663715}" type="parTrans" cxnId="{02B7FDB8-1D41-4C5C-8A4A-3102C3174CD6}">
      <dgm:prSet/>
      <dgm:spPr/>
      <dgm:t>
        <a:bodyPr/>
        <a:lstStyle/>
        <a:p>
          <a:endParaRPr lang="en-US"/>
        </a:p>
      </dgm:t>
    </dgm:pt>
    <dgm:pt modelId="{49C4DFA3-8940-42B8-9C67-0B71A2EBEE6C}" type="sibTrans" cxnId="{02B7FDB8-1D41-4C5C-8A4A-3102C3174CD6}">
      <dgm:prSet/>
      <dgm:spPr/>
      <dgm:t>
        <a:bodyPr/>
        <a:lstStyle/>
        <a:p>
          <a:endParaRPr lang="en-US"/>
        </a:p>
      </dgm:t>
    </dgm:pt>
    <dgm:pt modelId="{91DCC564-1734-47FC-AE4D-BB59D95011EC}">
      <dgm:prSet/>
      <dgm:spPr/>
      <dgm:t>
        <a:bodyPr/>
        <a:lstStyle/>
        <a:p>
          <a:r>
            <a:rPr lang="en-US"/>
            <a:t>Operators noted need for both capital funding and operational funding.</a:t>
          </a:r>
        </a:p>
      </dgm:t>
    </dgm:pt>
    <dgm:pt modelId="{C33B66D9-CA71-43C1-88DC-69FBF952B24A}" type="parTrans" cxnId="{F83B5EB7-E48A-41F9-8FD8-A94F3C640B0B}">
      <dgm:prSet/>
      <dgm:spPr/>
      <dgm:t>
        <a:bodyPr/>
        <a:lstStyle/>
        <a:p>
          <a:endParaRPr lang="en-US"/>
        </a:p>
      </dgm:t>
    </dgm:pt>
    <dgm:pt modelId="{F63726A9-C512-4F5E-9896-C451ABC3FDBA}" type="sibTrans" cxnId="{F83B5EB7-E48A-41F9-8FD8-A94F3C640B0B}">
      <dgm:prSet/>
      <dgm:spPr/>
      <dgm:t>
        <a:bodyPr/>
        <a:lstStyle/>
        <a:p>
          <a:endParaRPr lang="en-US"/>
        </a:p>
      </dgm:t>
    </dgm:pt>
    <dgm:pt modelId="{64C00B5A-9763-473F-B79F-FF55119A90F0}">
      <dgm:prSet/>
      <dgm:spPr/>
      <dgm:t>
        <a:bodyPr/>
        <a:lstStyle/>
        <a:p>
          <a:r>
            <a:rPr lang="en-US" i="1"/>
            <a:t>“One of the most significant issues we continue to deal with is the lack of being able to access programs like tax credits for capital dollars”</a:t>
          </a:r>
          <a:endParaRPr lang="en-US"/>
        </a:p>
      </dgm:t>
    </dgm:pt>
    <dgm:pt modelId="{5282BA77-C52E-48D1-97F6-4C654DCC6608}" type="parTrans" cxnId="{D0110AB8-420B-44A6-8585-2D06CEB84A68}">
      <dgm:prSet/>
      <dgm:spPr/>
      <dgm:t>
        <a:bodyPr/>
        <a:lstStyle/>
        <a:p>
          <a:endParaRPr lang="en-US"/>
        </a:p>
      </dgm:t>
    </dgm:pt>
    <dgm:pt modelId="{FCD54BDC-1C9D-4F14-BCC3-D040A822D37B}" type="sibTrans" cxnId="{D0110AB8-420B-44A6-8585-2D06CEB84A68}">
      <dgm:prSet/>
      <dgm:spPr/>
      <dgm:t>
        <a:bodyPr/>
        <a:lstStyle/>
        <a:p>
          <a:endParaRPr lang="en-US"/>
        </a:p>
      </dgm:t>
    </dgm:pt>
    <dgm:pt modelId="{B6BA1F79-1202-434C-B627-C6487D72969C}">
      <dgm:prSet/>
      <dgm:spPr/>
      <dgm:t>
        <a:bodyPr/>
        <a:lstStyle/>
        <a:p>
          <a:r>
            <a:rPr lang="en-US" i="1"/>
            <a:t>“We need more funding for operational costs. Most grants do not look at the house itself as being a significant part of recovery programs”</a:t>
          </a:r>
          <a:endParaRPr lang="en-US"/>
        </a:p>
      </dgm:t>
    </dgm:pt>
    <dgm:pt modelId="{95A581DA-AB9C-475E-8605-2CA49EFC5F60}" type="parTrans" cxnId="{38E59517-1EAD-4987-8850-DAC999C1AE85}">
      <dgm:prSet/>
      <dgm:spPr/>
      <dgm:t>
        <a:bodyPr/>
        <a:lstStyle/>
        <a:p>
          <a:endParaRPr lang="en-US"/>
        </a:p>
      </dgm:t>
    </dgm:pt>
    <dgm:pt modelId="{303BB73E-2351-48DA-94A6-874B07891D83}" type="sibTrans" cxnId="{38E59517-1EAD-4987-8850-DAC999C1AE85}">
      <dgm:prSet/>
      <dgm:spPr/>
      <dgm:t>
        <a:bodyPr/>
        <a:lstStyle/>
        <a:p>
          <a:endParaRPr lang="en-US"/>
        </a:p>
      </dgm:t>
    </dgm:pt>
    <dgm:pt modelId="{9DE66B7D-B8D8-42AF-A0F4-9E4B93A1A30A}">
      <dgm:prSet/>
      <dgm:spPr/>
      <dgm:t>
        <a:bodyPr/>
        <a:lstStyle/>
        <a:p>
          <a:r>
            <a:rPr lang="en-US"/>
            <a:t>Operators also have difficulties with short-term grants. </a:t>
          </a:r>
        </a:p>
      </dgm:t>
    </dgm:pt>
    <dgm:pt modelId="{F0BE77BF-850A-40B3-8006-62E255BDF2D6}" type="parTrans" cxnId="{68984C4D-02A6-48DF-8C17-51EA30E8ED65}">
      <dgm:prSet/>
      <dgm:spPr/>
      <dgm:t>
        <a:bodyPr/>
        <a:lstStyle/>
        <a:p>
          <a:endParaRPr lang="en-US"/>
        </a:p>
      </dgm:t>
    </dgm:pt>
    <dgm:pt modelId="{1B4D5674-44C9-4E9C-900B-A53EE9F18355}" type="sibTrans" cxnId="{68984C4D-02A6-48DF-8C17-51EA30E8ED65}">
      <dgm:prSet/>
      <dgm:spPr/>
      <dgm:t>
        <a:bodyPr/>
        <a:lstStyle/>
        <a:p>
          <a:endParaRPr lang="en-US"/>
        </a:p>
      </dgm:t>
    </dgm:pt>
    <dgm:pt modelId="{383B0D0E-3B61-4261-9E65-16A20BF7E98C}">
      <dgm:prSet/>
      <dgm:spPr/>
      <dgm:t>
        <a:bodyPr/>
        <a:lstStyle/>
        <a:p>
          <a:r>
            <a:rPr lang="en-US" i="1"/>
            <a:t>“Every year we are on edge about the funding being cut, or redirected to other areas. At the end of each funding period it is a very stressful time. Grant writers are very expensive”</a:t>
          </a:r>
          <a:endParaRPr lang="en-US"/>
        </a:p>
      </dgm:t>
    </dgm:pt>
    <dgm:pt modelId="{6952406D-A165-43E5-9787-C019F886D7D9}" type="parTrans" cxnId="{29C31F59-6A64-4CFC-8AF0-C55F83AF006F}">
      <dgm:prSet/>
      <dgm:spPr/>
      <dgm:t>
        <a:bodyPr/>
        <a:lstStyle/>
        <a:p>
          <a:endParaRPr lang="en-US"/>
        </a:p>
      </dgm:t>
    </dgm:pt>
    <dgm:pt modelId="{A8C43073-B085-46D3-B516-6EB6A2A0D1F1}" type="sibTrans" cxnId="{29C31F59-6A64-4CFC-8AF0-C55F83AF006F}">
      <dgm:prSet/>
      <dgm:spPr/>
      <dgm:t>
        <a:bodyPr/>
        <a:lstStyle/>
        <a:p>
          <a:endParaRPr lang="en-US"/>
        </a:p>
      </dgm:t>
    </dgm:pt>
    <dgm:pt modelId="{7BD0E827-C68D-48E5-95CE-5CB095FFBF22}" type="pres">
      <dgm:prSet presAssocID="{E9CBC7D9-8C67-405C-9ACD-88676DC23803}" presName="linear" presStyleCnt="0">
        <dgm:presLayoutVars>
          <dgm:animLvl val="lvl"/>
          <dgm:resizeHandles val="exact"/>
        </dgm:presLayoutVars>
      </dgm:prSet>
      <dgm:spPr/>
    </dgm:pt>
    <dgm:pt modelId="{39DCCEB4-D996-4DA5-B5AC-B34E29B1E678}" type="pres">
      <dgm:prSet presAssocID="{2B39E4B1-8764-48E1-8FF6-F140534DC543}" presName="parentText" presStyleLbl="node1" presStyleIdx="0" presStyleCnt="4">
        <dgm:presLayoutVars>
          <dgm:chMax val="0"/>
          <dgm:bulletEnabled val="1"/>
        </dgm:presLayoutVars>
      </dgm:prSet>
      <dgm:spPr/>
    </dgm:pt>
    <dgm:pt modelId="{71791278-F1CE-43B7-BF41-42D64E7A466A}" type="pres">
      <dgm:prSet presAssocID="{2B39E4B1-8764-48E1-8FF6-F140534DC543}" presName="childText" presStyleLbl="revTx" presStyleIdx="0" presStyleCnt="4">
        <dgm:presLayoutVars>
          <dgm:bulletEnabled val="1"/>
        </dgm:presLayoutVars>
      </dgm:prSet>
      <dgm:spPr/>
    </dgm:pt>
    <dgm:pt modelId="{8C6A2AF7-8BA7-4E0D-A1D8-644B3E50A798}" type="pres">
      <dgm:prSet presAssocID="{4AF4EC21-7CC4-4907-BB5D-CC7B006EF75B}" presName="parentText" presStyleLbl="node1" presStyleIdx="1" presStyleCnt="4">
        <dgm:presLayoutVars>
          <dgm:chMax val="0"/>
          <dgm:bulletEnabled val="1"/>
        </dgm:presLayoutVars>
      </dgm:prSet>
      <dgm:spPr/>
    </dgm:pt>
    <dgm:pt modelId="{F8A72904-AB8F-45F9-B13A-01341D966975}" type="pres">
      <dgm:prSet presAssocID="{4AF4EC21-7CC4-4907-BB5D-CC7B006EF75B}" presName="childText" presStyleLbl="revTx" presStyleIdx="1" presStyleCnt="4">
        <dgm:presLayoutVars>
          <dgm:bulletEnabled val="1"/>
        </dgm:presLayoutVars>
      </dgm:prSet>
      <dgm:spPr/>
    </dgm:pt>
    <dgm:pt modelId="{EF7E7820-54AF-41CB-8F8F-8047CFD94BBF}" type="pres">
      <dgm:prSet presAssocID="{91DCC564-1734-47FC-AE4D-BB59D95011EC}" presName="parentText" presStyleLbl="node1" presStyleIdx="2" presStyleCnt="4">
        <dgm:presLayoutVars>
          <dgm:chMax val="0"/>
          <dgm:bulletEnabled val="1"/>
        </dgm:presLayoutVars>
      </dgm:prSet>
      <dgm:spPr/>
    </dgm:pt>
    <dgm:pt modelId="{41AE722D-F920-49A5-A2B0-140087722B76}" type="pres">
      <dgm:prSet presAssocID="{91DCC564-1734-47FC-AE4D-BB59D95011EC}" presName="childText" presStyleLbl="revTx" presStyleIdx="2" presStyleCnt="4">
        <dgm:presLayoutVars>
          <dgm:bulletEnabled val="1"/>
        </dgm:presLayoutVars>
      </dgm:prSet>
      <dgm:spPr/>
    </dgm:pt>
    <dgm:pt modelId="{E8385495-0C62-4186-95FF-9B9C13ED7E61}" type="pres">
      <dgm:prSet presAssocID="{9DE66B7D-B8D8-42AF-A0F4-9E4B93A1A30A}" presName="parentText" presStyleLbl="node1" presStyleIdx="3" presStyleCnt="4">
        <dgm:presLayoutVars>
          <dgm:chMax val="0"/>
          <dgm:bulletEnabled val="1"/>
        </dgm:presLayoutVars>
      </dgm:prSet>
      <dgm:spPr/>
    </dgm:pt>
    <dgm:pt modelId="{B7D5C616-73B9-4785-9133-A32371959639}" type="pres">
      <dgm:prSet presAssocID="{9DE66B7D-B8D8-42AF-A0F4-9E4B93A1A30A}" presName="childText" presStyleLbl="revTx" presStyleIdx="3" presStyleCnt="4">
        <dgm:presLayoutVars>
          <dgm:bulletEnabled val="1"/>
        </dgm:presLayoutVars>
      </dgm:prSet>
      <dgm:spPr/>
    </dgm:pt>
  </dgm:ptLst>
  <dgm:cxnLst>
    <dgm:cxn modelId="{38E59517-1EAD-4987-8850-DAC999C1AE85}" srcId="{91DCC564-1734-47FC-AE4D-BB59D95011EC}" destId="{B6BA1F79-1202-434C-B627-C6487D72969C}" srcOrd="1" destOrd="0" parTransId="{95A581DA-AB9C-475E-8605-2CA49EFC5F60}" sibTransId="{303BB73E-2351-48DA-94A6-874B07891D83}"/>
    <dgm:cxn modelId="{4B80F11C-34A7-4260-AD94-B3AD05A323FA}" type="presOf" srcId="{B6BA1F79-1202-434C-B627-C6487D72969C}" destId="{41AE722D-F920-49A5-A2B0-140087722B76}" srcOrd="0" destOrd="1" presId="urn:microsoft.com/office/officeart/2005/8/layout/vList2"/>
    <dgm:cxn modelId="{10F2631E-E78C-4C76-8FFE-B1E886277ED4}" type="presOf" srcId="{91DCC564-1734-47FC-AE4D-BB59D95011EC}" destId="{EF7E7820-54AF-41CB-8F8F-8047CFD94BBF}" srcOrd="0" destOrd="0" presId="urn:microsoft.com/office/officeart/2005/8/layout/vList2"/>
    <dgm:cxn modelId="{BD7A4225-D088-47BF-94EC-D5D31C4FFAD1}" type="presOf" srcId="{64C00B5A-9763-473F-B79F-FF55119A90F0}" destId="{41AE722D-F920-49A5-A2B0-140087722B76}" srcOrd="0" destOrd="0" presId="urn:microsoft.com/office/officeart/2005/8/layout/vList2"/>
    <dgm:cxn modelId="{5B9DFF26-F0FA-4779-80A6-38AB2A5787FB}" type="presOf" srcId="{D3B2751A-0B74-4242-9C44-38C3C0E594D2}" destId="{F8A72904-AB8F-45F9-B13A-01341D966975}" srcOrd="0" destOrd="0" presId="urn:microsoft.com/office/officeart/2005/8/layout/vList2"/>
    <dgm:cxn modelId="{A8A43E36-0560-41DC-B16E-BA442FAC8279}" type="presOf" srcId="{33CD8603-8229-431A-AADC-B4FBA50CC40F}" destId="{71791278-F1CE-43B7-BF41-42D64E7A466A}" srcOrd="0" destOrd="0" presId="urn:microsoft.com/office/officeart/2005/8/layout/vList2"/>
    <dgm:cxn modelId="{68984C4D-02A6-48DF-8C17-51EA30E8ED65}" srcId="{E9CBC7D9-8C67-405C-9ACD-88676DC23803}" destId="{9DE66B7D-B8D8-42AF-A0F4-9E4B93A1A30A}" srcOrd="3" destOrd="0" parTransId="{F0BE77BF-850A-40B3-8006-62E255BDF2D6}" sibTransId="{1B4D5674-44C9-4E9C-900B-A53EE9F18355}"/>
    <dgm:cxn modelId="{3C899950-A64E-469B-8713-912A143836A3}" type="presOf" srcId="{E9CBC7D9-8C67-405C-9ACD-88676DC23803}" destId="{7BD0E827-C68D-48E5-95CE-5CB095FFBF22}" srcOrd="0" destOrd="0" presId="urn:microsoft.com/office/officeart/2005/8/layout/vList2"/>
    <dgm:cxn modelId="{3279B675-766C-4BD5-9CB5-DB54745603C4}" type="presOf" srcId="{2B39E4B1-8764-48E1-8FF6-F140534DC543}" destId="{39DCCEB4-D996-4DA5-B5AC-B34E29B1E678}" srcOrd="0" destOrd="0" presId="urn:microsoft.com/office/officeart/2005/8/layout/vList2"/>
    <dgm:cxn modelId="{29C31F59-6A64-4CFC-8AF0-C55F83AF006F}" srcId="{9DE66B7D-B8D8-42AF-A0F4-9E4B93A1A30A}" destId="{383B0D0E-3B61-4261-9E65-16A20BF7E98C}" srcOrd="0" destOrd="0" parTransId="{6952406D-A165-43E5-9787-C019F886D7D9}" sibTransId="{A8C43073-B085-46D3-B516-6EB6A2A0D1F1}"/>
    <dgm:cxn modelId="{E0731399-2E44-4E93-876F-ADEDB7133030}" srcId="{E9CBC7D9-8C67-405C-9ACD-88676DC23803}" destId="{4AF4EC21-7CC4-4907-BB5D-CC7B006EF75B}" srcOrd="1" destOrd="0" parTransId="{0C066EF8-0D89-4DFD-99E0-4EDAFCB0E2C0}" sibTransId="{08C87C03-387A-4BF8-A7B9-C751C826654B}"/>
    <dgm:cxn modelId="{DC75ED9A-9DF4-4783-9D21-17BD82A14C98}" type="presOf" srcId="{9DE66B7D-B8D8-42AF-A0F4-9E4B93A1A30A}" destId="{E8385495-0C62-4186-95FF-9B9C13ED7E61}" srcOrd="0" destOrd="0" presId="urn:microsoft.com/office/officeart/2005/8/layout/vList2"/>
    <dgm:cxn modelId="{A65D18A3-F776-416F-9C87-46C120E13920}" type="presOf" srcId="{4AF4EC21-7CC4-4907-BB5D-CC7B006EF75B}" destId="{8C6A2AF7-8BA7-4E0D-A1D8-644B3E50A798}" srcOrd="0" destOrd="0" presId="urn:microsoft.com/office/officeart/2005/8/layout/vList2"/>
    <dgm:cxn modelId="{F83B5EB7-E48A-41F9-8FD8-A94F3C640B0B}" srcId="{E9CBC7D9-8C67-405C-9ACD-88676DC23803}" destId="{91DCC564-1734-47FC-AE4D-BB59D95011EC}" srcOrd="2" destOrd="0" parTransId="{C33B66D9-CA71-43C1-88DC-69FBF952B24A}" sibTransId="{F63726A9-C512-4F5E-9896-C451ABC3FDBA}"/>
    <dgm:cxn modelId="{D0110AB8-420B-44A6-8585-2D06CEB84A68}" srcId="{91DCC564-1734-47FC-AE4D-BB59D95011EC}" destId="{64C00B5A-9763-473F-B79F-FF55119A90F0}" srcOrd="0" destOrd="0" parTransId="{5282BA77-C52E-48D1-97F6-4C654DCC6608}" sibTransId="{FCD54BDC-1C9D-4F14-BCC3-D040A822D37B}"/>
    <dgm:cxn modelId="{02B7FDB8-1D41-4C5C-8A4A-3102C3174CD6}" srcId="{4AF4EC21-7CC4-4907-BB5D-CC7B006EF75B}" destId="{D3B2751A-0B74-4242-9C44-38C3C0E594D2}" srcOrd="0" destOrd="0" parTransId="{1B1952E7-8D98-4AC5-82FA-FDB453663715}" sibTransId="{49C4DFA3-8940-42B8-9C67-0B71A2EBEE6C}"/>
    <dgm:cxn modelId="{07EF66CF-2D3B-4C0C-BEE3-283A7A9F574D}" srcId="{2B39E4B1-8764-48E1-8FF6-F140534DC543}" destId="{33CD8603-8229-431A-AADC-B4FBA50CC40F}" srcOrd="0" destOrd="0" parTransId="{A5D41F32-D919-4E38-B413-C93FD3862E02}" sibTransId="{4CDDC372-1106-45EA-892D-1364306350ED}"/>
    <dgm:cxn modelId="{C2E1FBE1-F18C-4194-AF5B-30532C5706FA}" srcId="{E9CBC7D9-8C67-405C-9ACD-88676DC23803}" destId="{2B39E4B1-8764-48E1-8FF6-F140534DC543}" srcOrd="0" destOrd="0" parTransId="{95C415DC-F9A2-4213-A90D-8698E8695C91}" sibTransId="{40CEDC8A-85C7-4D33-9975-2AE12DEAF6E8}"/>
    <dgm:cxn modelId="{5A2DEEF8-470A-4AFB-9E77-3EAF27DD72F8}" type="presOf" srcId="{383B0D0E-3B61-4261-9E65-16A20BF7E98C}" destId="{B7D5C616-73B9-4785-9133-A32371959639}" srcOrd="0" destOrd="0" presId="urn:microsoft.com/office/officeart/2005/8/layout/vList2"/>
    <dgm:cxn modelId="{80F289AF-2EB2-476D-A1F4-CF494B1DD9D0}" type="presParOf" srcId="{7BD0E827-C68D-48E5-95CE-5CB095FFBF22}" destId="{39DCCEB4-D996-4DA5-B5AC-B34E29B1E678}" srcOrd="0" destOrd="0" presId="urn:microsoft.com/office/officeart/2005/8/layout/vList2"/>
    <dgm:cxn modelId="{02740716-CAE8-482F-B632-F63329074BC5}" type="presParOf" srcId="{7BD0E827-C68D-48E5-95CE-5CB095FFBF22}" destId="{71791278-F1CE-43B7-BF41-42D64E7A466A}" srcOrd="1" destOrd="0" presId="urn:microsoft.com/office/officeart/2005/8/layout/vList2"/>
    <dgm:cxn modelId="{C9F65E7B-1912-4C18-9CE8-AACADD981778}" type="presParOf" srcId="{7BD0E827-C68D-48E5-95CE-5CB095FFBF22}" destId="{8C6A2AF7-8BA7-4E0D-A1D8-644B3E50A798}" srcOrd="2" destOrd="0" presId="urn:microsoft.com/office/officeart/2005/8/layout/vList2"/>
    <dgm:cxn modelId="{C8EDDEDB-8591-4B1A-B284-7E9D5A124112}" type="presParOf" srcId="{7BD0E827-C68D-48E5-95CE-5CB095FFBF22}" destId="{F8A72904-AB8F-45F9-B13A-01341D966975}" srcOrd="3" destOrd="0" presId="urn:microsoft.com/office/officeart/2005/8/layout/vList2"/>
    <dgm:cxn modelId="{21F892D5-4F2F-4BC8-8C6C-D497CCC4E4FA}" type="presParOf" srcId="{7BD0E827-C68D-48E5-95CE-5CB095FFBF22}" destId="{EF7E7820-54AF-41CB-8F8F-8047CFD94BBF}" srcOrd="4" destOrd="0" presId="urn:microsoft.com/office/officeart/2005/8/layout/vList2"/>
    <dgm:cxn modelId="{24E82ABE-0D4A-4170-92B3-52277ED4B75B}" type="presParOf" srcId="{7BD0E827-C68D-48E5-95CE-5CB095FFBF22}" destId="{41AE722D-F920-49A5-A2B0-140087722B76}" srcOrd="5" destOrd="0" presId="urn:microsoft.com/office/officeart/2005/8/layout/vList2"/>
    <dgm:cxn modelId="{1B322A9D-1B1B-46CA-8DCA-E573CD464316}" type="presParOf" srcId="{7BD0E827-C68D-48E5-95CE-5CB095FFBF22}" destId="{E8385495-0C62-4186-95FF-9B9C13ED7E61}" srcOrd="6" destOrd="0" presId="urn:microsoft.com/office/officeart/2005/8/layout/vList2"/>
    <dgm:cxn modelId="{A89DCB2A-4B1D-42C7-8AD4-7575D1C38E5D}" type="presParOf" srcId="{7BD0E827-C68D-48E5-95CE-5CB095FFBF22}" destId="{B7D5C616-73B9-4785-9133-A32371959639}"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CBB1B-D636-4761-8E9D-66A48376E655}">
      <dsp:nvSpPr>
        <dsp:cNvPr id="0" name=""/>
        <dsp:cNvSpPr/>
      </dsp:nvSpPr>
      <dsp:spPr>
        <a:xfrm>
          <a:off x="0" y="262240"/>
          <a:ext cx="10058399" cy="191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33248" rIns="7806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Financial size of recovery residences</a:t>
          </a:r>
        </a:p>
        <a:p>
          <a:pPr marL="171450" lvl="1" indent="-171450" algn="l" defTabSz="800100">
            <a:lnSpc>
              <a:spcPct val="90000"/>
            </a:lnSpc>
            <a:spcBef>
              <a:spcPct val="0"/>
            </a:spcBef>
            <a:spcAft>
              <a:spcPct val="15000"/>
            </a:spcAft>
            <a:buChar char="•"/>
          </a:pPr>
          <a:r>
            <a:rPr lang="en-US" sz="1800" kern="1200"/>
            <a:t>Revenue sources</a:t>
          </a:r>
        </a:p>
        <a:p>
          <a:pPr marL="171450" lvl="1" indent="-171450" algn="l" defTabSz="800100">
            <a:lnSpc>
              <a:spcPct val="90000"/>
            </a:lnSpc>
            <a:spcBef>
              <a:spcPct val="0"/>
            </a:spcBef>
            <a:spcAft>
              <a:spcPct val="15000"/>
            </a:spcAft>
            <a:buChar char="•"/>
          </a:pPr>
          <a:r>
            <a:rPr lang="en-US" sz="1800" kern="1200" dirty="0"/>
            <a:t>Operating expenditures</a:t>
          </a:r>
        </a:p>
        <a:p>
          <a:pPr marL="171450" lvl="1" indent="-171450" algn="l" defTabSz="800100">
            <a:lnSpc>
              <a:spcPct val="90000"/>
            </a:lnSpc>
            <a:spcBef>
              <a:spcPct val="0"/>
            </a:spcBef>
            <a:spcAft>
              <a:spcPct val="15000"/>
            </a:spcAft>
            <a:buChar char="•"/>
          </a:pPr>
          <a:r>
            <a:rPr lang="en-US" sz="1800" kern="1200" dirty="0"/>
            <a:t>Financial resiliency</a:t>
          </a:r>
        </a:p>
        <a:p>
          <a:pPr marL="171450" lvl="1" indent="-171450" algn="l" defTabSz="800100">
            <a:lnSpc>
              <a:spcPct val="90000"/>
            </a:lnSpc>
            <a:spcBef>
              <a:spcPct val="0"/>
            </a:spcBef>
            <a:spcAft>
              <a:spcPct val="15000"/>
            </a:spcAft>
            <a:buChar char="•"/>
          </a:pPr>
          <a:r>
            <a:rPr lang="en-US" sz="1800" kern="1200"/>
            <a:t>Barrier to continued operation</a:t>
          </a:r>
        </a:p>
      </dsp:txBody>
      <dsp:txXfrm>
        <a:off x="0" y="262240"/>
        <a:ext cx="10058399" cy="1915200"/>
      </dsp:txXfrm>
    </dsp:sp>
    <dsp:sp modelId="{232B5272-3757-45C6-91B5-7C7A9FB7C848}">
      <dsp:nvSpPr>
        <dsp:cNvPr id="0" name=""/>
        <dsp:cNvSpPr/>
      </dsp:nvSpPr>
      <dsp:spPr>
        <a:xfrm>
          <a:off x="502920" y="26079"/>
          <a:ext cx="704088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en-US" sz="1800" kern="1200" dirty="0"/>
            <a:t>Study was designed to inform financial planning and expansion efforts of recovery housing organizations by assessing</a:t>
          </a:r>
        </a:p>
      </dsp:txBody>
      <dsp:txXfrm>
        <a:off x="525977" y="49136"/>
        <a:ext cx="6994766" cy="426206"/>
      </dsp:txXfrm>
    </dsp:sp>
    <dsp:sp modelId="{EC54DBF7-3253-4F50-ABA6-5E70C5B93DD6}">
      <dsp:nvSpPr>
        <dsp:cNvPr id="0" name=""/>
        <dsp:cNvSpPr/>
      </dsp:nvSpPr>
      <dsp:spPr>
        <a:xfrm>
          <a:off x="0" y="2500000"/>
          <a:ext cx="10058399" cy="126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33248" rIns="7806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Survey</a:t>
          </a:r>
          <a:r>
            <a:rPr lang="en-US" sz="1800" kern="1200" baseline="0" dirty="0"/>
            <a:t> was disseminated via emailed invitation to certified houses in 18 states.</a:t>
          </a:r>
          <a:endParaRPr lang="en-US" sz="1800" kern="1200" dirty="0"/>
        </a:p>
        <a:p>
          <a:pPr marL="171450" lvl="1" indent="-171450" algn="l" defTabSz="800100">
            <a:lnSpc>
              <a:spcPct val="90000"/>
            </a:lnSpc>
            <a:spcBef>
              <a:spcPct val="0"/>
            </a:spcBef>
            <a:spcAft>
              <a:spcPct val="15000"/>
            </a:spcAft>
            <a:buChar char="•"/>
          </a:pPr>
          <a:r>
            <a:rPr lang="en-US" sz="1800" kern="1200" dirty="0"/>
            <a:t>Participating organizations had the opportunity to receive a Fletcher Group Economic Calculator Report.</a:t>
          </a:r>
        </a:p>
      </dsp:txBody>
      <dsp:txXfrm>
        <a:off x="0" y="2500000"/>
        <a:ext cx="10058399" cy="1260000"/>
      </dsp:txXfrm>
    </dsp:sp>
    <dsp:sp modelId="{C4769C6F-AAC8-426D-9A3D-994DD18A4954}">
      <dsp:nvSpPr>
        <dsp:cNvPr id="0" name=""/>
        <dsp:cNvSpPr/>
      </dsp:nvSpPr>
      <dsp:spPr>
        <a:xfrm>
          <a:off x="502920" y="2263840"/>
          <a:ext cx="704088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en-US" sz="1800" kern="1200" dirty="0"/>
            <a:t>To date, study has been conducted in 18 states in collaboration with NARR state affiliates</a:t>
          </a:r>
        </a:p>
      </dsp:txBody>
      <dsp:txXfrm>
        <a:off x="525977" y="2286897"/>
        <a:ext cx="699476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CCEB4-D996-4DA5-B5AC-B34E29B1E678}">
      <dsp:nvSpPr>
        <dsp:cNvPr id="0" name=""/>
        <dsp:cNvSpPr/>
      </dsp:nvSpPr>
      <dsp:spPr>
        <a:xfrm>
          <a:off x="0" y="104722"/>
          <a:ext cx="6797675" cy="71505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Operators noted need for more funding opportunities in general</a:t>
          </a:r>
        </a:p>
      </dsp:txBody>
      <dsp:txXfrm>
        <a:off x="34906" y="139628"/>
        <a:ext cx="6727863" cy="645240"/>
      </dsp:txXfrm>
    </dsp:sp>
    <dsp:sp modelId="{71791278-F1CE-43B7-BF41-42D64E7A466A}">
      <dsp:nvSpPr>
        <dsp:cNvPr id="0" name=""/>
        <dsp:cNvSpPr/>
      </dsp:nvSpPr>
      <dsp:spPr>
        <a:xfrm>
          <a:off x="0" y="819775"/>
          <a:ext cx="6797675"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i="1" kern="1200"/>
            <a:t>“Our current funding streams cover the bare minimum.  We would be able to provide an array of additional services if there were more funding streams available and consistent renewals”</a:t>
          </a:r>
          <a:endParaRPr lang="en-US" sz="1400" kern="1200"/>
        </a:p>
      </dsp:txBody>
      <dsp:txXfrm>
        <a:off x="0" y="819775"/>
        <a:ext cx="6797675" cy="633420"/>
      </dsp:txXfrm>
    </dsp:sp>
    <dsp:sp modelId="{8C6A2AF7-8BA7-4E0D-A1D8-644B3E50A798}">
      <dsp:nvSpPr>
        <dsp:cNvPr id="0" name=""/>
        <dsp:cNvSpPr/>
      </dsp:nvSpPr>
      <dsp:spPr>
        <a:xfrm>
          <a:off x="0" y="1453195"/>
          <a:ext cx="6797675" cy="715052"/>
        </a:xfrm>
        <a:prstGeom prst="roundRect">
          <a:avLst/>
        </a:prstGeom>
        <a:solidFill>
          <a:schemeClr val="accent2">
            <a:hueOff val="106198"/>
            <a:satOff val="-23089"/>
            <a:lumOff val="108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Operators having funding needs specifically related to rental assistance, food, and resident supplies.</a:t>
          </a:r>
        </a:p>
      </dsp:txBody>
      <dsp:txXfrm>
        <a:off x="34906" y="1488101"/>
        <a:ext cx="6727863" cy="645240"/>
      </dsp:txXfrm>
    </dsp:sp>
    <dsp:sp modelId="{F8A72904-AB8F-45F9-B13A-01341D966975}">
      <dsp:nvSpPr>
        <dsp:cNvPr id="0" name=""/>
        <dsp:cNvSpPr/>
      </dsp:nvSpPr>
      <dsp:spPr>
        <a:xfrm>
          <a:off x="0" y="2168248"/>
          <a:ext cx="6797675"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i="1" kern="1200"/>
            <a:t>“more funding opportunities are needed for rental assistance food and home improvements. financial assistance is needed for clothing and toiletries”</a:t>
          </a:r>
          <a:endParaRPr lang="en-US" sz="1400" kern="1200"/>
        </a:p>
      </dsp:txBody>
      <dsp:txXfrm>
        <a:off x="0" y="2168248"/>
        <a:ext cx="6797675" cy="437805"/>
      </dsp:txXfrm>
    </dsp:sp>
    <dsp:sp modelId="{EF7E7820-54AF-41CB-8F8F-8047CFD94BBF}">
      <dsp:nvSpPr>
        <dsp:cNvPr id="0" name=""/>
        <dsp:cNvSpPr/>
      </dsp:nvSpPr>
      <dsp:spPr>
        <a:xfrm>
          <a:off x="0" y="2606053"/>
          <a:ext cx="6797675" cy="715052"/>
        </a:xfrm>
        <a:prstGeom prst="roundRect">
          <a:avLst/>
        </a:prstGeom>
        <a:solidFill>
          <a:schemeClr val="accent2">
            <a:hueOff val="212396"/>
            <a:satOff val="-46178"/>
            <a:lumOff val="216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Operators noted need for both capital funding and operational funding.</a:t>
          </a:r>
        </a:p>
      </dsp:txBody>
      <dsp:txXfrm>
        <a:off x="34906" y="2640959"/>
        <a:ext cx="6727863" cy="645240"/>
      </dsp:txXfrm>
    </dsp:sp>
    <dsp:sp modelId="{41AE722D-F920-49A5-A2B0-140087722B76}">
      <dsp:nvSpPr>
        <dsp:cNvPr id="0" name=""/>
        <dsp:cNvSpPr/>
      </dsp:nvSpPr>
      <dsp:spPr>
        <a:xfrm>
          <a:off x="0" y="3321106"/>
          <a:ext cx="6797675"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i="1" kern="1200"/>
            <a:t>“One of the most significant issues we continue to deal with is the lack of being able to access programs like tax credits for capital dollars”</a:t>
          </a:r>
          <a:endParaRPr lang="en-US" sz="1400" kern="1200"/>
        </a:p>
        <a:p>
          <a:pPr marL="114300" lvl="1" indent="-114300" algn="l" defTabSz="622300">
            <a:lnSpc>
              <a:spcPct val="90000"/>
            </a:lnSpc>
            <a:spcBef>
              <a:spcPct val="0"/>
            </a:spcBef>
            <a:spcAft>
              <a:spcPct val="20000"/>
            </a:spcAft>
            <a:buChar char="•"/>
          </a:pPr>
          <a:r>
            <a:rPr lang="en-US" sz="1400" i="1" kern="1200"/>
            <a:t>“We need more funding for operational costs. Most grants do not look at the house itself as being a significant part of recovery programs”</a:t>
          </a:r>
          <a:endParaRPr lang="en-US" sz="1400" kern="1200"/>
        </a:p>
      </dsp:txBody>
      <dsp:txXfrm>
        <a:off x="0" y="3321106"/>
        <a:ext cx="6797675" cy="875610"/>
      </dsp:txXfrm>
    </dsp:sp>
    <dsp:sp modelId="{E8385495-0C62-4186-95FF-9B9C13ED7E61}">
      <dsp:nvSpPr>
        <dsp:cNvPr id="0" name=""/>
        <dsp:cNvSpPr/>
      </dsp:nvSpPr>
      <dsp:spPr>
        <a:xfrm>
          <a:off x="0" y="4196716"/>
          <a:ext cx="6797675" cy="715052"/>
        </a:xfrm>
        <a:prstGeom prst="roundRect">
          <a:avLst/>
        </a:prstGeom>
        <a:solidFill>
          <a:schemeClr val="accent2">
            <a:hueOff val="318593"/>
            <a:satOff val="-69267"/>
            <a:lumOff val="3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Operators also have difficulties with short-term grants. </a:t>
          </a:r>
        </a:p>
      </dsp:txBody>
      <dsp:txXfrm>
        <a:off x="34906" y="4231622"/>
        <a:ext cx="6727863" cy="645240"/>
      </dsp:txXfrm>
    </dsp:sp>
    <dsp:sp modelId="{B7D5C616-73B9-4785-9133-A32371959639}">
      <dsp:nvSpPr>
        <dsp:cNvPr id="0" name=""/>
        <dsp:cNvSpPr/>
      </dsp:nvSpPr>
      <dsp:spPr>
        <a:xfrm>
          <a:off x="0" y="4911769"/>
          <a:ext cx="6797675"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i="1" kern="1200"/>
            <a:t>“Every year we are on edge about the funding being cut, or redirected to other areas. At the end of each funding period it is a very stressful time. Grant writers are very expensive”</a:t>
          </a:r>
          <a:endParaRPr lang="en-US" sz="1400" kern="1200"/>
        </a:p>
      </dsp:txBody>
      <dsp:txXfrm>
        <a:off x="0" y="4911769"/>
        <a:ext cx="6797675" cy="6334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960DB-3E40-47B9-9B46-1C72D0AD332E}"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C90CE-C9AB-4F91-8D5C-6630158FFF4A}" type="slidenum">
              <a:rPr lang="en-US" smtClean="0"/>
              <a:t>‹#›</a:t>
            </a:fld>
            <a:endParaRPr lang="en-US"/>
          </a:p>
        </p:txBody>
      </p:sp>
    </p:spTree>
    <p:extLst>
      <p:ext uri="{BB962C8B-B14F-4D97-AF65-F5344CB8AC3E}">
        <p14:creationId xmlns:p14="http://schemas.microsoft.com/office/powerpoint/2010/main" val="2339400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Today I’m going to be discuss the results of a national study our Fletcher Group research team has been conducting examining the financial landscape of recovery housing. </a:t>
            </a:r>
          </a:p>
        </p:txBody>
      </p:sp>
      <p:sp>
        <p:nvSpPr>
          <p:cNvPr id="4" name="Slide Number Placeholder 3"/>
          <p:cNvSpPr>
            <a:spLocks noGrp="1"/>
          </p:cNvSpPr>
          <p:nvPr>
            <p:ph type="sldNum" sz="quarter" idx="5"/>
          </p:nvPr>
        </p:nvSpPr>
        <p:spPr/>
        <p:txBody>
          <a:bodyPr/>
          <a:lstStyle/>
          <a:p>
            <a:fld id="{710C90CE-C9AB-4F91-8D5C-6630158FFF4A}" type="slidenum">
              <a:rPr lang="en-US" smtClean="0"/>
              <a:t>1</a:t>
            </a:fld>
            <a:endParaRPr lang="en-US"/>
          </a:p>
        </p:txBody>
      </p:sp>
    </p:spTree>
    <p:extLst>
      <p:ext uri="{BB962C8B-B14F-4D97-AF65-F5344CB8AC3E}">
        <p14:creationId xmlns:p14="http://schemas.microsoft.com/office/powerpoint/2010/main" val="2289113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examined barriers to operation for Ohio recovery houses and financial resiliency.</a:t>
            </a:r>
          </a:p>
          <a:p>
            <a:endParaRPr lang="en-US" dirty="0"/>
          </a:p>
          <a:p>
            <a:r>
              <a:rPr lang="en-US" sz="1800" dirty="0">
                <a:effectLst/>
                <a:latin typeface="Calibri" panose="020F0502020204030204" pitchFamily="34" charset="0"/>
                <a:ea typeface="Times New Roman" panose="02020603050405020304" pitchFamily="18" charset="0"/>
              </a:rPr>
              <a:t>among a list of 8 challenges to continued operations, the challenge that was ranked highest that impacted continued operation was a lack of financial resources. Of the 66 organizations that responded to this question, 62% indicated it was the most significant barrier their program faced.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next largest challenge identified was staffing shortages, followed by community stigma. Resident retention was identified as the 4</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greatest challenge to continued operation, followed by state policies. Referrals, federal policies, and COVID-19 were identified as some of the least significant challenges faced by owners and operators. </a:t>
            </a:r>
          </a:p>
          <a:p>
            <a:endParaRPr lang="en-US" sz="1800" dirty="0">
              <a:effectLst/>
              <a:latin typeface="Calibri" panose="020F0502020204030204" pitchFamily="34" charset="0"/>
              <a:cs typeface="Times New Roman" panose="02020603050405020304" pitchFamily="18" charset="0"/>
            </a:endParaRPr>
          </a:p>
          <a:p>
            <a:pPr marL="0" marR="0">
              <a:lnSpc>
                <a:spcPct val="115000"/>
              </a:lnSpc>
              <a:spcBef>
                <a:spcPts val="1000"/>
              </a:spcBef>
              <a:spcAft>
                <a:spcPts val="100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To assess the financial resilience of recovery housing organizations in Ohio, owners and operators were asked to rank on a scale of 1 to 10 how financially resilient they felt their recovery housing program was, with higher scores indicating higher resiliency. On average, organizations ranked their resilience at 6.2, indicating a relatively moderate level of financial resiliency.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Over half of the organizations surveyed (66%) indicated they were slightly or moderately capable of overcoming funding disruptions and 22% indicated they were very or extremely capable of overcoming funding disruptions. However, 12% indicated they were not at all capable of overcoming funding disruptions. Revenue diversification is also key to financial resilience. Over half (52%) of recovery housing organizations surveyed indicated they received 75% or more of their revenue from one source.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0C90CE-C9AB-4F91-8D5C-6630158FFF4A}" type="slidenum">
              <a:rPr lang="en-US" smtClean="0"/>
              <a:t>10</a:t>
            </a:fld>
            <a:endParaRPr lang="en-US"/>
          </a:p>
        </p:txBody>
      </p:sp>
    </p:spTree>
    <p:extLst>
      <p:ext uri="{BB962C8B-B14F-4D97-AF65-F5344CB8AC3E}">
        <p14:creationId xmlns:p14="http://schemas.microsoft.com/office/powerpoint/2010/main" val="1367155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rPr>
              <a:t>A series of questions were asked to ascertain operators’ perceived ability to overcome financial crises, how community and government partnerships could help them overcome such crises, and if they had learned lessons from prior financial crises. Reflecting the barrier of community stigma discussed in the previous section, only 41% of organizations agreed that they could rely on their community for support during financial crises while 33% disagreed (Figure 4). Recovery housing organizations also indicated a lack of perceived government support during financial crises, with only 36% agreeing that they could rely on government partners during crises and 29% disagreeing. A total of 76% indicated that their recovery housing program has learned lessons from crises and 76% agreed that their residence can bounce back from any challenge. Similarly, 77% agreed that they would be able to get by if threats to their program were more frequent. Only 58% agreed that their organization is prepared for any crisis and only 24% agreed that their organization can change its income sources during financial hardships.</a:t>
            </a:r>
            <a:endParaRPr lang="en-US" dirty="0"/>
          </a:p>
        </p:txBody>
      </p:sp>
      <p:sp>
        <p:nvSpPr>
          <p:cNvPr id="4" name="Slide Number Placeholder 3"/>
          <p:cNvSpPr>
            <a:spLocks noGrp="1"/>
          </p:cNvSpPr>
          <p:nvPr>
            <p:ph type="sldNum" sz="quarter" idx="5"/>
          </p:nvPr>
        </p:nvSpPr>
        <p:spPr/>
        <p:txBody>
          <a:bodyPr/>
          <a:lstStyle/>
          <a:p>
            <a:fld id="{710C90CE-C9AB-4F91-8D5C-6630158FFF4A}" type="slidenum">
              <a:rPr lang="en-US" smtClean="0"/>
              <a:t>11</a:t>
            </a:fld>
            <a:endParaRPr lang="en-US"/>
          </a:p>
        </p:txBody>
      </p:sp>
    </p:spTree>
    <p:extLst>
      <p:ext uri="{BB962C8B-B14F-4D97-AF65-F5344CB8AC3E}">
        <p14:creationId xmlns:p14="http://schemas.microsoft.com/office/powerpoint/2010/main" val="2540833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While lack of financial resources is a multi-faceted issue, difficulties finding and applying for grants may compound this barrier. Of organizations that had received grants of any kind (N = 29), they reported an average of 11 hours per month spent finding and applying for grants. Further, 59% of organizations indicated that it was somewhat or extremely difficult to find grants and 31% indicated it was somewhat or extremely difficult to apply for grants. Approximately 24% of organizations indicated it was somewhat or extremely difficult to comply with the terms of the grants they receive.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r>
              <a:rPr lang="en-US" dirty="0"/>
              <a:t>Common barriers related to grants included that grants are limited to projects and don’t always include operational expenses. Additionally, operators noted that the grant process itself was difficult and time consuming to navigate. Finally, operators noted there were few opportunities for new providers.  </a:t>
            </a:r>
          </a:p>
        </p:txBody>
      </p:sp>
      <p:sp>
        <p:nvSpPr>
          <p:cNvPr id="4" name="Slide Number Placeholder 3"/>
          <p:cNvSpPr>
            <a:spLocks noGrp="1"/>
          </p:cNvSpPr>
          <p:nvPr>
            <p:ph type="sldNum" sz="quarter" idx="5"/>
          </p:nvPr>
        </p:nvSpPr>
        <p:spPr/>
        <p:txBody>
          <a:bodyPr/>
          <a:lstStyle/>
          <a:p>
            <a:fld id="{710C90CE-C9AB-4F91-8D5C-6630158FFF4A}" type="slidenum">
              <a:rPr lang="en-US" smtClean="0"/>
              <a:t>12</a:t>
            </a:fld>
            <a:endParaRPr lang="en-US"/>
          </a:p>
        </p:txBody>
      </p:sp>
    </p:spTree>
    <p:extLst>
      <p:ext uri="{BB962C8B-B14F-4D97-AF65-F5344CB8AC3E}">
        <p14:creationId xmlns:p14="http://schemas.microsoft.com/office/powerpoint/2010/main" val="2718414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survey, we also asked operators to tell us what financial needs their recovery housing organization had. A couple of themes emerged from that write in data. First, operators noted the need for more funding opportunities in general, with many noting that their current revenue barely covered operating costs. Additionally, operators noted the need for more funding to cover rental assistance, food, and resident supplies. Operators noted the need for both capital funding to support the expansion of their operations and operational funding to cover the everyday costs of running their program. Finally, </a:t>
            </a:r>
            <a:r>
              <a:rPr lang="en-US" dirty="0" err="1"/>
              <a:t>oeprators</a:t>
            </a:r>
            <a:r>
              <a:rPr lang="en-US" dirty="0"/>
              <a:t> noted their difficulties with short term grants, noting the difficulty with planning with one or two year grants and the costs associated with engaging in the grant process. </a:t>
            </a:r>
          </a:p>
        </p:txBody>
      </p:sp>
      <p:sp>
        <p:nvSpPr>
          <p:cNvPr id="4" name="Slide Number Placeholder 3"/>
          <p:cNvSpPr>
            <a:spLocks noGrp="1"/>
          </p:cNvSpPr>
          <p:nvPr>
            <p:ph type="sldNum" sz="quarter" idx="5"/>
          </p:nvPr>
        </p:nvSpPr>
        <p:spPr/>
        <p:txBody>
          <a:bodyPr/>
          <a:lstStyle/>
          <a:p>
            <a:fld id="{710C90CE-C9AB-4F91-8D5C-6630158FFF4A}" type="slidenum">
              <a:rPr lang="en-US" smtClean="0"/>
              <a:t>13</a:t>
            </a:fld>
            <a:endParaRPr lang="en-US"/>
          </a:p>
        </p:txBody>
      </p:sp>
    </p:spTree>
    <p:extLst>
      <p:ext uri="{BB962C8B-B14F-4D97-AF65-F5344CB8AC3E}">
        <p14:creationId xmlns:p14="http://schemas.microsoft.com/office/powerpoint/2010/main" val="50783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at the beginning of the presentation, we were able to look at the economic impact of all certified Ohio Recovery Housing organizations as part of this study. </a:t>
            </a:r>
          </a:p>
          <a:p>
            <a:r>
              <a:rPr lang="en-US" dirty="0"/>
              <a:t>The Fletcher Group Economic calculator tool quantifies economic benefits associated with recovery including </a:t>
            </a:r>
            <a:r>
              <a:rPr lang="en-US" sz="1800" kern="0" dirty="0">
                <a:effectLst/>
                <a:latin typeface="Calibri" panose="020F0502020204030204" pitchFamily="34" charset="0"/>
                <a:ea typeface="Times New Roman" panose="02020603050405020304" pitchFamily="18" charset="0"/>
              </a:rPr>
              <a:t>associated with reduced healthcare, criminal justice, and productivity costs, as well as benefits associated with reduced morbidity and premature mortality (i.e., saving lives). In terms of costs, the tool focuses on the operating costs and start-up or capital costs of the recovery organization. </a:t>
            </a:r>
          </a:p>
          <a:p>
            <a:endParaRPr lang="en-US" sz="1800" kern="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effectLst/>
                <a:latin typeface="Calibri" panose="020F0502020204030204" pitchFamily="34" charset="0"/>
                <a:ea typeface="Times New Roman" panose="02020603050405020304" pitchFamily="18" charset="0"/>
              </a:rPr>
              <a:t>Looking at the aggregate data of all Ohio recovery housing organizations, we found that they spend approximately $51.4 million annually on operating costs, 34.6 million on start up costs, and serve approximately 10,000 residents annually. With these characteristics, we estimated the total economic impact over 15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Over the course of 15 years, ORH-certified recovery housing organizations serve approximately 151,065 residents. The total present value of economic benefits for all organizations is approximately $37.52 billion. The present value of total costs is approximately $626 million. The present value of the net benefits (i.e., the total benefits minus the total costs) is approximately $36.89 billion over 15 years. The total return on investment of the organizations over the course of 15 years is $59 dollars per dollar invested.</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kern="0" dirty="0">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0C90CE-C9AB-4F91-8D5C-6630158FFF4A}" type="slidenum">
              <a:rPr lang="en-US" smtClean="0"/>
              <a:t>14</a:t>
            </a:fld>
            <a:endParaRPr lang="en-US"/>
          </a:p>
        </p:txBody>
      </p:sp>
    </p:spTree>
    <p:extLst>
      <p:ext uri="{BB962C8B-B14F-4D97-AF65-F5344CB8AC3E}">
        <p14:creationId xmlns:p14="http://schemas.microsoft.com/office/powerpoint/2010/main" val="2029461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C90CE-C9AB-4F91-8D5C-6630158FFF4A}" type="slidenum">
              <a:rPr lang="en-US" smtClean="0"/>
              <a:t>19</a:t>
            </a:fld>
            <a:endParaRPr lang="en-US"/>
          </a:p>
        </p:txBody>
      </p:sp>
    </p:spTree>
    <p:extLst>
      <p:ext uri="{BB962C8B-B14F-4D97-AF65-F5344CB8AC3E}">
        <p14:creationId xmlns:p14="http://schemas.microsoft.com/office/powerpoint/2010/main" val="1849858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3598B5-B197-43DB-B07A-0DEDBC5BACAA}" type="slidenum">
              <a:rPr lang="en-US" smtClean="0"/>
              <a:t>20</a:t>
            </a:fld>
            <a:endParaRPr lang="en-US"/>
          </a:p>
        </p:txBody>
      </p:sp>
    </p:spTree>
    <p:extLst>
      <p:ext uri="{BB962C8B-B14F-4D97-AF65-F5344CB8AC3E}">
        <p14:creationId xmlns:p14="http://schemas.microsoft.com/office/powerpoint/2010/main" val="979302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3598B5-B197-43DB-B07A-0DEDBC5BACAA}" type="slidenum">
              <a:rPr lang="en-US" smtClean="0"/>
              <a:t>22</a:t>
            </a:fld>
            <a:endParaRPr lang="en-US"/>
          </a:p>
        </p:txBody>
      </p:sp>
    </p:spTree>
    <p:extLst>
      <p:ext uri="{BB962C8B-B14F-4D97-AF65-F5344CB8AC3E}">
        <p14:creationId xmlns:p14="http://schemas.microsoft.com/office/powerpoint/2010/main" val="2871953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[Standard slide about the three centers that was developed jointly.]</a:t>
            </a:r>
          </a:p>
        </p:txBody>
      </p:sp>
    </p:spTree>
    <p:extLst>
      <p:ext uri="{BB962C8B-B14F-4D97-AF65-F5344CB8AC3E}">
        <p14:creationId xmlns:p14="http://schemas.microsoft.com/office/powerpoint/2010/main" val="1476800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to who you are/who the fletcher group is</a:t>
            </a:r>
          </a:p>
          <a:p>
            <a:endParaRPr lang="en-US" dirty="0"/>
          </a:p>
        </p:txBody>
      </p:sp>
      <p:sp>
        <p:nvSpPr>
          <p:cNvPr id="4" name="Slide Number Placeholder 3"/>
          <p:cNvSpPr>
            <a:spLocks noGrp="1"/>
          </p:cNvSpPr>
          <p:nvPr>
            <p:ph type="sldNum" sz="quarter" idx="5"/>
          </p:nvPr>
        </p:nvSpPr>
        <p:spPr/>
        <p:txBody>
          <a:bodyPr/>
          <a:lstStyle/>
          <a:p>
            <a:fld id="{710C90CE-C9AB-4F91-8D5C-6630158FFF4A}" type="slidenum">
              <a:rPr lang="en-US" smtClean="0"/>
              <a:t>2</a:t>
            </a:fld>
            <a:endParaRPr lang="en-US"/>
          </a:p>
        </p:txBody>
      </p:sp>
    </p:spTree>
    <p:extLst>
      <p:ext uri="{BB962C8B-B14F-4D97-AF65-F5344CB8AC3E}">
        <p14:creationId xmlns:p14="http://schemas.microsoft.com/office/powerpoint/2010/main" val="3079463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initiative we’re going to be discussing today arose from a technical assistance request from the NARR affiliate down in West Virginia. They were struggling to talk with state legislators about recovery housing as a lot of legislators had a misconception that recovery housing was a great way to make tons of money. They had no real idea about the financial realities of operating recovery housing. After some research around the financing and financial operations of recovery housing, we realized that there was no data that really existed around the topic that could be used to help address these concerns. We found specific unknowns related to costs to run a recovery housing programs, what the expense categories are when running a home, where the revenue for operation generally comes from, and the financial needs and resilience of recovery housing organizations. We know that understanding the costs associated with recovery housing and the funding needs of operators is essential to inform policy and support operators. </a:t>
            </a:r>
          </a:p>
        </p:txBody>
      </p:sp>
      <p:sp>
        <p:nvSpPr>
          <p:cNvPr id="4" name="Slide Number Placeholder 3"/>
          <p:cNvSpPr>
            <a:spLocks noGrp="1"/>
          </p:cNvSpPr>
          <p:nvPr>
            <p:ph type="sldNum" sz="quarter" idx="5"/>
          </p:nvPr>
        </p:nvSpPr>
        <p:spPr/>
        <p:txBody>
          <a:bodyPr/>
          <a:lstStyle/>
          <a:p>
            <a:fld id="{710C90CE-C9AB-4F91-8D5C-6630158FFF4A}" type="slidenum">
              <a:rPr lang="en-US" smtClean="0"/>
              <a:t>3</a:t>
            </a:fld>
            <a:endParaRPr lang="en-US"/>
          </a:p>
        </p:txBody>
      </p:sp>
    </p:spTree>
    <p:extLst>
      <p:ext uri="{BB962C8B-B14F-4D97-AF65-F5344CB8AC3E}">
        <p14:creationId xmlns:p14="http://schemas.microsoft.com/office/powerpoint/2010/main" val="1407526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response to this technical assistance request we developed a survey to help us get some data on all of those unknown. The goal of the survey was to inform financial planning and expansion efforts of recovery housing organizations by assessing the financial size of the organizations, what those revenue sources are, what the operating costs are, how financially resilient the organization is, and importantly, what the barriers are in terms of funding and in general to continued operation and expansion. </a:t>
            </a:r>
          </a:p>
          <a:p>
            <a:endParaRPr lang="en-US" dirty="0"/>
          </a:p>
          <a:p>
            <a:r>
              <a:rPr lang="en-US" dirty="0"/>
              <a:t>This is a national study that has been conducted in 18 states with the collaboration of the NARR state affiliates. So, in the results I’ll be discussing here shortly, we’ll examine mostly the results relating to the Ohio recovery houses, but I’ll also bring in some ties to the national data and discuss key spots where Ohio recovery housing organizations differ from other recovery housing organizations. </a:t>
            </a:r>
          </a:p>
          <a:p>
            <a:endParaRPr lang="en-US" dirty="0"/>
          </a:p>
          <a:p>
            <a:r>
              <a:rPr lang="en-US" dirty="0"/>
              <a:t>The survey was disseminated in states mostly to NARR-certified recovery houses but in some states we did include non-certified houses. As a give back to operators for taking the time to complete a very exciting survey about organizational finances, we offered operators access to our Fletcher Group Economic Calculator and they could receive a customized report detailing the economic impact of their organization. In most states we were able to take all of the economic characteristics and also provide a statewide economic impact report as well. </a:t>
            </a:r>
          </a:p>
        </p:txBody>
      </p:sp>
      <p:sp>
        <p:nvSpPr>
          <p:cNvPr id="4" name="Slide Number Placeholder 3"/>
          <p:cNvSpPr>
            <a:spLocks noGrp="1"/>
          </p:cNvSpPr>
          <p:nvPr>
            <p:ph type="sldNum" sz="quarter" idx="5"/>
          </p:nvPr>
        </p:nvSpPr>
        <p:spPr/>
        <p:txBody>
          <a:bodyPr/>
          <a:lstStyle/>
          <a:p>
            <a:fld id="{710C90CE-C9AB-4F91-8D5C-6630158FFF4A}" type="slidenum">
              <a:rPr lang="en-US" smtClean="0"/>
              <a:t>4</a:t>
            </a:fld>
            <a:endParaRPr lang="en-US"/>
          </a:p>
        </p:txBody>
      </p:sp>
    </p:spTree>
    <p:extLst>
      <p:ext uri="{BB962C8B-B14F-4D97-AF65-F5344CB8AC3E}">
        <p14:creationId xmlns:p14="http://schemas.microsoft.com/office/powerpoint/2010/main" val="314634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so let’s get into it. So, in Ohio we focused on organizations that were certified by ORH which was 130 organizations at the time we ran the study. We got a total of 81 organizations to respond to the survey that represented 288 residences. That puts our response rate at 62% which was one of the highest response rates across all of the states we conducted the study in. So, if you are an operator that took the time to take our survey, thank you so much! </a:t>
            </a:r>
          </a:p>
          <a:p>
            <a:endParaRPr lang="en-US" dirty="0"/>
          </a:p>
          <a:p>
            <a:r>
              <a:rPr lang="en-US" dirty="0"/>
              <a:t>Some key organizational characteristics of the sample. First, we found that most organizations operate more than one residence and almost all of the organizations support medication assisted treatment. We also found that over half of the organizations had to turn away residents due to a lack of capacity in the past few months. While a lot of states reported a lack of capacity, Ohio did rank quite high among the states in a lack of capacity. </a:t>
            </a:r>
          </a:p>
          <a:p>
            <a:endParaRPr lang="en-US" dirty="0"/>
          </a:p>
          <a:p>
            <a:r>
              <a:rPr lang="en-US" dirty="0"/>
              <a:t>Looking at the characteristics of the 288 residences, we see that the majority are certified as level 2 homes. About 15% of the houses are certified as level 1 or 3 and then none of the homes in the sample are certified at level 4. We also see a pretty even geographic spread with 30-37% of homes being in rural, urban, and suburban areas. Finally, we do see that most residences are owned rather than rented. Ohio does have a higher share of residences owned compared to some other states we’ve collected data in. Specifically, states with much more expensive housing markets like Colorado and Washington. </a:t>
            </a:r>
          </a:p>
        </p:txBody>
      </p:sp>
      <p:sp>
        <p:nvSpPr>
          <p:cNvPr id="4" name="Slide Number Placeholder 3"/>
          <p:cNvSpPr>
            <a:spLocks noGrp="1"/>
          </p:cNvSpPr>
          <p:nvPr>
            <p:ph type="sldNum" sz="quarter" idx="5"/>
          </p:nvPr>
        </p:nvSpPr>
        <p:spPr/>
        <p:txBody>
          <a:bodyPr/>
          <a:lstStyle/>
          <a:p>
            <a:fld id="{710C90CE-C9AB-4F91-8D5C-6630158FFF4A}" type="slidenum">
              <a:rPr lang="en-US" smtClean="0"/>
              <a:t>5</a:t>
            </a:fld>
            <a:endParaRPr lang="en-US"/>
          </a:p>
        </p:txBody>
      </p:sp>
    </p:spTree>
    <p:extLst>
      <p:ext uri="{BB962C8B-B14F-4D97-AF65-F5344CB8AC3E}">
        <p14:creationId xmlns:p14="http://schemas.microsoft.com/office/powerpoint/2010/main" val="4074007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1000"/>
              </a:spcBef>
              <a:spcAft>
                <a:spcPts val="1000"/>
              </a:spcAft>
              <a:buNone/>
            </a:pPr>
            <a:r>
              <a:rPr lang="en-US" dirty="0"/>
              <a:t>Next we can look at annual operating costs for Ohio recovery housing organizations. </a:t>
            </a:r>
            <a:r>
              <a:rPr lang="en-US" sz="1800" dirty="0">
                <a:effectLst/>
                <a:latin typeface="Calibri" panose="020F0502020204030204" pitchFamily="34" charset="0"/>
                <a:ea typeface="Times New Roman" panose="02020603050405020304" pitchFamily="18" charset="0"/>
                <a:cs typeface="Calibri" panose="020F0502020204030204" pitchFamily="34" charset="0"/>
              </a:rPr>
              <a:t>The median annual operating cost was $140,000, with operating costs ranging from $10,000 to $2.4 million per year.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000"/>
              </a:spcBef>
              <a:spcAft>
                <a:spcPts val="100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Larger operating costs were generally associated with organizations that operate multiple homes, with organizations that operate multiple homes having a median annual operating cost of $181,000, compared to a median annual operating cost of $95,000 for organizations operating a single home. For organizations operating multiple residences, the median operating cost per home was almost $50,000.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000"/>
              </a:spcBef>
              <a:spcAft>
                <a:spcPts val="100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Operating costs also differed by the level of services provided within the organizations. Organizations that operated only level 1 certified residences (N = 3) had a median operating cost of $46,000, whereas organizations that operated only level 2 certified residences (N =35) had a median operating cost of $120,000 and organizations that operated only level 3 certified residences (N = 4) had a median operating cost of $254,000.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Operating costs also varied significantly depending on how many residents were served. Organizations that served 20 residents or less (N = 39) had a median annual operating cost of $120,000, while organizations that served between 21 and 50 residents (N = 12) had a median annual operating cost of $204,000. Organizations that served 51 residents or more (N = 4) had a median annual operating cost of $558,000. </a:t>
            </a:r>
          </a:p>
          <a:p>
            <a:pPr marL="0" marR="0">
              <a:lnSpc>
                <a:spcPct val="115000"/>
              </a:lnSpc>
              <a:spcBef>
                <a:spcPts val="1000"/>
              </a:spcBef>
              <a:spcAft>
                <a:spcPts val="100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15000"/>
              </a:lnSpc>
              <a:spcBef>
                <a:spcPts val="1000"/>
              </a:spcBef>
              <a:spcAft>
                <a:spcPts val="100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median amount spent by organizations was approximately $9,800 per resident served annually.  The amount spent per resident differs by whether the recovery housing organization operates multiple residences. Organizations that operate multiple residences spent a median of $9,400 per resident annually while organizations operating only one residence spent a median of about $11,300 per resident annually.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annual cost per resident served also differed by the level of services provided within the organizations. Organizations that operated only level 1 certified residences (N = 3) had an average cost per resident of $8,000, whereas organizations that operated only level 2 certified residences (N =31) had an average cost per resident of $11,000 and organizations that operated only level 3 certified residences (N = 4) had an average cost per resident of $13,900.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000"/>
              </a:spcBef>
              <a:spcAft>
                <a:spcPts val="100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15000"/>
              </a:lnSpc>
              <a:spcBef>
                <a:spcPts val="1000"/>
              </a:spcBef>
              <a:spcAft>
                <a:spcPts val="100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Operating costs associated with room and board such as staffing, mortgages/rent, utilities, maintenance, insurance, property taxes, accounting, legal counsel and audits, and furnishings accounted for 66% of total operating costs (approximately $6,489 per resident served). Operational staffing accounted for the largest share of operating costs (26%), followed by mortgage/rent (22%), utilities (13%), maintenance (6%), insurance (4%), clinical staffing (2%), property taxes (2%), furnishings (1%), accounting (1%), and legal counsel and audits (1%). Service costs including costs incurred from programming, resident and staff supplies, and drug and alcohol screening accounted for 22% of operating costs (approximately $2,163 per resident served). Programming costs accounted for approximately 6% of operating costs, and a relatively small amount of operating costs were spent on resident supplies (7%), staff supplies (4%), and drug and alcohol screenings (3%). A negligible amount of operating costs (&lt;1%) were reported to have been spent on childcare, diapers, and Naloxone.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00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710C90CE-C9AB-4F91-8D5C-6630158FFF4A}" type="slidenum">
              <a:rPr lang="en-US" smtClean="0"/>
              <a:t>6</a:t>
            </a:fld>
            <a:endParaRPr lang="en-US"/>
          </a:p>
        </p:txBody>
      </p:sp>
    </p:spTree>
    <p:extLst>
      <p:ext uri="{BB962C8B-B14F-4D97-AF65-F5344CB8AC3E}">
        <p14:creationId xmlns:p14="http://schemas.microsoft.com/office/powerpoint/2010/main" val="1128853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1000"/>
              </a:spcBef>
              <a:spcAft>
                <a:spcPts val="100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In terms of revenue sources, the largest share of revenue comes from contracts with local County Behavioral Health Authorities (25%) and resident fees (25%). Of those who disclosed the amount they charge in resident fees (N = 70), the average amount charged was $411 per month, with some organizations charging as little as $0 per month and some as much as $1,560 per month. Organizations indicated they only received about 75% of the resident fees they charge. Additionally, only 21% of organizations indicated they dismissed residents who were unable to pay for resident fees.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000"/>
              </a:spcBef>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Local and state grants accounted for the third and fourth largest source of revenue with organizations indicating that an average of 10% of revenue came from local and state grants. Of those who indicated they had received local or state grants (N = 28), 7% indicated they had received State Targeted Response Funds, 43% indicated they received State Opioid Response funds, 7% indicated they had received Substance Abuse Prevention and Treatment Block Grants, and 14% indicated they had received State Recovery Housing Initiative Funds. </a:t>
            </a:r>
          </a:p>
          <a:p>
            <a:pPr marL="0" marR="0">
              <a:lnSpc>
                <a:spcPct val="115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Federal grants accounted for 8% of revenue and Medicaid, foundations and corporations, and donations accounted for 5% respectively. Finally, organizations indicated that an average of 4% of their revenue came from contracts with treatment providers and 1% of revenue came from contracts with the Department of Corrections and Housing Assistance funds.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0C90CE-C9AB-4F91-8D5C-6630158FFF4A}" type="slidenum">
              <a:rPr lang="en-US" smtClean="0"/>
              <a:t>7</a:t>
            </a:fld>
            <a:endParaRPr lang="en-US"/>
          </a:p>
        </p:txBody>
      </p:sp>
    </p:spTree>
    <p:extLst>
      <p:ext uri="{BB962C8B-B14F-4D97-AF65-F5344CB8AC3E}">
        <p14:creationId xmlns:p14="http://schemas.microsoft.com/office/powerpoint/2010/main" val="1563163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Next we can compare the operating cost categories for Ohio recovery housing organizations and the national sample. Generally, operational expenditures are similar nationally and in Ohio. </a:t>
            </a:r>
            <a:r>
              <a:rPr lang="en-US" sz="1200" dirty="0">
                <a:latin typeface="+mn-lt"/>
              </a:rPr>
              <a:t>Operational staffing, property costs, and utilities make up majority of expenses. Ohio RH spends a small proportion of operating costs on property costs and more on operational staffing</a:t>
            </a:r>
          </a:p>
          <a:p>
            <a:endParaRPr lang="en-US" dirty="0"/>
          </a:p>
        </p:txBody>
      </p:sp>
      <p:sp>
        <p:nvSpPr>
          <p:cNvPr id="4" name="Slide Number Placeholder 3"/>
          <p:cNvSpPr>
            <a:spLocks noGrp="1"/>
          </p:cNvSpPr>
          <p:nvPr>
            <p:ph type="sldNum" sz="quarter" idx="5"/>
          </p:nvPr>
        </p:nvSpPr>
        <p:spPr/>
        <p:txBody>
          <a:bodyPr/>
          <a:lstStyle/>
          <a:p>
            <a:fld id="{710C90CE-C9AB-4F91-8D5C-6630158FFF4A}" type="slidenum">
              <a:rPr lang="en-US" smtClean="0"/>
              <a:t>8</a:t>
            </a:fld>
            <a:endParaRPr lang="en-US"/>
          </a:p>
        </p:txBody>
      </p:sp>
    </p:spTree>
    <p:extLst>
      <p:ext uri="{BB962C8B-B14F-4D97-AF65-F5344CB8AC3E}">
        <p14:creationId xmlns:p14="http://schemas.microsoft.com/office/powerpoint/2010/main" val="276825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Looking at revenue sources of Ohio recovery houses and the national sample we see some important differences. For Ohio recovery houses, the  </a:t>
            </a:r>
            <a:r>
              <a:rPr lang="en-US" sz="1200" dirty="0">
                <a:latin typeface="+mn-lt"/>
              </a:rPr>
              <a:t>Health authority, resident fees, and local grant make up the majority of revenue. State specific programs make up a larger percentage of revenue for Ohio RH than the national average and Ohio RH relies less on resident fees than the national average. </a:t>
            </a:r>
          </a:p>
          <a:p>
            <a:pPr marL="342900" indent="-342900">
              <a:buFont typeface="Arial" panose="020B0604020202020204" pitchFamily="34" charset="0"/>
              <a:buChar char="•"/>
            </a:pP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710C90CE-C9AB-4F91-8D5C-6630158FFF4A}" type="slidenum">
              <a:rPr lang="en-US" smtClean="0"/>
              <a:t>9</a:t>
            </a:fld>
            <a:endParaRPr lang="en-US"/>
          </a:p>
        </p:txBody>
      </p:sp>
    </p:spTree>
    <p:extLst>
      <p:ext uri="{BB962C8B-B14F-4D97-AF65-F5344CB8AC3E}">
        <p14:creationId xmlns:p14="http://schemas.microsoft.com/office/powerpoint/2010/main" val="41957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6991B116-19CA-4433-B8C0-8A006E175371}"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C39CC-FE2D-4F60-81B4-67982DE8403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164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1B116-19CA-4433-B8C0-8A006E175371}"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C39CC-FE2D-4F60-81B4-67982DE84036}" type="slidenum">
              <a:rPr lang="en-US" smtClean="0"/>
              <a:t>‹#›</a:t>
            </a:fld>
            <a:endParaRPr lang="en-US"/>
          </a:p>
        </p:txBody>
      </p:sp>
    </p:spTree>
    <p:extLst>
      <p:ext uri="{BB962C8B-B14F-4D97-AF65-F5344CB8AC3E}">
        <p14:creationId xmlns:p14="http://schemas.microsoft.com/office/powerpoint/2010/main" val="137019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1B116-19CA-4433-B8C0-8A006E175371}"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C39CC-FE2D-4F60-81B4-67982DE84036}" type="slidenum">
              <a:rPr lang="en-US" smtClean="0"/>
              <a:t>‹#›</a:t>
            </a:fld>
            <a:endParaRPr lang="en-US"/>
          </a:p>
        </p:txBody>
      </p:sp>
    </p:spTree>
    <p:extLst>
      <p:ext uri="{BB962C8B-B14F-4D97-AF65-F5344CB8AC3E}">
        <p14:creationId xmlns:p14="http://schemas.microsoft.com/office/powerpoint/2010/main" val="395233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1B116-19CA-4433-B8C0-8A006E175371}"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C39CC-FE2D-4F60-81B4-67982DE84036}" type="slidenum">
              <a:rPr lang="en-US" smtClean="0"/>
              <a:t>‹#›</a:t>
            </a:fld>
            <a:endParaRPr lang="en-US"/>
          </a:p>
        </p:txBody>
      </p:sp>
    </p:spTree>
    <p:extLst>
      <p:ext uri="{BB962C8B-B14F-4D97-AF65-F5344CB8AC3E}">
        <p14:creationId xmlns:p14="http://schemas.microsoft.com/office/powerpoint/2010/main" val="1314501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91B116-19CA-4433-B8C0-8A006E175371}"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C39CC-FE2D-4F60-81B4-67982DE8403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239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91B116-19CA-4433-B8C0-8A006E175371}"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C39CC-FE2D-4F60-81B4-67982DE84036}" type="slidenum">
              <a:rPr lang="en-US" smtClean="0"/>
              <a:t>‹#›</a:t>
            </a:fld>
            <a:endParaRPr lang="en-US"/>
          </a:p>
        </p:txBody>
      </p:sp>
    </p:spTree>
    <p:extLst>
      <p:ext uri="{BB962C8B-B14F-4D97-AF65-F5344CB8AC3E}">
        <p14:creationId xmlns:p14="http://schemas.microsoft.com/office/powerpoint/2010/main" val="38580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91B116-19CA-4433-B8C0-8A006E175371}"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EC39CC-FE2D-4F60-81B4-67982DE84036}" type="slidenum">
              <a:rPr lang="en-US" smtClean="0"/>
              <a:t>‹#›</a:t>
            </a:fld>
            <a:endParaRPr lang="en-US"/>
          </a:p>
        </p:txBody>
      </p:sp>
    </p:spTree>
    <p:extLst>
      <p:ext uri="{BB962C8B-B14F-4D97-AF65-F5344CB8AC3E}">
        <p14:creationId xmlns:p14="http://schemas.microsoft.com/office/powerpoint/2010/main" val="80334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91B116-19CA-4433-B8C0-8A006E175371}" type="datetimeFigureOut">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EC39CC-FE2D-4F60-81B4-67982DE84036}" type="slidenum">
              <a:rPr lang="en-US" smtClean="0"/>
              <a:t>‹#›</a:t>
            </a:fld>
            <a:endParaRPr lang="en-US"/>
          </a:p>
        </p:txBody>
      </p:sp>
    </p:spTree>
    <p:extLst>
      <p:ext uri="{BB962C8B-B14F-4D97-AF65-F5344CB8AC3E}">
        <p14:creationId xmlns:p14="http://schemas.microsoft.com/office/powerpoint/2010/main" val="240980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991B116-19CA-4433-B8C0-8A006E175371}" type="datetimeFigureOut">
              <a:rPr lang="en-US" smtClean="0"/>
              <a:t>3/21/2025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3EC39CC-FE2D-4F60-81B4-67982DE84036}" type="slidenum">
              <a:rPr lang="en-US" smtClean="0"/>
              <a:t>‹#›</a:t>
            </a:fld>
            <a:endParaRPr lang="en-US"/>
          </a:p>
        </p:txBody>
      </p:sp>
    </p:spTree>
    <p:extLst>
      <p:ext uri="{BB962C8B-B14F-4D97-AF65-F5344CB8AC3E}">
        <p14:creationId xmlns:p14="http://schemas.microsoft.com/office/powerpoint/2010/main" val="191000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991B116-19CA-4433-B8C0-8A006E175371}" type="datetimeFigureOut">
              <a:rPr lang="en-US" smtClean="0"/>
              <a:t>3/21/2025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3EC39CC-FE2D-4F60-81B4-67982DE84036}" type="slidenum">
              <a:rPr lang="en-US" smtClean="0"/>
              <a:t>‹#›</a:t>
            </a:fld>
            <a:endParaRPr lang="en-US"/>
          </a:p>
        </p:txBody>
      </p:sp>
    </p:spTree>
    <p:extLst>
      <p:ext uri="{BB962C8B-B14F-4D97-AF65-F5344CB8AC3E}">
        <p14:creationId xmlns:p14="http://schemas.microsoft.com/office/powerpoint/2010/main" val="3610753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1B116-19CA-4433-B8C0-8A006E175371}"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C39CC-FE2D-4F60-81B4-67982DE84036}" type="slidenum">
              <a:rPr lang="en-US" smtClean="0"/>
              <a:t>‹#›</a:t>
            </a:fld>
            <a:endParaRPr lang="en-US"/>
          </a:p>
        </p:txBody>
      </p:sp>
    </p:spTree>
    <p:extLst>
      <p:ext uri="{BB962C8B-B14F-4D97-AF65-F5344CB8AC3E}">
        <p14:creationId xmlns:p14="http://schemas.microsoft.com/office/powerpoint/2010/main" val="1859372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D291B17-9318-49DB-B28B-6E5994AE9581}" type="datetime1">
              <a:rPr lang="en-US" smtClean="0"/>
              <a:t>3/21/2025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09202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hyperlink" Target="https://www.ruralsudinfo.org/" TargetMode="External"/><Relationship Id="rId7" Type="http://schemas.openxmlformats.org/officeDocument/2006/relationships/hyperlink" Target="https://recoverycenterofexcellence.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www.recoverycenterofexcellence.org/" TargetMode="External"/><Relationship Id="rId11" Type="http://schemas.openxmlformats.org/officeDocument/2006/relationships/image" Target="../media/image32.png"/><Relationship Id="rId5" Type="http://schemas.openxmlformats.org/officeDocument/2006/relationships/hyperlink" Target="http://www.fletchergroup.org/" TargetMode="External"/><Relationship Id="rId10"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hyperlink" Target="http://www.uvmcora.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C1CB-D136-4CE2-847F-9B5BD66AE764}"/>
              </a:ext>
            </a:extLst>
          </p:cNvPr>
          <p:cNvSpPr>
            <a:spLocks noGrp="1"/>
          </p:cNvSpPr>
          <p:nvPr>
            <p:ph type="ctrTitle"/>
          </p:nvPr>
        </p:nvSpPr>
        <p:spPr>
          <a:xfrm>
            <a:off x="567267" y="805543"/>
            <a:ext cx="11057466" cy="3112789"/>
          </a:xfrm>
        </p:spPr>
        <p:txBody>
          <a:bodyPr>
            <a:noAutofit/>
          </a:bodyPr>
          <a:lstStyle/>
          <a:p>
            <a:pPr algn="ctr"/>
            <a:r>
              <a:rPr lang="en-US" sz="5400" dirty="0"/>
              <a:t>Financial Landscape </a:t>
            </a:r>
            <a:br>
              <a:rPr lang="en-US" sz="5400" dirty="0"/>
            </a:br>
            <a:r>
              <a:rPr lang="en-US" sz="5400" dirty="0"/>
              <a:t>of Recovery Housing: </a:t>
            </a:r>
            <a:br>
              <a:rPr lang="en-US" sz="5400" dirty="0"/>
            </a:br>
            <a:br>
              <a:rPr lang="en-US" sz="3200" dirty="0"/>
            </a:br>
            <a:r>
              <a:rPr lang="en-US" sz="5400" dirty="0"/>
              <a:t>Results from a National Survey</a:t>
            </a:r>
          </a:p>
        </p:txBody>
      </p:sp>
      <p:sp>
        <p:nvSpPr>
          <p:cNvPr id="3" name="Title 1">
            <a:extLst>
              <a:ext uri="{FF2B5EF4-FFF2-40B4-BE49-F238E27FC236}">
                <a16:creationId xmlns:a16="http://schemas.microsoft.com/office/drawing/2014/main" id="{751DDE51-283D-7533-62F3-86F0F0F19120}"/>
              </a:ext>
            </a:extLst>
          </p:cNvPr>
          <p:cNvSpPr txBox="1">
            <a:spLocks/>
          </p:cNvSpPr>
          <p:nvPr/>
        </p:nvSpPr>
        <p:spPr>
          <a:xfrm>
            <a:off x="567267" y="4140199"/>
            <a:ext cx="11057466" cy="55033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400" dirty="0"/>
              <a:t>Prepared by the RCORP-Rural Center of Excellence on SUD Recovery at the Fletcher Group</a:t>
            </a:r>
          </a:p>
          <a:p>
            <a:pPr algn="ctr"/>
            <a:endParaRPr lang="en-US" sz="600" dirty="0"/>
          </a:p>
          <a:p>
            <a:pPr algn="ctr"/>
            <a:r>
              <a:rPr lang="en-US" sz="1800" dirty="0"/>
              <a:t>Ohio Recovery Housing 2025 Annual Conference </a:t>
            </a:r>
          </a:p>
        </p:txBody>
      </p:sp>
      <p:pic>
        <p:nvPicPr>
          <p:cNvPr id="6" name="Picture 5" descr="A black background with a black square&#10;&#10;AI-generated content may be incorrect.">
            <a:extLst>
              <a:ext uri="{FF2B5EF4-FFF2-40B4-BE49-F238E27FC236}">
                <a16:creationId xmlns:a16="http://schemas.microsoft.com/office/drawing/2014/main" id="{3EBBB771-221E-1380-4992-4E69E1280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4339" y="4990067"/>
            <a:ext cx="3749901" cy="1249967"/>
          </a:xfrm>
          <a:prstGeom prst="rect">
            <a:avLst/>
          </a:prstGeom>
        </p:spPr>
      </p:pic>
      <p:pic>
        <p:nvPicPr>
          <p:cNvPr id="8" name="Picture 7" descr="A blue circle with silver leaves and text&#10;&#10;AI-generated content may be incorrect.">
            <a:extLst>
              <a:ext uri="{FF2B5EF4-FFF2-40B4-BE49-F238E27FC236}">
                <a16:creationId xmlns:a16="http://schemas.microsoft.com/office/drawing/2014/main" id="{2AC75FC4-DA02-B6DF-4529-E289D1C7AC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4720" y="4929250"/>
            <a:ext cx="1371600" cy="1371600"/>
          </a:xfrm>
          <a:prstGeom prst="rect">
            <a:avLst/>
          </a:prstGeom>
        </p:spPr>
      </p:pic>
    </p:spTree>
    <p:extLst>
      <p:ext uri="{BB962C8B-B14F-4D97-AF65-F5344CB8AC3E}">
        <p14:creationId xmlns:p14="http://schemas.microsoft.com/office/powerpoint/2010/main" val="1572699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9549EB89-5BFB-4E1E-AEEA-87C343D80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6619837-5FF3-4C64-827B-D28693E30478}"/>
              </a:ext>
            </a:extLst>
          </p:cNvPr>
          <p:cNvPicPr>
            <a:picLocks noChangeAspect="1"/>
          </p:cNvPicPr>
          <p:nvPr/>
        </p:nvPicPr>
        <p:blipFill rotWithShape="1">
          <a:blip r:embed="rId3"/>
          <a:srcRect l="11264" r="13004" b="-4"/>
          <a:stretch/>
        </p:blipFill>
        <p:spPr>
          <a:xfrm>
            <a:off x="682447" y="1374750"/>
            <a:ext cx="6003868" cy="5336264"/>
          </a:xfrm>
          <a:prstGeom prst="rect">
            <a:avLst/>
          </a:prstGeom>
        </p:spPr>
      </p:pic>
      <p:sp>
        <p:nvSpPr>
          <p:cNvPr id="29" name="Rectangle 28">
            <a:extLst>
              <a:ext uri="{FF2B5EF4-FFF2-40B4-BE49-F238E27FC236}">
                <a16:creationId xmlns:a16="http://schemas.microsoft.com/office/drawing/2014/main" id="{3D1FA295-BDF6-44B9-90C5-FE3E2CE35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226542-F996-08CF-318E-BE956783C48A}"/>
              </a:ext>
            </a:extLst>
          </p:cNvPr>
          <p:cNvSpPr>
            <a:spLocks noGrp="1"/>
          </p:cNvSpPr>
          <p:nvPr>
            <p:ph type="title"/>
          </p:nvPr>
        </p:nvSpPr>
        <p:spPr>
          <a:xfrm>
            <a:off x="8096885" y="640080"/>
            <a:ext cx="3659246" cy="1764792"/>
          </a:xfrm>
        </p:spPr>
        <p:txBody>
          <a:bodyPr vert="horz" lIns="91440" tIns="45720" rIns="91440" bIns="45720" rtlCol="0" anchor="b">
            <a:normAutofit fontScale="90000"/>
          </a:bodyPr>
          <a:lstStyle/>
          <a:p>
            <a:r>
              <a:rPr lang="en-US" sz="4400" dirty="0">
                <a:solidFill>
                  <a:srgbClr val="FFFFFF"/>
                </a:solidFill>
              </a:rPr>
              <a:t>Financial Resiliency</a:t>
            </a:r>
            <a:br>
              <a:rPr lang="en-US" sz="4400" dirty="0">
                <a:solidFill>
                  <a:srgbClr val="FFFFFF"/>
                </a:solidFill>
              </a:rPr>
            </a:br>
            <a:endParaRPr lang="en-US" sz="4400" dirty="0">
              <a:solidFill>
                <a:srgbClr val="FFFFFF"/>
              </a:solidFill>
            </a:endParaRPr>
          </a:p>
        </p:txBody>
      </p:sp>
      <p:sp>
        <p:nvSpPr>
          <p:cNvPr id="31" name="Rectangle 30">
            <a:extLst>
              <a:ext uri="{FF2B5EF4-FFF2-40B4-BE49-F238E27FC236}">
                <a16:creationId xmlns:a16="http://schemas.microsoft.com/office/drawing/2014/main" id="{81A36F1F-EEAE-48D1-A1FB-BD6FC850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EEB8DFE-1391-58BC-11B3-C468D4653275}"/>
              </a:ext>
            </a:extLst>
          </p:cNvPr>
          <p:cNvSpPr txBox="1"/>
          <p:nvPr/>
        </p:nvSpPr>
        <p:spPr>
          <a:xfrm>
            <a:off x="8160893" y="2035530"/>
            <a:ext cx="3569525"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mn-cs"/>
              </a:rPr>
              <a:t>62% of organizations indicated “financial resources” were the most significant barrier their program faced.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On a scale from 1 to 10, programs ranked their financial resilience at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6.2 on average.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52% of recovery housing programs surveyed indicated they received 75% or more of their revenue from one 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4DBB5BF-AE63-4AD1-DCDD-C0F4B309E588}"/>
              </a:ext>
            </a:extLst>
          </p:cNvPr>
          <p:cNvSpPr txBox="1"/>
          <p:nvPr/>
        </p:nvSpPr>
        <p:spPr>
          <a:xfrm>
            <a:off x="321733" y="146986"/>
            <a:ext cx="6725297" cy="1029256"/>
          </a:xfrm>
          <a:prstGeom prst="rect">
            <a:avLst/>
          </a:prstGeom>
          <a:noFill/>
        </p:spPr>
        <p:txBody>
          <a:bodyPr wrap="square">
            <a:spAutoFit/>
          </a:bodyPr>
          <a:lstStyle/>
          <a:p>
            <a:pPr marL="0" marR="0" lvl="0" indent="0" algn="ctr" defTabSz="914400" rtl="0" eaLnBrk="1" fontAlgn="auto" latinLnBrk="0" hangingPunct="1">
              <a:lnSpc>
                <a:spcPct val="115000"/>
              </a:lnSpc>
              <a:spcBef>
                <a:spcPts val="1000"/>
              </a:spcBef>
              <a:spcAft>
                <a:spcPts val="1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Ranking of challenges to continued operation with 1 representing the most significant barrier and 8 representing the least significant challenge (N = 66).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4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41FE52D3-5370-FE7A-2660-744E2986B565}"/>
              </a:ext>
            </a:extLst>
          </p:cNvPr>
          <p:cNvPicPr>
            <a:picLocks noChangeAspect="1"/>
          </p:cNvPicPr>
          <p:nvPr/>
        </p:nvPicPr>
        <p:blipFill>
          <a:blip r:embed="rId3"/>
          <a:stretch>
            <a:fillRect/>
          </a:stretch>
        </p:blipFill>
        <p:spPr>
          <a:xfrm>
            <a:off x="2070506" y="-487"/>
            <a:ext cx="10121494" cy="6334316"/>
          </a:xfrm>
          <a:prstGeom prst="rect">
            <a:avLst/>
          </a:prstGeom>
        </p:spPr>
      </p:pic>
      <p:sp>
        <p:nvSpPr>
          <p:cNvPr id="3" name="Content Placeholder 7">
            <a:extLst>
              <a:ext uri="{FF2B5EF4-FFF2-40B4-BE49-F238E27FC236}">
                <a16:creationId xmlns:a16="http://schemas.microsoft.com/office/drawing/2014/main" id="{6FC84475-8609-3666-9C08-1FEF9B2F4CEF}"/>
              </a:ext>
            </a:extLst>
          </p:cNvPr>
          <p:cNvSpPr txBox="1">
            <a:spLocks/>
          </p:cNvSpPr>
          <p:nvPr/>
        </p:nvSpPr>
        <p:spPr>
          <a:xfrm>
            <a:off x="162024" y="214009"/>
            <a:ext cx="2240708" cy="605430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0C74A4"/>
              </a:buClr>
              <a:buSzPct val="100000"/>
              <a:buFont typeface="Calibri" panose="020F0502020204030204" pitchFamily="34" charset="0"/>
              <a:buChar char=" "/>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Financial </a:t>
            </a:r>
            <a:r>
              <a:rPr kumimoji="0" lang="en-US" sz="3200" b="1" i="0" u="sng"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Resiliency</a:t>
            </a:r>
          </a:p>
          <a:p>
            <a:pPr marL="91440" marR="0" lvl="0" indent="-91440" algn="l" defTabSz="914400" rtl="0" eaLnBrk="1" fontAlgn="auto" latinLnBrk="0" hangingPunct="1">
              <a:lnSpc>
                <a:spcPct val="90000"/>
              </a:lnSpc>
              <a:spcBef>
                <a:spcPts val="1200"/>
              </a:spcBef>
              <a:spcAft>
                <a:spcPts val="200"/>
              </a:spcAft>
              <a:buClr>
                <a:srgbClr val="0C74A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Highlights:</a:t>
            </a:r>
          </a:p>
          <a:p>
            <a:pPr marL="342900" marR="0" lvl="0" indent="-342900" algn="l" defTabSz="914400" rtl="0" eaLnBrk="1" fontAlgn="auto" latinLnBrk="0" hangingPunct="1">
              <a:lnSpc>
                <a:spcPct val="90000"/>
              </a:lnSpc>
              <a:spcBef>
                <a:spcPts val="1200"/>
              </a:spcBef>
              <a:spcAft>
                <a:spcPts val="200"/>
              </a:spcAft>
              <a:buClr>
                <a:srgbClr val="0C74A4"/>
              </a:buClr>
              <a:buSzPct val="100000"/>
              <a:buFont typeface="Calibri" panose="020F0502020204030204" pitchFamily="34" charset="0"/>
              <a:buAutoNum type="arabicPeriod"/>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Perceived lack of community support and government partner support</a:t>
            </a:r>
          </a:p>
          <a:p>
            <a:pPr marL="342900" marR="0" lvl="0" indent="-342900" algn="l" defTabSz="914400" rtl="0" eaLnBrk="1" fontAlgn="auto" latinLnBrk="0" hangingPunct="1">
              <a:lnSpc>
                <a:spcPct val="90000"/>
              </a:lnSpc>
              <a:spcBef>
                <a:spcPts val="1200"/>
              </a:spcBef>
              <a:spcAft>
                <a:spcPts val="200"/>
              </a:spcAft>
              <a:buClr>
                <a:srgbClr val="0C74A4"/>
              </a:buClr>
              <a:buSzPct val="100000"/>
              <a:buFont typeface="Calibri" panose="020F0502020204030204" pitchFamily="34" charset="0"/>
              <a:buAutoNum type="arabicPeriod"/>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Strong perception of resilience and ability to learn from experience</a:t>
            </a:r>
          </a:p>
        </p:txBody>
      </p:sp>
      <p:sp>
        <p:nvSpPr>
          <p:cNvPr id="2" name="Rectangle 1">
            <a:extLst>
              <a:ext uri="{FF2B5EF4-FFF2-40B4-BE49-F238E27FC236}">
                <a16:creationId xmlns:a16="http://schemas.microsoft.com/office/drawing/2014/main" id="{EA4E7E20-2D24-41EB-8849-D491E78F1577}"/>
              </a:ext>
            </a:extLst>
          </p:cNvPr>
          <p:cNvSpPr/>
          <p:nvPr/>
        </p:nvSpPr>
        <p:spPr>
          <a:xfrm>
            <a:off x="-9728" y="6082748"/>
            <a:ext cx="12201728" cy="775252"/>
          </a:xfrm>
          <a:prstGeom prst="rect">
            <a:avLst/>
          </a:prstGeom>
          <a:solidFill>
            <a:schemeClr val="accent2"/>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8" descr="A black background with white text&#10;&#10;AI-generated content may be incorrect.">
            <a:extLst>
              <a:ext uri="{FF2B5EF4-FFF2-40B4-BE49-F238E27FC236}">
                <a16:creationId xmlns:a16="http://schemas.microsoft.com/office/drawing/2014/main" id="{485D10BE-641E-14BA-CB1E-C764DFF36D3A}"/>
              </a:ext>
            </a:extLst>
          </p:cNvPr>
          <p:cNvPicPr>
            <a:picLocks noChangeAspect="1"/>
          </p:cNvPicPr>
          <p:nvPr/>
        </p:nvPicPr>
        <p:blipFill>
          <a:blip r:embed="rId4">
            <a:extLst>
              <a:ext uri="{28A0092B-C50C-407E-A947-70E740481C1C}">
                <a14:useLocalDpi xmlns:a14="http://schemas.microsoft.com/office/drawing/2010/main" val="0"/>
              </a:ext>
            </a:extLst>
          </a:blip>
          <a:srcRect r="73259"/>
          <a:stretch/>
        </p:blipFill>
        <p:spPr>
          <a:xfrm>
            <a:off x="110837" y="6126623"/>
            <a:ext cx="637309" cy="794426"/>
          </a:xfrm>
          <a:prstGeom prst="rect">
            <a:avLst/>
          </a:prstGeom>
        </p:spPr>
      </p:pic>
    </p:spTree>
    <p:extLst>
      <p:ext uri="{BB962C8B-B14F-4D97-AF65-F5344CB8AC3E}">
        <p14:creationId xmlns:p14="http://schemas.microsoft.com/office/powerpoint/2010/main" val="346582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D95F7-84D9-5385-3D80-063A29F00AC2}"/>
              </a:ext>
            </a:extLst>
          </p:cNvPr>
          <p:cNvSpPr>
            <a:spLocks noGrp="1"/>
          </p:cNvSpPr>
          <p:nvPr>
            <p:ph type="title"/>
          </p:nvPr>
        </p:nvSpPr>
        <p:spPr/>
        <p:txBody>
          <a:bodyPr/>
          <a:lstStyle/>
          <a:p>
            <a:r>
              <a:rPr lang="en-US" dirty="0"/>
              <a:t>Barriers related to Grants</a:t>
            </a:r>
          </a:p>
        </p:txBody>
      </p:sp>
      <p:sp>
        <p:nvSpPr>
          <p:cNvPr id="3" name="Content Placeholder 2">
            <a:extLst>
              <a:ext uri="{FF2B5EF4-FFF2-40B4-BE49-F238E27FC236}">
                <a16:creationId xmlns:a16="http://schemas.microsoft.com/office/drawing/2014/main" id="{74056842-8F57-9C30-853E-DA83C98688EB}"/>
              </a:ext>
            </a:extLst>
          </p:cNvPr>
          <p:cNvSpPr>
            <a:spLocks noGrp="1"/>
          </p:cNvSpPr>
          <p:nvPr>
            <p:ph idx="1"/>
          </p:nvPr>
        </p:nvSpPr>
        <p:spPr/>
        <p:txBody>
          <a:bodyPr/>
          <a:lstStyle/>
          <a:p>
            <a:pPr marL="91440" lvl="0" indent="-114300" algn="l" rtl="0">
              <a:lnSpc>
                <a:spcPct val="100000"/>
              </a:lnSpc>
              <a:spcBef>
                <a:spcPts val="0"/>
              </a:spcBef>
              <a:spcAft>
                <a:spcPts val="0"/>
              </a:spcAft>
              <a:buSzPts val="1800"/>
              <a:buFont typeface="Arial"/>
              <a:buChar char="•"/>
            </a:pPr>
            <a:r>
              <a:rPr lang="en-US" sz="1800" dirty="0">
                <a:latin typeface="Calibri"/>
                <a:ea typeface="Calibri"/>
                <a:cs typeface="Calibri"/>
                <a:sym typeface="Calibri"/>
              </a:rPr>
              <a:t>Programs that had received grants of any kind (N = 29) reported an average of </a:t>
            </a:r>
            <a:r>
              <a:rPr lang="en-US" sz="1800" b="1" dirty="0"/>
              <a:t>11</a:t>
            </a:r>
            <a:r>
              <a:rPr lang="en-US" sz="1800" b="1" dirty="0">
                <a:latin typeface="Calibri"/>
                <a:ea typeface="Calibri"/>
                <a:cs typeface="Calibri"/>
                <a:sym typeface="Calibri"/>
              </a:rPr>
              <a:t> hours spent per month</a:t>
            </a:r>
            <a:r>
              <a:rPr lang="en-US" sz="1800" dirty="0">
                <a:latin typeface="Calibri"/>
                <a:ea typeface="Calibri"/>
                <a:cs typeface="Calibri"/>
                <a:sym typeface="Calibri"/>
              </a:rPr>
              <a:t> finding and applying for grants. </a:t>
            </a:r>
          </a:p>
          <a:p>
            <a:pPr marL="383540" lvl="1" indent="-182880" algn="l" rtl="0">
              <a:lnSpc>
                <a:spcPct val="100000"/>
              </a:lnSpc>
              <a:spcBef>
                <a:spcPts val="1400"/>
              </a:spcBef>
              <a:spcAft>
                <a:spcPts val="0"/>
              </a:spcAft>
              <a:buSzPts val="1600"/>
              <a:buFont typeface="Arial"/>
              <a:buChar char="•"/>
            </a:pPr>
            <a:r>
              <a:rPr lang="en-US" sz="1600" dirty="0"/>
              <a:t>59</a:t>
            </a:r>
            <a:r>
              <a:rPr lang="en-US" sz="1600" dirty="0">
                <a:latin typeface="Calibri"/>
                <a:ea typeface="Calibri"/>
                <a:cs typeface="Calibri"/>
                <a:sym typeface="Calibri"/>
              </a:rPr>
              <a:t>% of programs indicated that it was somewhat or extremely difficult to find grants </a:t>
            </a:r>
          </a:p>
          <a:p>
            <a:pPr marL="383540" lvl="1" indent="-182880" algn="l" rtl="0">
              <a:lnSpc>
                <a:spcPct val="100000"/>
              </a:lnSpc>
              <a:spcBef>
                <a:spcPts val="1400"/>
              </a:spcBef>
              <a:spcAft>
                <a:spcPts val="0"/>
              </a:spcAft>
              <a:buSzPts val="1600"/>
              <a:buFont typeface="Arial"/>
              <a:buChar char="•"/>
            </a:pPr>
            <a:r>
              <a:rPr lang="en-US" sz="1600" dirty="0">
                <a:latin typeface="Calibri"/>
                <a:ea typeface="Calibri"/>
                <a:cs typeface="Calibri"/>
                <a:sym typeface="Calibri"/>
              </a:rPr>
              <a:t>31% indicated it was somewhat or extremely difficult to apply for grants. </a:t>
            </a:r>
          </a:p>
          <a:p>
            <a:pPr marL="91440" lvl="0" indent="-114300" algn="l" rtl="0">
              <a:lnSpc>
                <a:spcPct val="100000"/>
              </a:lnSpc>
              <a:spcBef>
                <a:spcPts val="1400"/>
              </a:spcBef>
              <a:spcAft>
                <a:spcPts val="0"/>
              </a:spcAft>
              <a:buSzPts val="1800"/>
              <a:buFont typeface="Arial"/>
              <a:buChar char="•"/>
            </a:pPr>
            <a:r>
              <a:rPr lang="en-US" sz="1800" dirty="0">
                <a:latin typeface="Calibri"/>
                <a:ea typeface="Calibri"/>
                <a:cs typeface="Calibri"/>
                <a:sym typeface="Calibri"/>
              </a:rPr>
              <a:t>Specific barriers related to grants included:</a:t>
            </a:r>
            <a:endParaRPr lang="en-US" dirty="0"/>
          </a:p>
          <a:p>
            <a:pPr marL="543560" lvl="1" indent="-342900" algn="l" rtl="0">
              <a:lnSpc>
                <a:spcPct val="100000"/>
              </a:lnSpc>
              <a:spcBef>
                <a:spcPts val="400"/>
              </a:spcBef>
              <a:spcAft>
                <a:spcPts val="0"/>
              </a:spcAft>
              <a:buSzPts val="1600"/>
              <a:buAutoNum type="arabicPeriod"/>
            </a:pPr>
            <a:r>
              <a:rPr lang="en-US" sz="1600" dirty="0"/>
              <a:t>Grants are limited to projects and don’t include operations</a:t>
            </a:r>
          </a:p>
          <a:p>
            <a:pPr marL="543560" lvl="1" indent="-342900" algn="l" rtl="0">
              <a:lnSpc>
                <a:spcPct val="100000"/>
              </a:lnSpc>
              <a:spcBef>
                <a:spcPts val="400"/>
              </a:spcBef>
              <a:spcAft>
                <a:spcPts val="0"/>
              </a:spcAft>
              <a:buSzPts val="1600"/>
              <a:buAutoNum type="arabicPeriod"/>
            </a:pPr>
            <a:r>
              <a:rPr lang="en-US" sz="1600" dirty="0"/>
              <a:t>The grant process is difficult to navigate</a:t>
            </a:r>
          </a:p>
          <a:p>
            <a:pPr marL="543560" lvl="1" indent="-342900" algn="l" rtl="0">
              <a:lnSpc>
                <a:spcPct val="100000"/>
              </a:lnSpc>
              <a:spcBef>
                <a:spcPts val="400"/>
              </a:spcBef>
              <a:spcAft>
                <a:spcPts val="0"/>
              </a:spcAft>
              <a:buSzPts val="1600"/>
              <a:buAutoNum type="arabicPeriod"/>
            </a:pPr>
            <a:r>
              <a:rPr lang="en-US" sz="1600" dirty="0"/>
              <a:t>Limited opportunities for new providers. </a:t>
            </a:r>
          </a:p>
          <a:p>
            <a:endParaRPr lang="en-US" dirty="0"/>
          </a:p>
        </p:txBody>
      </p:sp>
      <p:sp>
        <p:nvSpPr>
          <p:cNvPr id="4" name="Callout: Line 3">
            <a:extLst>
              <a:ext uri="{FF2B5EF4-FFF2-40B4-BE49-F238E27FC236}">
                <a16:creationId xmlns:a16="http://schemas.microsoft.com/office/drawing/2014/main" id="{3B492328-33E9-574D-54DC-7E724036DF51}"/>
              </a:ext>
            </a:extLst>
          </p:cNvPr>
          <p:cNvSpPr/>
          <p:nvPr/>
        </p:nvSpPr>
        <p:spPr>
          <a:xfrm>
            <a:off x="7873999" y="3052233"/>
            <a:ext cx="2921000" cy="753533"/>
          </a:xfrm>
          <a:prstGeom prst="borderCallout1">
            <a:avLst>
              <a:gd name="adj1" fmla="val 47964"/>
              <a:gd name="adj2" fmla="val 363"/>
              <a:gd name="adj3" fmla="val 113623"/>
              <a:gd name="adj4" fmla="val -4557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“Most grants do not cover operational costs for recovery housing”</a:t>
            </a:r>
          </a:p>
        </p:txBody>
      </p:sp>
      <p:sp>
        <p:nvSpPr>
          <p:cNvPr id="5" name="Callout: Line 4">
            <a:extLst>
              <a:ext uri="{FF2B5EF4-FFF2-40B4-BE49-F238E27FC236}">
                <a16:creationId xmlns:a16="http://schemas.microsoft.com/office/drawing/2014/main" id="{A4543B31-7136-CFBE-FD1E-EE80DEA6BA97}"/>
              </a:ext>
            </a:extLst>
          </p:cNvPr>
          <p:cNvSpPr/>
          <p:nvPr/>
        </p:nvSpPr>
        <p:spPr>
          <a:xfrm>
            <a:off x="3998805" y="5217594"/>
            <a:ext cx="2921000" cy="753533"/>
          </a:xfrm>
          <a:prstGeom prst="borderCallout1">
            <a:avLst>
              <a:gd name="adj1" fmla="val 47964"/>
              <a:gd name="adj2" fmla="val 363"/>
              <a:gd name="adj3" fmla="val -76939"/>
              <a:gd name="adj4" fmla="val -1486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we are relatively new housing and grantors want 3-year track records</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 name="Callout: Line 5">
            <a:extLst>
              <a:ext uri="{FF2B5EF4-FFF2-40B4-BE49-F238E27FC236}">
                <a16:creationId xmlns:a16="http://schemas.microsoft.com/office/drawing/2014/main" id="{D8FC7F2D-395B-7470-8385-6AFF0F8A50C6}"/>
              </a:ext>
            </a:extLst>
          </p:cNvPr>
          <p:cNvSpPr/>
          <p:nvPr/>
        </p:nvSpPr>
        <p:spPr>
          <a:xfrm>
            <a:off x="6732696" y="4146633"/>
            <a:ext cx="2921000" cy="1042035"/>
          </a:xfrm>
          <a:prstGeom prst="borderCallout1">
            <a:avLst>
              <a:gd name="adj1" fmla="val 47964"/>
              <a:gd name="adj2" fmla="val 363"/>
              <a:gd name="adj3" fmla="val 6534"/>
              <a:gd name="adj4" fmla="val -6099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“Because I’m not familiar with that area and we can’t afford to hire someone to write the grants for us”</a:t>
            </a:r>
          </a:p>
        </p:txBody>
      </p:sp>
      <p:sp>
        <p:nvSpPr>
          <p:cNvPr id="7" name="Rectangle 6">
            <a:extLst>
              <a:ext uri="{FF2B5EF4-FFF2-40B4-BE49-F238E27FC236}">
                <a16:creationId xmlns:a16="http://schemas.microsoft.com/office/drawing/2014/main" id="{D9AA4B31-3A1F-8B87-B7A3-5CB8A8EB221A}"/>
              </a:ext>
            </a:extLst>
          </p:cNvPr>
          <p:cNvSpPr/>
          <p:nvPr/>
        </p:nvSpPr>
        <p:spPr>
          <a:xfrm>
            <a:off x="-9728" y="6082748"/>
            <a:ext cx="12201728" cy="775252"/>
          </a:xfrm>
          <a:prstGeom prst="rect">
            <a:avLst/>
          </a:prstGeom>
          <a:solidFill>
            <a:schemeClr val="accent2"/>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8" descr="A black background with white text&#10;&#10;AI-generated content may be incorrect.">
            <a:extLst>
              <a:ext uri="{FF2B5EF4-FFF2-40B4-BE49-F238E27FC236}">
                <a16:creationId xmlns:a16="http://schemas.microsoft.com/office/drawing/2014/main" id="{9BBA92B5-F951-3CC8-A324-DD7848CC6362}"/>
              </a:ext>
            </a:extLst>
          </p:cNvPr>
          <p:cNvPicPr>
            <a:picLocks noChangeAspect="1"/>
          </p:cNvPicPr>
          <p:nvPr/>
        </p:nvPicPr>
        <p:blipFill>
          <a:blip r:embed="rId3">
            <a:extLst>
              <a:ext uri="{28A0092B-C50C-407E-A947-70E740481C1C}">
                <a14:useLocalDpi xmlns:a14="http://schemas.microsoft.com/office/drawing/2010/main" val="0"/>
              </a:ext>
            </a:extLst>
          </a:blip>
          <a:srcRect r="73259"/>
          <a:stretch/>
        </p:blipFill>
        <p:spPr>
          <a:xfrm>
            <a:off x="110837" y="6126623"/>
            <a:ext cx="637309" cy="794426"/>
          </a:xfrm>
          <a:prstGeom prst="rect">
            <a:avLst/>
          </a:prstGeom>
        </p:spPr>
      </p:pic>
    </p:spTree>
    <p:extLst>
      <p:ext uri="{BB962C8B-B14F-4D97-AF65-F5344CB8AC3E}">
        <p14:creationId xmlns:p14="http://schemas.microsoft.com/office/powerpoint/2010/main" val="1832049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95C84C-ABD4-BDF2-8EE5-29357625F4BF}"/>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Recovery Housing Financial Needs</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2">
            <a:extLst>
              <a:ext uri="{FF2B5EF4-FFF2-40B4-BE49-F238E27FC236}">
                <a16:creationId xmlns:a16="http://schemas.microsoft.com/office/drawing/2014/main" id="{7EFCD6B7-5660-6CAB-CF4B-B606A428BF8A}"/>
              </a:ext>
            </a:extLst>
          </p:cNvPr>
          <p:cNvGraphicFramePr>
            <a:graphicFrameLocks noGrp="1"/>
          </p:cNvGraphicFramePr>
          <p:nvPr>
            <p:ph idx="1"/>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8" descr="A black background with white text&#10;&#10;AI-generated content may be incorrect.">
            <a:extLst>
              <a:ext uri="{FF2B5EF4-FFF2-40B4-BE49-F238E27FC236}">
                <a16:creationId xmlns:a16="http://schemas.microsoft.com/office/drawing/2014/main" id="{E12B9C39-4A1C-A0AA-A933-04096EFE8D3D}"/>
              </a:ext>
            </a:extLst>
          </p:cNvPr>
          <p:cNvPicPr>
            <a:picLocks noChangeAspect="1"/>
          </p:cNvPicPr>
          <p:nvPr/>
        </p:nvPicPr>
        <p:blipFill>
          <a:blip r:embed="rId8">
            <a:extLst>
              <a:ext uri="{28A0092B-C50C-407E-A947-70E740481C1C}">
                <a14:useLocalDpi xmlns:a14="http://schemas.microsoft.com/office/drawing/2010/main" val="0"/>
              </a:ext>
            </a:extLst>
          </a:blip>
          <a:srcRect r="73259"/>
          <a:stretch/>
        </p:blipFill>
        <p:spPr>
          <a:xfrm>
            <a:off x="110837" y="6126623"/>
            <a:ext cx="637309" cy="794426"/>
          </a:xfrm>
          <a:prstGeom prst="rect">
            <a:avLst/>
          </a:prstGeom>
        </p:spPr>
      </p:pic>
    </p:spTree>
    <p:extLst>
      <p:ext uri="{BB962C8B-B14F-4D97-AF65-F5344CB8AC3E}">
        <p14:creationId xmlns:p14="http://schemas.microsoft.com/office/powerpoint/2010/main" val="1992102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4" name="Straight Connector 5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5" name="Rectangle 54">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AD54FD-A36C-257F-7843-A89E98DA60D2}"/>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sz="3400" dirty="0"/>
              <a:t>Economic Impact of Certified Ohio Recovery Housing Organizations</a:t>
            </a:r>
          </a:p>
        </p:txBody>
      </p:sp>
      <p:cxnSp>
        <p:nvCxnSpPr>
          <p:cNvPr id="56" name="Straight Connector 55">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B4E24B7B-081F-1D85-17C5-37C8209FE3AA}"/>
              </a:ext>
            </a:extLst>
          </p:cNvPr>
          <p:cNvSpPr>
            <a:spLocks noGrp="1"/>
          </p:cNvSpPr>
          <p:nvPr>
            <p:ph sz="quarter" idx="4"/>
          </p:nvPr>
        </p:nvSpPr>
        <p:spPr>
          <a:xfrm>
            <a:off x="6264136" y="2200991"/>
            <a:ext cx="5780316" cy="3670180"/>
          </a:xfrm>
        </p:spPr>
        <p:txBody>
          <a:bodyPr vert="horz" lIns="0" tIns="45720" rIns="0" bIns="45720" rtlCol="0">
            <a:normAutofit/>
          </a:bodyPr>
          <a:lstStyle/>
          <a:p>
            <a:endParaRPr lang="en-US" dirty="0"/>
          </a:p>
          <a:p>
            <a:r>
              <a:rPr lang="en-US" dirty="0"/>
              <a:t>Using data from the financial landscape study, we use the Fletcher Group Economic Calculator to calculate the </a:t>
            </a:r>
            <a:r>
              <a:rPr lang="en-US" b="1" dirty="0"/>
              <a:t>total economic impact</a:t>
            </a:r>
            <a:r>
              <a:rPr lang="en-US" dirty="0"/>
              <a:t> of ORH certified organizations over </a:t>
            </a:r>
            <a:r>
              <a:rPr lang="en-US" b="1" dirty="0"/>
              <a:t>15 years</a:t>
            </a:r>
            <a:r>
              <a:rPr lang="en-US" dirty="0"/>
              <a:t>. </a:t>
            </a:r>
          </a:p>
          <a:p>
            <a:pPr lvl="1">
              <a:buFont typeface="Calibri" panose="020F0502020204030204" pitchFamily="34" charset="0"/>
              <a:buChar char="•"/>
            </a:pPr>
            <a:r>
              <a:rPr lang="en-US" dirty="0"/>
              <a:t>Annual amount spent on operating costs = $51,383,687</a:t>
            </a:r>
          </a:p>
          <a:p>
            <a:pPr lvl="1">
              <a:buFont typeface="Calibri" panose="020F0502020204030204" pitchFamily="34" charset="0"/>
              <a:buChar char="•"/>
            </a:pPr>
            <a:r>
              <a:rPr lang="en-US" dirty="0"/>
              <a:t>Total amount spent on start up costs = $34,591,440</a:t>
            </a:r>
          </a:p>
          <a:p>
            <a:pPr lvl="1">
              <a:buFont typeface="Calibri" panose="020F0502020204030204" pitchFamily="34" charset="0"/>
              <a:buChar char="•"/>
            </a:pPr>
            <a:r>
              <a:rPr lang="en-US" dirty="0"/>
              <a:t>Number of residents served annually = 10,071</a:t>
            </a:r>
          </a:p>
        </p:txBody>
      </p:sp>
      <p:sp>
        <p:nvSpPr>
          <p:cNvPr id="57" name="Rectangle 56">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Content Placeholder 8">
            <a:extLst>
              <a:ext uri="{FF2B5EF4-FFF2-40B4-BE49-F238E27FC236}">
                <a16:creationId xmlns:a16="http://schemas.microsoft.com/office/drawing/2014/main" id="{BE6A9798-250F-7C41-A507-361D96BF51E2}"/>
              </a:ext>
            </a:extLst>
          </p:cNvPr>
          <p:cNvGraphicFramePr>
            <a:graphicFrameLocks noGrp="1"/>
          </p:cNvGraphicFramePr>
          <p:nvPr>
            <p:ph sz="half" idx="2"/>
          </p:nvPr>
        </p:nvGraphicFramePr>
        <p:xfrm>
          <a:off x="643192" y="1879032"/>
          <a:ext cx="5451627" cy="2779898"/>
        </p:xfrm>
        <a:graphic>
          <a:graphicData uri="http://schemas.openxmlformats.org/drawingml/2006/table">
            <a:tbl>
              <a:tblPr firstRow="1" firstCol="1" bandRow="1">
                <a:noFill/>
              </a:tblPr>
              <a:tblGrid>
                <a:gridCol w="3047931">
                  <a:extLst>
                    <a:ext uri="{9D8B030D-6E8A-4147-A177-3AD203B41FA5}">
                      <a16:colId xmlns:a16="http://schemas.microsoft.com/office/drawing/2014/main" val="1985408910"/>
                    </a:ext>
                  </a:extLst>
                </a:gridCol>
                <a:gridCol w="2403696">
                  <a:extLst>
                    <a:ext uri="{9D8B030D-6E8A-4147-A177-3AD203B41FA5}">
                      <a16:colId xmlns:a16="http://schemas.microsoft.com/office/drawing/2014/main" val="2753270452"/>
                    </a:ext>
                  </a:extLst>
                </a:gridCol>
              </a:tblGrid>
              <a:tr h="566878">
                <a:tc>
                  <a:txBody>
                    <a:bodyPr/>
                    <a:lstStyle/>
                    <a:p>
                      <a:pPr marL="0" marR="0" algn="ctr">
                        <a:lnSpc>
                          <a:spcPct val="115000"/>
                        </a:lnSpc>
                        <a:spcBef>
                          <a:spcPts val="1000"/>
                        </a:spcBef>
                        <a:spcAft>
                          <a:spcPts val="0"/>
                        </a:spcAft>
                      </a:pPr>
                      <a:r>
                        <a:rPr lang="en-US" sz="3000" b="1" i="1" kern="0" cap="none" spc="30">
                          <a:solidFill>
                            <a:schemeClr val="tx1"/>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Variable</a:t>
                      </a:r>
                      <a:endParaRPr lang="en-US" sz="3000" b="1" kern="100" cap="none" spc="30">
                        <a:solidFill>
                          <a:schemeClr val="tx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324" marT="0" marB="0" anchor="ctr">
                    <a:lnL w="12700" cmpd="sng">
                      <a:noFill/>
                    </a:lnL>
                    <a:lnR w="12700" cmpd="sng">
                      <a:noFill/>
                    </a:lnR>
                    <a:lnT w="19050" cap="flat" cmpd="sng" algn="ctr">
                      <a:solidFill>
                        <a:schemeClr val="accent1"/>
                      </a:solidFill>
                      <a:prstDash val="solid"/>
                    </a:lnT>
                    <a:lnB w="38100" cmpd="sng">
                      <a:noFill/>
                    </a:lnB>
                    <a:noFill/>
                  </a:tcPr>
                </a:tc>
                <a:tc>
                  <a:txBody>
                    <a:bodyPr/>
                    <a:lstStyle/>
                    <a:p>
                      <a:pPr marL="0" marR="0" algn="ctr">
                        <a:lnSpc>
                          <a:spcPct val="115000"/>
                        </a:lnSpc>
                        <a:spcBef>
                          <a:spcPts val="1000"/>
                        </a:spcBef>
                        <a:spcAft>
                          <a:spcPts val="0"/>
                        </a:spcAft>
                      </a:pPr>
                      <a:r>
                        <a:rPr lang="en-US" sz="3000" b="1" kern="0" cap="none" spc="30">
                          <a:solidFill>
                            <a:schemeClr val="tx1"/>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Output</a:t>
                      </a:r>
                      <a:endParaRPr lang="en-US" sz="3000" b="1" kern="100" cap="none" spc="30">
                        <a:solidFill>
                          <a:schemeClr val="tx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324" marT="0" marB="0"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670423197"/>
                  </a:ext>
                </a:extLst>
              </a:tr>
              <a:tr h="442604">
                <a:tc>
                  <a:txBody>
                    <a:bodyPr/>
                    <a:lstStyle/>
                    <a:p>
                      <a:pPr marL="0" marR="0" algn="l">
                        <a:lnSpc>
                          <a:spcPct val="115000"/>
                        </a:lnSpc>
                        <a:spcBef>
                          <a:spcPts val="200"/>
                        </a:spcBef>
                        <a:spcAft>
                          <a:spcPts val="200"/>
                        </a:spcAft>
                      </a:pPr>
                      <a:r>
                        <a:rPr lang="en-US" sz="2300" b="1" i="1" kern="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Total Residents Served</a:t>
                      </a:r>
                      <a:endParaRPr lang="en-US" sz="2300" b="1" kern="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9930" marT="0" marB="0"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marL="0" marR="0">
                        <a:lnSpc>
                          <a:spcPct val="115000"/>
                        </a:lnSpc>
                        <a:spcBef>
                          <a:spcPts val="200"/>
                        </a:spcBef>
                        <a:spcAft>
                          <a:spcPts val="200"/>
                        </a:spcAft>
                      </a:pPr>
                      <a:r>
                        <a:rPr lang="en-US" sz="2300" kern="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151,065</a:t>
                      </a:r>
                      <a:endParaRPr lang="en-US" sz="2300" kern="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9930" marT="0" marB="0" anchor="b">
                    <a:lnL w="12700" cmpd="sng">
                      <a:noFill/>
                      <a:prstDash val="solid"/>
                    </a:lnL>
                    <a:lnR w="12700" cmpd="sng">
                      <a:noFill/>
                      <a:prstDash val="solid"/>
                    </a:lnR>
                    <a:lnT w="38100" cmpd="sng">
                      <a:noFill/>
                    </a:lnT>
                    <a:lnB w="9525" cap="flat" cmpd="sng" algn="ctr">
                      <a:solidFill>
                        <a:schemeClr val="accent1"/>
                      </a:solidFill>
                      <a:prstDash val="solid"/>
                    </a:lnB>
                    <a:noFill/>
                  </a:tcPr>
                </a:tc>
                <a:extLst>
                  <a:ext uri="{0D108BD9-81ED-4DB2-BD59-A6C34878D82A}">
                    <a16:rowId xmlns:a16="http://schemas.microsoft.com/office/drawing/2014/main" val="244538808"/>
                  </a:ext>
                </a:extLst>
              </a:tr>
              <a:tr h="442604">
                <a:tc>
                  <a:txBody>
                    <a:bodyPr/>
                    <a:lstStyle/>
                    <a:p>
                      <a:pPr marL="0" marR="0" algn="l">
                        <a:lnSpc>
                          <a:spcPct val="115000"/>
                        </a:lnSpc>
                        <a:spcBef>
                          <a:spcPts val="200"/>
                        </a:spcBef>
                        <a:spcAft>
                          <a:spcPts val="200"/>
                        </a:spcAft>
                      </a:pPr>
                      <a:r>
                        <a:rPr lang="en-US" sz="2300" b="1" i="1" kern="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Total Benefits</a:t>
                      </a:r>
                      <a:endParaRPr lang="en-US" sz="2300" b="1" kern="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6620" marR="129930"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marL="0" marR="0">
                        <a:lnSpc>
                          <a:spcPct val="115000"/>
                        </a:lnSpc>
                        <a:spcBef>
                          <a:spcPts val="200"/>
                        </a:spcBef>
                        <a:spcAft>
                          <a:spcPts val="200"/>
                        </a:spcAft>
                      </a:pPr>
                      <a:r>
                        <a:rPr lang="en-US" sz="2300" kern="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$37,515,988,738</a:t>
                      </a:r>
                      <a:endParaRPr lang="en-US" sz="2300" kern="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6620" marR="129930" marT="0" marB="0" anchor="b">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3675522698"/>
                  </a:ext>
                </a:extLst>
              </a:tr>
              <a:tr h="442604">
                <a:tc>
                  <a:txBody>
                    <a:bodyPr/>
                    <a:lstStyle/>
                    <a:p>
                      <a:pPr marL="0" marR="0" algn="l">
                        <a:lnSpc>
                          <a:spcPct val="115000"/>
                        </a:lnSpc>
                        <a:spcBef>
                          <a:spcPts val="200"/>
                        </a:spcBef>
                        <a:spcAft>
                          <a:spcPts val="200"/>
                        </a:spcAft>
                      </a:pPr>
                      <a:r>
                        <a:rPr lang="en-US" sz="2300" b="1" i="1" kern="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Total Costs</a:t>
                      </a:r>
                      <a:endParaRPr lang="en-US" sz="2300" b="1" kern="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9930" marT="0"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marL="0" marR="0">
                        <a:lnSpc>
                          <a:spcPct val="115000"/>
                        </a:lnSpc>
                        <a:spcBef>
                          <a:spcPts val="200"/>
                        </a:spcBef>
                        <a:spcAft>
                          <a:spcPts val="200"/>
                        </a:spcAft>
                      </a:pPr>
                      <a:r>
                        <a:rPr lang="en-US" sz="2300" kern="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$625,555,252</a:t>
                      </a:r>
                      <a:endParaRPr lang="en-US" sz="2300" kern="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9930" marT="0" marB="0" anchor="b">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1789753279"/>
                  </a:ext>
                </a:extLst>
              </a:tr>
              <a:tr h="442604">
                <a:tc>
                  <a:txBody>
                    <a:bodyPr/>
                    <a:lstStyle/>
                    <a:p>
                      <a:pPr marL="0" marR="0" algn="l">
                        <a:lnSpc>
                          <a:spcPct val="115000"/>
                        </a:lnSpc>
                        <a:spcBef>
                          <a:spcPts val="200"/>
                        </a:spcBef>
                        <a:spcAft>
                          <a:spcPts val="200"/>
                        </a:spcAft>
                      </a:pPr>
                      <a:r>
                        <a:rPr lang="en-US" sz="2300" b="1" i="1" kern="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Net Benefits</a:t>
                      </a:r>
                      <a:endParaRPr lang="en-US" sz="2300" b="1" kern="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6620" marR="129930"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marL="0" marR="0">
                        <a:lnSpc>
                          <a:spcPct val="115000"/>
                        </a:lnSpc>
                        <a:spcBef>
                          <a:spcPts val="200"/>
                        </a:spcBef>
                        <a:spcAft>
                          <a:spcPts val="200"/>
                        </a:spcAft>
                      </a:pPr>
                      <a:r>
                        <a:rPr lang="en-US" sz="2300" kern="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$36,890,433,485</a:t>
                      </a:r>
                      <a:endParaRPr lang="en-US" sz="2300" kern="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6620" marR="129930" marT="0" marB="0" anchor="b">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3947444525"/>
                  </a:ext>
                </a:extLst>
              </a:tr>
              <a:tr h="442604">
                <a:tc>
                  <a:txBody>
                    <a:bodyPr/>
                    <a:lstStyle/>
                    <a:p>
                      <a:pPr marL="0" marR="0" algn="l">
                        <a:lnSpc>
                          <a:spcPct val="115000"/>
                        </a:lnSpc>
                        <a:spcBef>
                          <a:spcPts val="200"/>
                        </a:spcBef>
                        <a:spcAft>
                          <a:spcPts val="200"/>
                        </a:spcAft>
                      </a:pPr>
                      <a:r>
                        <a:rPr lang="en-US" sz="2300" b="1" i="1" kern="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Return on Investment</a:t>
                      </a:r>
                      <a:endParaRPr lang="en-US" sz="2300" b="1" kern="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9930" marT="0"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15000"/>
                        </a:lnSpc>
                        <a:spcBef>
                          <a:spcPts val="200"/>
                        </a:spcBef>
                        <a:spcAft>
                          <a:spcPts val="200"/>
                        </a:spcAft>
                      </a:pPr>
                      <a:r>
                        <a:rPr lang="en-US" sz="2300" kern="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$58.97</a:t>
                      </a:r>
                      <a:endParaRPr lang="en-US" sz="2300" kern="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9930" marT="0" marB="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04722031"/>
                  </a:ext>
                </a:extLst>
              </a:tr>
            </a:tbl>
          </a:graphicData>
        </a:graphic>
      </p:graphicFrame>
      <p:sp>
        <p:nvSpPr>
          <p:cNvPr id="3" name="Rectangle 2">
            <a:extLst>
              <a:ext uri="{FF2B5EF4-FFF2-40B4-BE49-F238E27FC236}">
                <a16:creationId xmlns:a16="http://schemas.microsoft.com/office/drawing/2014/main" id="{8752D593-52B0-663B-BDAA-3DCE4341D405}"/>
              </a:ext>
            </a:extLst>
          </p:cNvPr>
          <p:cNvSpPr/>
          <p:nvPr/>
        </p:nvSpPr>
        <p:spPr>
          <a:xfrm>
            <a:off x="-9728" y="6082748"/>
            <a:ext cx="12201728" cy="775252"/>
          </a:xfrm>
          <a:prstGeom prst="rect">
            <a:avLst/>
          </a:prstGeom>
          <a:solidFill>
            <a:schemeClr val="accent2"/>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8" descr="A black background with white text&#10;&#10;AI-generated content may be incorrect.">
            <a:extLst>
              <a:ext uri="{FF2B5EF4-FFF2-40B4-BE49-F238E27FC236}">
                <a16:creationId xmlns:a16="http://schemas.microsoft.com/office/drawing/2014/main" id="{F18E1F7B-52FB-D427-E1AB-CA774FA2B691}"/>
              </a:ext>
            </a:extLst>
          </p:cNvPr>
          <p:cNvPicPr>
            <a:picLocks noChangeAspect="1"/>
          </p:cNvPicPr>
          <p:nvPr/>
        </p:nvPicPr>
        <p:blipFill>
          <a:blip r:embed="rId3">
            <a:extLst>
              <a:ext uri="{28A0092B-C50C-407E-A947-70E740481C1C}">
                <a14:useLocalDpi xmlns:a14="http://schemas.microsoft.com/office/drawing/2010/main" val="0"/>
              </a:ext>
            </a:extLst>
          </a:blip>
          <a:srcRect r="73259"/>
          <a:stretch/>
        </p:blipFill>
        <p:spPr>
          <a:xfrm>
            <a:off x="110837" y="6126623"/>
            <a:ext cx="637309" cy="794426"/>
          </a:xfrm>
          <a:prstGeom prst="rect">
            <a:avLst/>
          </a:prstGeom>
        </p:spPr>
      </p:pic>
    </p:spTree>
    <p:extLst>
      <p:ext uri="{BB962C8B-B14F-4D97-AF65-F5344CB8AC3E}">
        <p14:creationId xmlns:p14="http://schemas.microsoft.com/office/powerpoint/2010/main" val="204542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F126-A6AB-0E85-5B5D-ED58BF537579}"/>
              </a:ext>
            </a:extLst>
          </p:cNvPr>
          <p:cNvSpPr>
            <a:spLocks noGrp="1"/>
          </p:cNvSpPr>
          <p:nvPr>
            <p:ph type="title"/>
          </p:nvPr>
        </p:nvSpPr>
        <p:spPr>
          <a:xfrm>
            <a:off x="1097280" y="286603"/>
            <a:ext cx="10058400" cy="1450757"/>
          </a:xfrm>
        </p:spPr>
        <p:txBody>
          <a:bodyPr>
            <a:normAutofit/>
          </a:bodyPr>
          <a:lstStyle/>
          <a:p>
            <a:r>
              <a:rPr lang="en-US" dirty="0"/>
              <a:t>Policy Considerations - Funding</a:t>
            </a:r>
          </a:p>
        </p:txBody>
      </p:sp>
      <p:sp>
        <p:nvSpPr>
          <p:cNvPr id="3" name="Content Placeholder 2">
            <a:extLst>
              <a:ext uri="{FF2B5EF4-FFF2-40B4-BE49-F238E27FC236}">
                <a16:creationId xmlns:a16="http://schemas.microsoft.com/office/drawing/2014/main" id="{6BB5917C-C979-0D97-BA08-AC7627D20CB7}"/>
              </a:ext>
            </a:extLst>
          </p:cNvPr>
          <p:cNvSpPr>
            <a:spLocks noGrp="1"/>
          </p:cNvSpPr>
          <p:nvPr>
            <p:ph idx="1"/>
          </p:nvPr>
        </p:nvSpPr>
        <p:spPr>
          <a:xfrm>
            <a:off x="1097279" y="1845734"/>
            <a:ext cx="6454987" cy="4023360"/>
          </a:xfrm>
        </p:spPr>
        <p:txBody>
          <a:bodyPr>
            <a:normAutofit/>
          </a:bodyPr>
          <a:lstStyle/>
          <a:p>
            <a:pPr marL="457200" indent="-457200">
              <a:buFont typeface="+mj-lt"/>
              <a:buAutoNum type="arabicPeriod"/>
            </a:pPr>
            <a:r>
              <a:rPr lang="en-US" sz="1700" dirty="0"/>
              <a:t>Increase the funding available to recovery housing organizations including funding for capital expenditures, initial start-up expenses, and programmatic operating expenditures. </a:t>
            </a:r>
          </a:p>
          <a:p>
            <a:pPr marL="457200" indent="-457200">
              <a:buFont typeface="+mj-lt"/>
              <a:buAutoNum type="arabicPeriod"/>
            </a:pPr>
            <a:r>
              <a:rPr lang="en-US" sz="1700" dirty="0"/>
              <a:t>Develop long-term (more than one year), sustainable funding opportunities for certified recovery residences.</a:t>
            </a:r>
          </a:p>
          <a:p>
            <a:pPr marL="457200" indent="-457200">
              <a:buFont typeface="+mj-lt"/>
              <a:buAutoNum type="arabicPeriod"/>
            </a:pPr>
            <a:r>
              <a:rPr lang="en-US" sz="1700" dirty="0"/>
              <a:t>Provide education and training to facilitate easier access to state grants and understanding of the grant application process; potentially a designated grant specialists at the state supporting recovery providers. </a:t>
            </a:r>
          </a:p>
          <a:p>
            <a:pPr marL="457200" indent="-457200">
              <a:buFont typeface="+mj-lt"/>
              <a:buAutoNum type="arabicPeriod"/>
            </a:pPr>
            <a:r>
              <a:rPr lang="en-US" sz="1700" dirty="0"/>
              <a:t>Develop an individual level voucher program for recovery housing residents such that funding support follows residents throughout their engagement in recovery support services and can be transferable between certified recovery housing residences.</a:t>
            </a:r>
          </a:p>
          <a:p>
            <a:endParaRPr lang="en-US" sz="1700" dirty="0"/>
          </a:p>
        </p:txBody>
      </p:sp>
      <p:pic>
        <p:nvPicPr>
          <p:cNvPr id="7" name="Graphic 6" descr="Bank">
            <a:extLst>
              <a:ext uri="{FF2B5EF4-FFF2-40B4-BE49-F238E27FC236}">
                <a16:creationId xmlns:a16="http://schemas.microsoft.com/office/drawing/2014/main" id="{443FDB8A-CA88-E416-70DC-D3960314C8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0570" y="2084269"/>
            <a:ext cx="3135109" cy="3135109"/>
          </a:xfrm>
          <a:prstGeom prst="rect">
            <a:avLst/>
          </a:prstGeom>
        </p:spPr>
      </p:pic>
      <p:sp>
        <p:nvSpPr>
          <p:cNvPr id="4" name="Rectangle 3">
            <a:extLst>
              <a:ext uri="{FF2B5EF4-FFF2-40B4-BE49-F238E27FC236}">
                <a16:creationId xmlns:a16="http://schemas.microsoft.com/office/drawing/2014/main" id="{3045D61D-E47C-3015-24FB-9A170439D5D8}"/>
              </a:ext>
            </a:extLst>
          </p:cNvPr>
          <p:cNvSpPr/>
          <p:nvPr/>
        </p:nvSpPr>
        <p:spPr>
          <a:xfrm>
            <a:off x="-9728" y="6082748"/>
            <a:ext cx="12201728" cy="775252"/>
          </a:xfrm>
          <a:prstGeom prst="rect">
            <a:avLst/>
          </a:prstGeom>
          <a:solidFill>
            <a:schemeClr val="accent2"/>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8" descr="A black background with white text&#10;&#10;AI-generated content may be incorrect.">
            <a:extLst>
              <a:ext uri="{FF2B5EF4-FFF2-40B4-BE49-F238E27FC236}">
                <a16:creationId xmlns:a16="http://schemas.microsoft.com/office/drawing/2014/main" id="{98E2E06D-51B2-7532-5620-48A0EA1D1AC5}"/>
              </a:ext>
            </a:extLst>
          </p:cNvPr>
          <p:cNvPicPr>
            <a:picLocks noChangeAspect="1"/>
          </p:cNvPicPr>
          <p:nvPr/>
        </p:nvPicPr>
        <p:blipFill>
          <a:blip r:embed="rId4">
            <a:extLst>
              <a:ext uri="{28A0092B-C50C-407E-A947-70E740481C1C}">
                <a14:useLocalDpi xmlns:a14="http://schemas.microsoft.com/office/drawing/2010/main" val="0"/>
              </a:ext>
            </a:extLst>
          </a:blip>
          <a:srcRect r="73259"/>
          <a:stretch/>
        </p:blipFill>
        <p:spPr>
          <a:xfrm>
            <a:off x="110837" y="6126623"/>
            <a:ext cx="637309" cy="794426"/>
          </a:xfrm>
          <a:prstGeom prst="rect">
            <a:avLst/>
          </a:prstGeom>
        </p:spPr>
      </p:pic>
    </p:spTree>
    <p:extLst>
      <p:ext uri="{BB962C8B-B14F-4D97-AF65-F5344CB8AC3E}">
        <p14:creationId xmlns:p14="http://schemas.microsoft.com/office/powerpoint/2010/main" val="91288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50D7-3E16-C760-9B9D-B29F296726BA}"/>
              </a:ext>
            </a:extLst>
          </p:cNvPr>
          <p:cNvSpPr>
            <a:spLocks noGrp="1"/>
          </p:cNvSpPr>
          <p:nvPr>
            <p:ph type="title"/>
          </p:nvPr>
        </p:nvSpPr>
        <p:spPr>
          <a:xfrm>
            <a:off x="1097280" y="286603"/>
            <a:ext cx="10058400" cy="1450757"/>
          </a:xfrm>
        </p:spPr>
        <p:txBody>
          <a:bodyPr>
            <a:normAutofit/>
          </a:bodyPr>
          <a:lstStyle/>
          <a:p>
            <a:r>
              <a:rPr lang="en-US" dirty="0"/>
              <a:t>Additional </a:t>
            </a:r>
            <a:r>
              <a:rPr lang="en-US"/>
              <a:t>Policy Considerations</a:t>
            </a:r>
            <a:endParaRPr lang="en-US" dirty="0"/>
          </a:p>
        </p:txBody>
      </p:sp>
      <p:sp>
        <p:nvSpPr>
          <p:cNvPr id="3" name="Content Placeholder 2">
            <a:extLst>
              <a:ext uri="{FF2B5EF4-FFF2-40B4-BE49-F238E27FC236}">
                <a16:creationId xmlns:a16="http://schemas.microsoft.com/office/drawing/2014/main" id="{6473D4CD-A268-58D0-4FC6-0F188DD8BC64}"/>
              </a:ext>
            </a:extLst>
          </p:cNvPr>
          <p:cNvSpPr>
            <a:spLocks noGrp="1"/>
          </p:cNvSpPr>
          <p:nvPr>
            <p:ph idx="1"/>
          </p:nvPr>
        </p:nvSpPr>
        <p:spPr>
          <a:xfrm>
            <a:off x="1097279" y="1845734"/>
            <a:ext cx="6454987" cy="4023360"/>
          </a:xfrm>
        </p:spPr>
        <p:txBody>
          <a:bodyPr>
            <a:normAutofit/>
          </a:bodyPr>
          <a:lstStyle/>
          <a:p>
            <a:pPr marL="342900" marR="0" lvl="0" indent="-342900">
              <a:spcBef>
                <a:spcPts val="600"/>
              </a:spcBef>
              <a:spcAft>
                <a:spcPts val="600"/>
              </a:spcAft>
              <a:buFont typeface="+mj-lt"/>
              <a:buAutoNum type="arabicPeriod"/>
            </a:pPr>
            <a:r>
              <a:rPr lang="en-US" sz="1600" dirty="0">
                <a:effectLst/>
                <a:ea typeface="Times New Roman" panose="02020603050405020304" pitchFamily="18" charset="0"/>
                <a:cs typeface="Calibri" panose="020F0502020204030204" pitchFamily="34" charset="0"/>
              </a:rPr>
              <a:t>Increase the capacity of certified recovery residences that can provide appropriate services to populations, including pregnant and parenting people, families, veterans.</a:t>
            </a:r>
          </a:p>
          <a:p>
            <a:pPr marL="342900" marR="0" lvl="0" indent="-342900">
              <a:spcBef>
                <a:spcPts val="600"/>
              </a:spcBef>
              <a:spcAft>
                <a:spcPts val="600"/>
              </a:spcAft>
              <a:buFont typeface="+mj-lt"/>
              <a:buAutoNum type="arabicPeriod"/>
            </a:pPr>
            <a:r>
              <a:rPr lang="en-US" sz="1600" dirty="0">
                <a:effectLst/>
                <a:ea typeface="Times New Roman" panose="02020603050405020304" pitchFamily="18" charset="0"/>
                <a:cs typeface="Calibri" panose="020F0502020204030204" pitchFamily="34" charset="0"/>
              </a:rPr>
              <a:t>Cultivate new relationships and reinforce current relationships among recovery housing organizations and other recovery support providers along the SUD continuum of care with a specific focus on breaking down barriers to sustainable and meaningful partnerships. </a:t>
            </a:r>
            <a:endParaRPr lang="en-US" sz="1600" dirty="0">
              <a:effectLst/>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mj-lt"/>
              <a:buAutoNum type="arabicPeriod"/>
            </a:pPr>
            <a:r>
              <a:rPr lang="en-US" sz="1600" dirty="0">
                <a:effectLst/>
                <a:ea typeface="Times New Roman" panose="02020603050405020304" pitchFamily="18" charset="0"/>
                <a:cs typeface="Calibri" panose="020F0502020204030204" pitchFamily="34" charset="0"/>
              </a:rPr>
              <a:t>Provide training and resources to recovery housing organizations to encourage community partnerships, to reduce stigma, and increase community support. </a:t>
            </a:r>
          </a:p>
          <a:p>
            <a:pPr marL="342900" indent="-342900">
              <a:spcBef>
                <a:spcPts val="600"/>
              </a:spcBef>
              <a:spcAft>
                <a:spcPts val="600"/>
              </a:spcAft>
              <a:buFont typeface="+mj-lt"/>
              <a:buAutoNum type="arabicPeriod"/>
            </a:pPr>
            <a:r>
              <a:rPr lang="en-US" sz="1600" dirty="0">
                <a:effectLst/>
                <a:latin typeface="Calibri" panose="020F0502020204030204" pitchFamily="34" charset="0"/>
                <a:ea typeface="Times New Roman" panose="02020603050405020304" pitchFamily="18" charset="0"/>
                <a:cs typeface="Calibri" panose="020F0502020204030204" pitchFamily="34" charset="0"/>
              </a:rPr>
              <a:t>Conduct another assessment of the recovery housing financial landscape study in the future that includes additional financial incentives to program operators to increase study engagement.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1000"/>
              </a:spcAft>
              <a:buFont typeface="+mj-lt"/>
              <a:buAutoNum type="arabicPeriod"/>
            </a:pPr>
            <a:endParaRPr lang="en-US" sz="1600" dirty="0">
              <a:effectLst/>
              <a:ea typeface="Times New Roman" panose="02020603050405020304" pitchFamily="18" charset="0"/>
              <a:cs typeface="Times New Roman" panose="02020603050405020304" pitchFamily="18" charset="0"/>
            </a:endParaRPr>
          </a:p>
          <a:p>
            <a:pPr marL="0" marR="0" lvl="0" indent="0">
              <a:spcBef>
                <a:spcPts val="1000"/>
              </a:spcBef>
              <a:spcAft>
                <a:spcPts val="1000"/>
              </a:spcAft>
              <a:buNone/>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spcBef>
                <a:spcPts val="1000"/>
              </a:spcBef>
              <a:spcAft>
                <a:spcPts val="1000"/>
              </a:spcAft>
              <a:buNone/>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1600" dirty="0"/>
          </a:p>
        </p:txBody>
      </p:sp>
      <p:pic>
        <p:nvPicPr>
          <p:cNvPr id="7" name="Graphic 6" descr="Suburban scene">
            <a:extLst>
              <a:ext uri="{FF2B5EF4-FFF2-40B4-BE49-F238E27FC236}">
                <a16:creationId xmlns:a16="http://schemas.microsoft.com/office/drawing/2014/main" id="{602B7BAE-7C7B-C1B7-E37A-5755A5D20A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0570" y="2084269"/>
            <a:ext cx="3135109" cy="3135109"/>
          </a:xfrm>
          <a:prstGeom prst="rect">
            <a:avLst/>
          </a:prstGeom>
        </p:spPr>
      </p:pic>
      <p:sp>
        <p:nvSpPr>
          <p:cNvPr id="4" name="Rectangle 3">
            <a:extLst>
              <a:ext uri="{FF2B5EF4-FFF2-40B4-BE49-F238E27FC236}">
                <a16:creationId xmlns:a16="http://schemas.microsoft.com/office/drawing/2014/main" id="{39A65C52-D0AB-CA85-6EBD-FBC72C20C5CB}"/>
              </a:ext>
            </a:extLst>
          </p:cNvPr>
          <p:cNvSpPr/>
          <p:nvPr/>
        </p:nvSpPr>
        <p:spPr>
          <a:xfrm>
            <a:off x="-9728" y="6082748"/>
            <a:ext cx="12201728" cy="775252"/>
          </a:xfrm>
          <a:prstGeom prst="rect">
            <a:avLst/>
          </a:prstGeom>
          <a:solidFill>
            <a:schemeClr val="accent2"/>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8" descr="A black background with white text&#10;&#10;AI-generated content may be incorrect.">
            <a:extLst>
              <a:ext uri="{FF2B5EF4-FFF2-40B4-BE49-F238E27FC236}">
                <a16:creationId xmlns:a16="http://schemas.microsoft.com/office/drawing/2014/main" id="{AD14A77D-11CE-D831-2D67-7007A5D058A9}"/>
              </a:ext>
            </a:extLst>
          </p:cNvPr>
          <p:cNvPicPr>
            <a:picLocks noChangeAspect="1"/>
          </p:cNvPicPr>
          <p:nvPr/>
        </p:nvPicPr>
        <p:blipFill>
          <a:blip r:embed="rId4">
            <a:extLst>
              <a:ext uri="{28A0092B-C50C-407E-A947-70E740481C1C}">
                <a14:useLocalDpi xmlns:a14="http://schemas.microsoft.com/office/drawing/2010/main" val="0"/>
              </a:ext>
            </a:extLst>
          </a:blip>
          <a:srcRect r="73259"/>
          <a:stretch/>
        </p:blipFill>
        <p:spPr>
          <a:xfrm>
            <a:off x="110837" y="6126623"/>
            <a:ext cx="637309" cy="794426"/>
          </a:xfrm>
          <a:prstGeom prst="rect">
            <a:avLst/>
          </a:prstGeom>
        </p:spPr>
      </p:pic>
    </p:spTree>
    <p:extLst>
      <p:ext uri="{BB962C8B-B14F-4D97-AF65-F5344CB8AC3E}">
        <p14:creationId xmlns:p14="http://schemas.microsoft.com/office/powerpoint/2010/main" val="3347482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499959-771C-C1DA-E6D9-F4E12EB237EB}"/>
              </a:ext>
            </a:extLst>
          </p:cNvPr>
          <p:cNvSpPr txBox="1">
            <a:spLocks noGrp="1"/>
          </p:cNvSpPr>
          <p:nvPr>
            <p:ph type="title"/>
          </p:nvPr>
        </p:nvSpPr>
        <p:spPr>
          <a:xfrm>
            <a:off x="1080429" y="655706"/>
            <a:ext cx="10058400" cy="981807"/>
          </a:xfrm>
          <a:prstGeom prst="rect">
            <a:avLst/>
          </a:prstGeom>
          <a:noFill/>
        </p:spPr>
        <p:txBody>
          <a:bodyPr wrap="square" rtlCol="0">
            <a:spAutoFit/>
          </a:bodyPr>
          <a:lstStyle/>
          <a:p>
            <a:pPr algn="ctr" defTabSz="1219170"/>
            <a:r>
              <a:rPr lang="en-US" sz="3600" dirty="0">
                <a:latin typeface="Century Gothic"/>
              </a:rPr>
              <a:t>Rural Recovery House Best Practices </a:t>
            </a:r>
            <a:br>
              <a:rPr lang="en-US" sz="3200" dirty="0">
                <a:latin typeface="Century Gothic"/>
              </a:rPr>
            </a:br>
            <a:r>
              <a:rPr lang="en-US" sz="3200" dirty="0">
                <a:latin typeface="Century Gothic"/>
              </a:rPr>
              <a:t>~ </a:t>
            </a:r>
            <a:r>
              <a:rPr lang="en-US" sz="2800" dirty="0">
                <a:latin typeface="Century Gothic"/>
              </a:rPr>
              <a:t>over </a:t>
            </a:r>
            <a:r>
              <a:rPr lang="en-US" sz="2800" b="1" dirty="0">
                <a:latin typeface="Century Gothic"/>
              </a:rPr>
              <a:t>30</a:t>
            </a:r>
            <a:r>
              <a:rPr lang="en-US" sz="2800" dirty="0">
                <a:latin typeface="Century Gothic"/>
              </a:rPr>
              <a:t> areas ~</a:t>
            </a:r>
          </a:p>
        </p:txBody>
      </p:sp>
      <p:sp>
        <p:nvSpPr>
          <p:cNvPr id="4" name="Rectangle: Rounded Corners 2">
            <a:extLst>
              <a:ext uri="{FF2B5EF4-FFF2-40B4-BE49-F238E27FC236}">
                <a16:creationId xmlns:a16="http://schemas.microsoft.com/office/drawing/2014/main" id="{40DD7ED6-D4E1-69AC-B343-13323DBC0FFC}"/>
              </a:ext>
            </a:extLst>
          </p:cNvPr>
          <p:cNvSpPr/>
          <p:nvPr/>
        </p:nvSpPr>
        <p:spPr>
          <a:xfrm>
            <a:off x="887140" y="2071983"/>
            <a:ext cx="10853855" cy="3345140"/>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dirty="0">
              <a:solidFill>
                <a:prstClr val="white"/>
              </a:solidFill>
              <a:latin typeface="Century Gothic"/>
            </a:endParaRPr>
          </a:p>
          <a:p>
            <a:pPr algn="ctr" defTabSz="1219170"/>
            <a:endParaRPr lang="en-US" sz="4267" dirty="0">
              <a:solidFill>
                <a:prstClr val="white"/>
              </a:solidFill>
              <a:latin typeface="Century Gothic"/>
            </a:endParaRPr>
          </a:p>
          <a:p>
            <a:pPr algn="ctr" defTabSz="1219170"/>
            <a:r>
              <a:rPr lang="en-US" sz="3733" b="1" dirty="0">
                <a:solidFill>
                  <a:prstClr val="white"/>
                </a:solidFill>
                <a:latin typeface="Century Gothic"/>
              </a:rPr>
              <a:t>   </a:t>
            </a:r>
          </a:p>
          <a:p>
            <a:pPr algn="ctr" defTabSz="1219170"/>
            <a:endParaRPr lang="en-US" sz="3733" b="1" dirty="0">
              <a:solidFill>
                <a:prstClr val="white"/>
              </a:solidFill>
              <a:latin typeface="Century Gothic"/>
            </a:endParaRPr>
          </a:p>
          <a:p>
            <a:pPr algn="ctr" defTabSz="1219170"/>
            <a:endParaRPr lang="en-US" sz="3733" b="1" dirty="0">
              <a:solidFill>
                <a:prstClr val="white"/>
              </a:solidFill>
              <a:latin typeface="Century Gothic"/>
            </a:endParaRPr>
          </a:p>
          <a:p>
            <a:pPr algn="ctr" defTabSz="1219170"/>
            <a:endParaRPr lang="en-US" sz="3733" b="1" dirty="0">
              <a:solidFill>
                <a:prstClr val="white"/>
              </a:solidFill>
              <a:latin typeface="Century Gothic"/>
            </a:endParaRPr>
          </a:p>
          <a:p>
            <a:pPr algn="ctr" defTabSz="1219170"/>
            <a:r>
              <a:rPr lang="en-US" sz="5333" b="1" dirty="0">
                <a:solidFill>
                  <a:prstClr val="white"/>
                </a:solidFill>
                <a:latin typeface="Century Gothic"/>
              </a:rPr>
              <a:t> </a:t>
            </a:r>
          </a:p>
        </p:txBody>
      </p:sp>
      <p:sp>
        <p:nvSpPr>
          <p:cNvPr id="5" name="TextBox 4">
            <a:extLst>
              <a:ext uri="{FF2B5EF4-FFF2-40B4-BE49-F238E27FC236}">
                <a16:creationId xmlns:a16="http://schemas.microsoft.com/office/drawing/2014/main" id="{169D7B9D-C072-55D4-5D93-FBA74ED30070}"/>
              </a:ext>
            </a:extLst>
          </p:cNvPr>
          <p:cNvSpPr txBox="1"/>
          <p:nvPr/>
        </p:nvSpPr>
        <p:spPr>
          <a:xfrm>
            <a:off x="1080429" y="2285734"/>
            <a:ext cx="4964821" cy="2923877"/>
          </a:xfrm>
          <a:prstGeom prst="rect">
            <a:avLst/>
          </a:prstGeom>
          <a:noFill/>
        </p:spPr>
        <p:txBody>
          <a:bodyPr wrap="none" rtlCol="0">
            <a:spAutoFit/>
          </a:bodyPr>
          <a:lstStyle/>
          <a:p>
            <a:pPr marL="380990" indent="-380990" defTabSz="1219170">
              <a:buFont typeface="Arial" panose="020B0604020202020204" pitchFamily="34" charset="0"/>
              <a:buChar char="•"/>
            </a:pPr>
            <a:r>
              <a:rPr lang="en-US" sz="2300" dirty="0">
                <a:latin typeface="Century Gothic"/>
              </a:rPr>
              <a:t>Start a Recovery House</a:t>
            </a:r>
          </a:p>
          <a:p>
            <a:pPr marL="380990" indent="-380990" defTabSz="1219170">
              <a:buFont typeface="Arial" panose="020B0604020202020204" pitchFamily="34" charset="0"/>
              <a:buChar char="•"/>
            </a:pPr>
            <a:r>
              <a:rPr lang="en-US" sz="2300" dirty="0">
                <a:latin typeface="Century Gothic"/>
              </a:rPr>
              <a:t>Social Model/Blended Model</a:t>
            </a:r>
          </a:p>
          <a:p>
            <a:pPr marL="380990" indent="-380990" defTabSz="1219170">
              <a:buFont typeface="Arial" panose="020B0604020202020204" pitchFamily="34" charset="0"/>
              <a:buChar char="•"/>
            </a:pPr>
            <a:r>
              <a:rPr lang="en-US" sz="2300" dirty="0">
                <a:latin typeface="Century Gothic"/>
              </a:rPr>
              <a:t>Recovery House Management</a:t>
            </a:r>
          </a:p>
          <a:p>
            <a:pPr marL="380990" indent="-380990" defTabSz="1219170">
              <a:buFont typeface="Arial" panose="020B0604020202020204" pitchFamily="34" charset="0"/>
              <a:buChar char="•"/>
            </a:pPr>
            <a:r>
              <a:rPr lang="en-US" sz="2300" dirty="0">
                <a:latin typeface="Century Gothic"/>
              </a:rPr>
              <a:t>Re-entry</a:t>
            </a:r>
          </a:p>
          <a:p>
            <a:pPr marL="380990" indent="-380990" defTabSz="1219170">
              <a:buFont typeface="Arial" panose="020B0604020202020204" pitchFamily="34" charset="0"/>
              <a:buChar char="•"/>
            </a:pPr>
            <a:r>
              <a:rPr lang="en-US" sz="2300" dirty="0">
                <a:latin typeface="Century Gothic"/>
              </a:rPr>
              <a:t>Overcoming Stigma/NIMBY</a:t>
            </a:r>
          </a:p>
          <a:p>
            <a:pPr marL="380990" indent="-380990" defTabSz="1219170">
              <a:buFont typeface="Arial" panose="020B0604020202020204" pitchFamily="34" charset="0"/>
              <a:buChar char="•"/>
            </a:pPr>
            <a:r>
              <a:rPr lang="en-US" sz="2300" dirty="0">
                <a:latin typeface="Century Gothic"/>
              </a:rPr>
              <a:t>Building Recovery Ecosystems</a:t>
            </a:r>
          </a:p>
          <a:p>
            <a:pPr marL="380990" indent="-380990" defTabSz="1219170">
              <a:buFont typeface="Arial" panose="020B0604020202020204" pitchFamily="34" charset="0"/>
              <a:buChar char="•"/>
            </a:pPr>
            <a:r>
              <a:rPr lang="en-US" sz="2300" dirty="0">
                <a:latin typeface="Century Gothic"/>
              </a:rPr>
              <a:t>Outcomes</a:t>
            </a:r>
          </a:p>
          <a:p>
            <a:pPr marL="380990" indent="-380990" defTabSz="1219170">
              <a:buFont typeface="Arial" panose="020B0604020202020204" pitchFamily="34" charset="0"/>
              <a:buChar char="•"/>
            </a:pPr>
            <a:r>
              <a:rPr lang="en-US" sz="2300" dirty="0">
                <a:latin typeface="Century Gothic"/>
              </a:rPr>
              <a:t>Community Engagement</a:t>
            </a:r>
          </a:p>
        </p:txBody>
      </p:sp>
      <p:sp>
        <p:nvSpPr>
          <p:cNvPr id="6" name="TextBox 5">
            <a:extLst>
              <a:ext uri="{FF2B5EF4-FFF2-40B4-BE49-F238E27FC236}">
                <a16:creationId xmlns:a16="http://schemas.microsoft.com/office/drawing/2014/main" id="{32645CEB-0735-A4A1-CA93-95BB74257A36}"/>
              </a:ext>
            </a:extLst>
          </p:cNvPr>
          <p:cNvSpPr txBox="1"/>
          <p:nvPr/>
        </p:nvSpPr>
        <p:spPr>
          <a:xfrm>
            <a:off x="7040898" y="2292495"/>
            <a:ext cx="4506809" cy="2923877"/>
          </a:xfrm>
          <a:prstGeom prst="rect">
            <a:avLst/>
          </a:prstGeom>
          <a:noFill/>
        </p:spPr>
        <p:txBody>
          <a:bodyPr wrap="square" rtlCol="0">
            <a:spAutoFit/>
          </a:bodyPr>
          <a:lstStyle/>
          <a:p>
            <a:pPr marL="380990" indent="-380990" defTabSz="1219170">
              <a:buFont typeface="Arial" panose="020B0604020202020204" pitchFamily="34" charset="0"/>
              <a:buChar char="•"/>
            </a:pPr>
            <a:r>
              <a:rPr lang="en-US" sz="2300" dirty="0">
                <a:latin typeface="Century Gothic"/>
              </a:rPr>
              <a:t>Sustainability/Funding</a:t>
            </a:r>
          </a:p>
          <a:p>
            <a:pPr marL="380990" indent="-380990" defTabSz="1219170">
              <a:buFont typeface="Arial" panose="020B0604020202020204" pitchFamily="34" charset="0"/>
              <a:buChar char="•"/>
            </a:pPr>
            <a:r>
              <a:rPr lang="en-US" sz="2300" dirty="0">
                <a:latin typeface="Century Gothic"/>
              </a:rPr>
              <a:t>Community Organizations</a:t>
            </a:r>
          </a:p>
          <a:p>
            <a:pPr marL="380990" indent="-380990" defTabSz="1219170">
              <a:buFont typeface="Arial" panose="020B0604020202020204" pitchFamily="34" charset="0"/>
              <a:buChar char="•"/>
            </a:pPr>
            <a:r>
              <a:rPr lang="en-US" sz="2300" dirty="0">
                <a:latin typeface="Century Gothic"/>
              </a:rPr>
              <a:t>OUD/MOUD</a:t>
            </a:r>
          </a:p>
          <a:p>
            <a:pPr marL="380990" indent="-380990" defTabSz="1219170">
              <a:buFont typeface="Arial" panose="020B0604020202020204" pitchFamily="34" charset="0"/>
              <a:buChar char="•"/>
            </a:pPr>
            <a:r>
              <a:rPr lang="en-US" sz="2300" dirty="0">
                <a:latin typeface="Century Gothic"/>
              </a:rPr>
              <a:t>Strategic Planning</a:t>
            </a:r>
          </a:p>
          <a:p>
            <a:pPr marL="380990" indent="-380990" defTabSz="1219170">
              <a:buFont typeface="Arial" panose="020B0604020202020204" pitchFamily="34" charset="0"/>
              <a:buChar char="•"/>
            </a:pPr>
            <a:r>
              <a:rPr lang="en-US" sz="2300" dirty="0">
                <a:latin typeface="Century Gothic"/>
              </a:rPr>
              <a:t>Recovery House Budgeting</a:t>
            </a:r>
          </a:p>
          <a:p>
            <a:pPr marL="380990" indent="-380990" defTabSz="1219170">
              <a:buFont typeface="Arial" panose="020B0604020202020204" pitchFamily="34" charset="0"/>
              <a:buChar char="•"/>
            </a:pPr>
            <a:r>
              <a:rPr lang="en-US" sz="2300" dirty="0">
                <a:latin typeface="Century Gothic"/>
              </a:rPr>
              <a:t>Social Model Training</a:t>
            </a:r>
          </a:p>
          <a:p>
            <a:pPr marL="380990" indent="-380990" defTabSz="1219170">
              <a:buFont typeface="Arial" panose="020B0604020202020204" pitchFamily="34" charset="0"/>
              <a:buChar char="•"/>
            </a:pPr>
            <a:r>
              <a:rPr lang="en-US" sz="2300" dirty="0">
                <a:latin typeface="Century Gothic"/>
              </a:rPr>
              <a:t>Workforce Development</a:t>
            </a:r>
          </a:p>
          <a:p>
            <a:pPr marL="380990" indent="-380990" defTabSz="1219170">
              <a:buFont typeface="Arial" panose="020B0604020202020204" pitchFamily="34" charset="0"/>
              <a:buChar char="•"/>
            </a:pPr>
            <a:r>
              <a:rPr lang="en-US" sz="2300" dirty="0">
                <a:latin typeface="Century Gothic"/>
              </a:rPr>
              <a:t>Recovery House Staffing</a:t>
            </a:r>
          </a:p>
        </p:txBody>
      </p:sp>
      <p:pic>
        <p:nvPicPr>
          <p:cNvPr id="7" name="Graphic 6" descr="Group of people with solid fill">
            <a:extLst>
              <a:ext uri="{FF2B5EF4-FFF2-40B4-BE49-F238E27FC236}">
                <a16:creationId xmlns:a16="http://schemas.microsoft.com/office/drawing/2014/main" id="{B32EC445-418C-2AF1-F0ED-75356088341D}"/>
              </a:ext>
            </a:extLst>
          </p:cNvPr>
          <p:cNvPicPr>
            <a:picLocks noChangeAspect="1"/>
          </p:cNvPicPr>
          <p:nvPr/>
        </p:nvPicPr>
        <p:blipFill>
          <a:blip r:embed="rId2">
            <a:extLst>
              <a:ext uri="{96DAC541-7B7A-43D3-8B79-37D633B846F1}">
                <asvg:svgBlip xmlns:asvg="http://schemas.microsoft.com/office/drawing/2016/SVG/main" r:embed="rId3"/>
              </a:ext>
            </a:extLst>
          </a:blip>
          <a:srcRect t="-5556" b="-5556"/>
          <a:stretch/>
        </p:blipFill>
        <p:spPr>
          <a:xfrm>
            <a:off x="5704468" y="3123449"/>
            <a:ext cx="1219200" cy="1219200"/>
          </a:xfrm>
          <a:prstGeom prst="rect">
            <a:avLst/>
          </a:prstGeom>
        </p:spPr>
      </p:pic>
      <p:sp>
        <p:nvSpPr>
          <p:cNvPr id="14" name="TextBox 13">
            <a:extLst>
              <a:ext uri="{FF2B5EF4-FFF2-40B4-BE49-F238E27FC236}">
                <a16:creationId xmlns:a16="http://schemas.microsoft.com/office/drawing/2014/main" id="{349B87F1-D67F-59BE-964B-7C6CB23A3673}"/>
              </a:ext>
            </a:extLst>
          </p:cNvPr>
          <p:cNvSpPr txBox="1"/>
          <p:nvPr/>
        </p:nvSpPr>
        <p:spPr>
          <a:xfrm>
            <a:off x="939449" y="5548680"/>
            <a:ext cx="10749239" cy="420564"/>
          </a:xfrm>
          <a:prstGeom prst="rect">
            <a:avLst/>
          </a:prstGeom>
          <a:noFill/>
        </p:spPr>
        <p:txBody>
          <a:bodyPr wrap="square" rtlCol="0">
            <a:spAutoFit/>
          </a:bodyPr>
          <a:lstStyle/>
          <a:p>
            <a:pPr algn="ctr" defTabSz="1219170"/>
            <a:r>
              <a:rPr lang="en-US" sz="2133" b="1" i="1" dirty="0">
                <a:solidFill>
                  <a:srgbClr val="1782BF">
                    <a:lumMod val="60000"/>
                    <a:lumOff val="40000"/>
                  </a:srgbClr>
                </a:solidFill>
                <a:latin typeface="Century Gothic"/>
              </a:rPr>
              <a:t>Over 3,000 TA encounters, to 667 clients &amp; organizations, in 35 States! </a:t>
            </a:r>
          </a:p>
        </p:txBody>
      </p:sp>
      <p:pic>
        <p:nvPicPr>
          <p:cNvPr id="15" name="Content Placeholder 8" descr="A black background with white text&#10;&#10;AI-generated content may be incorrect.">
            <a:extLst>
              <a:ext uri="{FF2B5EF4-FFF2-40B4-BE49-F238E27FC236}">
                <a16:creationId xmlns:a16="http://schemas.microsoft.com/office/drawing/2014/main" id="{F63F3D31-A789-0CE7-2CD1-2DD3642D9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64205"/>
            <a:ext cx="1510145" cy="503382"/>
          </a:xfrm>
          <a:prstGeom prst="rect">
            <a:avLst/>
          </a:prstGeom>
        </p:spPr>
      </p:pic>
      <p:pic>
        <p:nvPicPr>
          <p:cNvPr id="16" name="Picture 15" descr="A blue circle with silver leaves and text&#10;&#10;AI-generated content may be incorrect.">
            <a:extLst>
              <a:ext uri="{FF2B5EF4-FFF2-40B4-BE49-F238E27FC236}">
                <a16:creationId xmlns:a16="http://schemas.microsoft.com/office/drawing/2014/main" id="{F68EFEA4-1C0D-A94B-954C-E3DB2B3C07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2838" y="6364205"/>
            <a:ext cx="493654" cy="493654"/>
          </a:xfrm>
          <a:prstGeom prst="rect">
            <a:avLst/>
          </a:prstGeom>
        </p:spPr>
      </p:pic>
      <p:sp>
        <p:nvSpPr>
          <p:cNvPr id="18" name="Rectangle 17">
            <a:extLst>
              <a:ext uri="{FF2B5EF4-FFF2-40B4-BE49-F238E27FC236}">
                <a16:creationId xmlns:a16="http://schemas.microsoft.com/office/drawing/2014/main" id="{4F59D35C-6651-BC29-B6D3-A07FCEA318DA}"/>
              </a:ext>
            </a:extLst>
          </p:cNvPr>
          <p:cNvSpPr/>
          <p:nvPr/>
        </p:nvSpPr>
        <p:spPr>
          <a:xfrm>
            <a:off x="-9728" y="6082748"/>
            <a:ext cx="12201728" cy="775252"/>
          </a:xfrm>
          <a:prstGeom prst="rect">
            <a:avLst/>
          </a:prstGeom>
          <a:solidFill>
            <a:schemeClr val="accent2"/>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8" descr="A black background with white text&#10;&#10;AI-generated content may be incorrect.">
            <a:extLst>
              <a:ext uri="{FF2B5EF4-FFF2-40B4-BE49-F238E27FC236}">
                <a16:creationId xmlns:a16="http://schemas.microsoft.com/office/drawing/2014/main" id="{D4A4B126-F682-F9D6-0A69-65DDBA6CDFD3}"/>
              </a:ext>
            </a:extLst>
          </p:cNvPr>
          <p:cNvPicPr>
            <a:picLocks noChangeAspect="1"/>
          </p:cNvPicPr>
          <p:nvPr/>
        </p:nvPicPr>
        <p:blipFill>
          <a:blip r:embed="rId4">
            <a:extLst>
              <a:ext uri="{28A0092B-C50C-407E-A947-70E740481C1C}">
                <a14:useLocalDpi xmlns:a14="http://schemas.microsoft.com/office/drawing/2010/main" val="0"/>
              </a:ext>
            </a:extLst>
          </a:blip>
          <a:srcRect r="73259"/>
          <a:stretch/>
        </p:blipFill>
        <p:spPr>
          <a:xfrm>
            <a:off x="110837" y="6126623"/>
            <a:ext cx="637309" cy="794426"/>
          </a:xfrm>
          <a:prstGeom prst="rect">
            <a:avLst/>
          </a:prstGeom>
        </p:spPr>
      </p:pic>
    </p:spTree>
    <p:extLst>
      <p:ext uri="{BB962C8B-B14F-4D97-AF65-F5344CB8AC3E}">
        <p14:creationId xmlns:p14="http://schemas.microsoft.com/office/powerpoint/2010/main" val="3433169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0AD1-C9F4-DF3C-691E-62D3E3B5A2E1}"/>
              </a:ext>
            </a:extLst>
          </p:cNvPr>
          <p:cNvSpPr>
            <a:spLocks noGrp="1"/>
          </p:cNvSpPr>
          <p:nvPr>
            <p:ph type="title"/>
          </p:nvPr>
        </p:nvSpPr>
        <p:spPr/>
        <p:txBody>
          <a:bodyPr/>
          <a:lstStyle/>
          <a:p>
            <a:r>
              <a:rPr lang="en-US" dirty="0"/>
              <a:t>Economic Calculator</a:t>
            </a:r>
          </a:p>
        </p:txBody>
      </p:sp>
      <p:pic>
        <p:nvPicPr>
          <p:cNvPr id="1026" name="Picture 2" descr="ECONOMIC CALCULATOR IMAGE">
            <a:extLst>
              <a:ext uri="{FF2B5EF4-FFF2-40B4-BE49-F238E27FC236}">
                <a16:creationId xmlns:a16="http://schemas.microsoft.com/office/drawing/2014/main" id="{7782DD87-4BD7-9D5A-5BDC-814815AAB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13" y="2243202"/>
            <a:ext cx="5017077" cy="33780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364D049-68F6-2CE3-18C0-A34226098E23}"/>
              </a:ext>
            </a:extLst>
          </p:cNvPr>
          <p:cNvSpPr txBox="1"/>
          <p:nvPr/>
        </p:nvSpPr>
        <p:spPr>
          <a:xfrm>
            <a:off x="6431479" y="2697726"/>
            <a:ext cx="5017077" cy="2616101"/>
          </a:xfrm>
          <a:prstGeom prst="rect">
            <a:avLst/>
          </a:prstGeom>
          <a:noFill/>
        </p:spPr>
        <p:txBody>
          <a:bodyPr wrap="square" rtlCol="0">
            <a:spAutoFit/>
          </a:bodyPr>
          <a:lstStyle/>
          <a:p>
            <a:pPr algn="ctr"/>
            <a:r>
              <a:rPr lang="en-US" sz="4000" b="1" dirty="0"/>
              <a:t>Cost Benefit Analysis</a:t>
            </a:r>
          </a:p>
          <a:p>
            <a:pPr algn="ctr"/>
            <a:r>
              <a:rPr lang="en-US" sz="3600" dirty="0"/>
              <a:t>Recovery Houses &amp; RCO’s</a:t>
            </a:r>
          </a:p>
          <a:p>
            <a:pPr marL="914400" lvl="1" indent="-457200">
              <a:buFont typeface="Arial" panose="020B0604020202020204" pitchFamily="34" charset="0"/>
              <a:buChar char="•"/>
            </a:pPr>
            <a:endParaRPr lang="en-US" sz="1000" dirty="0"/>
          </a:p>
          <a:p>
            <a:pPr marL="1371600" lvl="2" indent="-457200">
              <a:buFont typeface="Arial" panose="020B0604020202020204" pitchFamily="34" charset="0"/>
              <a:buChar char="•"/>
            </a:pPr>
            <a:r>
              <a:rPr lang="en-US" sz="2600" dirty="0"/>
              <a:t>Grant Applications </a:t>
            </a:r>
          </a:p>
          <a:p>
            <a:pPr marL="1371600" lvl="2" indent="-457200">
              <a:buFont typeface="Arial" panose="020B0604020202020204" pitchFamily="34" charset="0"/>
              <a:buChar char="•"/>
            </a:pPr>
            <a:r>
              <a:rPr lang="en-US" sz="2600" dirty="0"/>
              <a:t>Advocacy</a:t>
            </a:r>
          </a:p>
          <a:p>
            <a:pPr marL="1371600" lvl="2" indent="-457200">
              <a:buFont typeface="Arial" panose="020B0604020202020204" pitchFamily="34" charset="0"/>
              <a:buChar char="•"/>
            </a:pPr>
            <a:r>
              <a:rPr lang="en-US" sz="2600" dirty="0"/>
              <a:t>Outcomes</a:t>
            </a:r>
          </a:p>
        </p:txBody>
      </p:sp>
      <p:sp>
        <p:nvSpPr>
          <p:cNvPr id="8" name="Rectangle 7">
            <a:extLst>
              <a:ext uri="{FF2B5EF4-FFF2-40B4-BE49-F238E27FC236}">
                <a16:creationId xmlns:a16="http://schemas.microsoft.com/office/drawing/2014/main" id="{9A337D3A-DA1D-428B-B90B-106C927E638F}"/>
              </a:ext>
            </a:extLst>
          </p:cNvPr>
          <p:cNvSpPr/>
          <p:nvPr/>
        </p:nvSpPr>
        <p:spPr>
          <a:xfrm>
            <a:off x="-9728" y="6082748"/>
            <a:ext cx="12201728" cy="775252"/>
          </a:xfrm>
          <a:prstGeom prst="rect">
            <a:avLst/>
          </a:prstGeom>
          <a:solidFill>
            <a:schemeClr val="accent2"/>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black background with white text&#10;&#10;AI-generated content may be incorrect.">
            <a:extLst>
              <a:ext uri="{FF2B5EF4-FFF2-40B4-BE49-F238E27FC236}">
                <a16:creationId xmlns:a16="http://schemas.microsoft.com/office/drawing/2014/main" id="{EA48D3F9-E30B-A176-D2DD-0664EFE95C84}"/>
              </a:ext>
            </a:extLst>
          </p:cNvPr>
          <p:cNvPicPr>
            <a:picLocks noChangeAspect="1"/>
          </p:cNvPicPr>
          <p:nvPr/>
        </p:nvPicPr>
        <p:blipFill>
          <a:blip r:embed="rId3">
            <a:extLst>
              <a:ext uri="{28A0092B-C50C-407E-A947-70E740481C1C}">
                <a14:useLocalDpi xmlns:a14="http://schemas.microsoft.com/office/drawing/2010/main" val="0"/>
              </a:ext>
            </a:extLst>
          </a:blip>
          <a:srcRect r="73259"/>
          <a:stretch/>
        </p:blipFill>
        <p:spPr>
          <a:xfrm>
            <a:off x="110837" y="6126623"/>
            <a:ext cx="637309" cy="794426"/>
          </a:xfrm>
          <a:prstGeom prst="rect">
            <a:avLst/>
          </a:prstGeom>
        </p:spPr>
      </p:pic>
      <p:pic>
        <p:nvPicPr>
          <p:cNvPr id="12" name="Picture 11" descr="A qr code with a few squares&#10;&#10;Description automatically generated">
            <a:extLst>
              <a:ext uri="{FF2B5EF4-FFF2-40B4-BE49-F238E27FC236}">
                <a16:creationId xmlns:a16="http://schemas.microsoft.com/office/drawing/2014/main" id="{67C7BC9C-A324-5260-F870-EA42E773C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3601" y="111785"/>
            <a:ext cx="2352968" cy="2352968"/>
          </a:xfrm>
          <a:prstGeom prst="rect">
            <a:avLst/>
          </a:prstGeom>
        </p:spPr>
      </p:pic>
    </p:spTree>
    <p:extLst>
      <p:ext uri="{BB962C8B-B14F-4D97-AF65-F5344CB8AC3E}">
        <p14:creationId xmlns:p14="http://schemas.microsoft.com/office/powerpoint/2010/main" val="172992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AB7F-99A2-249D-3144-379059EAF51A}"/>
              </a:ext>
            </a:extLst>
          </p:cNvPr>
          <p:cNvSpPr>
            <a:spLocks noGrp="1"/>
          </p:cNvSpPr>
          <p:nvPr>
            <p:ph type="title"/>
          </p:nvPr>
        </p:nvSpPr>
        <p:spPr/>
        <p:txBody>
          <a:bodyPr/>
          <a:lstStyle/>
          <a:p>
            <a:r>
              <a:rPr lang="en-US" dirty="0"/>
              <a:t>Employment Coach Training</a:t>
            </a:r>
          </a:p>
        </p:txBody>
      </p:sp>
      <p:pic>
        <p:nvPicPr>
          <p:cNvPr id="4" name="Picture 3">
            <a:extLst>
              <a:ext uri="{FF2B5EF4-FFF2-40B4-BE49-F238E27FC236}">
                <a16:creationId xmlns:a16="http://schemas.microsoft.com/office/drawing/2014/main" id="{EBF5D884-3E09-FE71-4B29-ED0B371A7A3A}"/>
              </a:ext>
            </a:extLst>
          </p:cNvPr>
          <p:cNvPicPr>
            <a:picLocks noChangeAspect="1"/>
          </p:cNvPicPr>
          <p:nvPr/>
        </p:nvPicPr>
        <p:blipFill>
          <a:blip r:embed="rId3">
            <a:extLst>
              <a:ext uri="{28A0092B-C50C-407E-A947-70E740481C1C}">
                <a14:useLocalDpi xmlns:a14="http://schemas.microsoft.com/office/drawing/2010/main" val="0"/>
              </a:ext>
            </a:extLst>
          </a:blip>
          <a:srcRect b="62424"/>
          <a:stretch/>
        </p:blipFill>
        <p:spPr>
          <a:xfrm>
            <a:off x="5649638" y="2349500"/>
            <a:ext cx="6154900" cy="2873897"/>
          </a:xfrm>
          <a:prstGeom prst="rect">
            <a:avLst/>
          </a:prstGeom>
          <a:effectLst>
            <a:outerShdw blurRad="50800" dist="38100" dir="2700000" sx="101000" sy="101000" algn="tl" rotWithShape="0">
              <a:prstClr val="black">
                <a:alpha val="38000"/>
              </a:prstClr>
            </a:outerShdw>
          </a:effectLst>
        </p:spPr>
      </p:pic>
      <p:sp>
        <p:nvSpPr>
          <p:cNvPr id="5" name="TextBox 4">
            <a:extLst>
              <a:ext uri="{FF2B5EF4-FFF2-40B4-BE49-F238E27FC236}">
                <a16:creationId xmlns:a16="http://schemas.microsoft.com/office/drawing/2014/main" id="{C9CB5333-0CAD-EA2F-E9B6-CAC68FBA0AD1}"/>
              </a:ext>
            </a:extLst>
          </p:cNvPr>
          <p:cNvSpPr txBox="1"/>
          <p:nvPr/>
        </p:nvSpPr>
        <p:spPr>
          <a:xfrm>
            <a:off x="733836" y="2192055"/>
            <a:ext cx="5043517" cy="3200876"/>
          </a:xfrm>
          <a:prstGeom prst="rect">
            <a:avLst/>
          </a:prstGeom>
          <a:noFill/>
        </p:spPr>
        <p:txBody>
          <a:bodyPr wrap="square" rtlCol="0">
            <a:spAutoFit/>
          </a:bodyPr>
          <a:lstStyle/>
          <a:p>
            <a:pPr algn="ctr"/>
            <a:r>
              <a:rPr lang="en-US" sz="3200" b="1" dirty="0"/>
              <a:t>Meaningful Employment</a:t>
            </a:r>
          </a:p>
          <a:p>
            <a:endParaRPr lang="en-US" sz="1000" dirty="0"/>
          </a:p>
          <a:p>
            <a:pPr marL="800100" lvl="1" indent="-342900">
              <a:buFont typeface="Arial" panose="020B0604020202020204" pitchFamily="34" charset="0"/>
              <a:buChar char="•"/>
            </a:pPr>
            <a:r>
              <a:rPr lang="en-US" sz="2600" dirty="0"/>
              <a:t>Identify interests</a:t>
            </a:r>
          </a:p>
          <a:p>
            <a:pPr marL="800100" lvl="1" indent="-342900">
              <a:buFont typeface="Arial" panose="020B0604020202020204" pitchFamily="34" charset="0"/>
              <a:buChar char="•"/>
            </a:pPr>
            <a:r>
              <a:rPr lang="en-US" sz="2600" dirty="0"/>
              <a:t>Expand skill sets</a:t>
            </a:r>
          </a:p>
          <a:p>
            <a:pPr marL="800100" lvl="1" indent="-342900">
              <a:buFont typeface="Arial" panose="020B0604020202020204" pitchFamily="34" charset="0"/>
              <a:buChar char="•"/>
            </a:pPr>
            <a:r>
              <a:rPr lang="en-US" sz="2600" dirty="0"/>
              <a:t>Partner with local employers</a:t>
            </a:r>
          </a:p>
          <a:p>
            <a:pPr marL="800100" lvl="1" indent="-342900">
              <a:buFont typeface="Arial" panose="020B0604020202020204" pitchFamily="34" charset="0"/>
              <a:buChar char="•"/>
            </a:pPr>
            <a:r>
              <a:rPr lang="en-US" sz="2600" dirty="0"/>
              <a:t>Discover new funding</a:t>
            </a:r>
          </a:p>
          <a:p>
            <a:pPr marL="800100" lvl="1" indent="-342900">
              <a:buFont typeface="Arial" panose="020B0604020202020204" pitchFamily="34" charset="0"/>
              <a:buChar char="•"/>
            </a:pPr>
            <a:r>
              <a:rPr lang="en-US" sz="2600" dirty="0"/>
              <a:t>Build financial stability</a:t>
            </a:r>
          </a:p>
          <a:p>
            <a:pPr marL="800100" lvl="1" indent="-342900">
              <a:buFont typeface="Arial" panose="020B0604020202020204" pitchFamily="34" charset="0"/>
              <a:buChar char="•"/>
            </a:pPr>
            <a:r>
              <a:rPr lang="en-US" sz="2600" dirty="0"/>
              <a:t>Experience expert coaching</a:t>
            </a:r>
          </a:p>
        </p:txBody>
      </p:sp>
      <p:sp>
        <p:nvSpPr>
          <p:cNvPr id="7" name="Rectangle 6">
            <a:extLst>
              <a:ext uri="{FF2B5EF4-FFF2-40B4-BE49-F238E27FC236}">
                <a16:creationId xmlns:a16="http://schemas.microsoft.com/office/drawing/2014/main" id="{78B8AABB-DB8F-E104-88B1-F1B7492F2B7D}"/>
              </a:ext>
            </a:extLst>
          </p:cNvPr>
          <p:cNvSpPr/>
          <p:nvPr/>
        </p:nvSpPr>
        <p:spPr>
          <a:xfrm>
            <a:off x="-9728" y="6082748"/>
            <a:ext cx="12201728" cy="775252"/>
          </a:xfrm>
          <a:prstGeom prst="rect">
            <a:avLst/>
          </a:prstGeom>
          <a:solidFill>
            <a:schemeClr val="accent2"/>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8" descr="A black background with white text&#10;&#10;AI-generated content may be incorrect.">
            <a:extLst>
              <a:ext uri="{FF2B5EF4-FFF2-40B4-BE49-F238E27FC236}">
                <a16:creationId xmlns:a16="http://schemas.microsoft.com/office/drawing/2014/main" id="{9B41D07B-CB6E-126B-6FDE-58819E338BD0}"/>
              </a:ext>
            </a:extLst>
          </p:cNvPr>
          <p:cNvPicPr>
            <a:picLocks noChangeAspect="1"/>
          </p:cNvPicPr>
          <p:nvPr/>
        </p:nvPicPr>
        <p:blipFill>
          <a:blip r:embed="rId4">
            <a:extLst>
              <a:ext uri="{28A0092B-C50C-407E-A947-70E740481C1C}">
                <a14:useLocalDpi xmlns:a14="http://schemas.microsoft.com/office/drawing/2010/main" val="0"/>
              </a:ext>
            </a:extLst>
          </a:blip>
          <a:srcRect r="73259"/>
          <a:stretch/>
        </p:blipFill>
        <p:spPr>
          <a:xfrm>
            <a:off x="110837" y="6126623"/>
            <a:ext cx="637309" cy="794426"/>
          </a:xfrm>
          <a:prstGeom prst="rect">
            <a:avLst/>
          </a:prstGeom>
        </p:spPr>
      </p:pic>
    </p:spTree>
    <p:extLst>
      <p:ext uri="{BB962C8B-B14F-4D97-AF65-F5344CB8AC3E}">
        <p14:creationId xmlns:p14="http://schemas.microsoft.com/office/powerpoint/2010/main" val="53728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5D6B0-E761-254A-CCBC-748D7011262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CBCA001-5C6C-DA46-F46C-CBA0B7CFF45F}"/>
              </a:ext>
            </a:extLst>
          </p:cNvPr>
          <p:cNvSpPr/>
          <p:nvPr/>
        </p:nvSpPr>
        <p:spPr>
          <a:xfrm>
            <a:off x="7273159" y="1423394"/>
            <a:ext cx="4183117" cy="5197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781248-3F24-C103-FFE8-B214943554A9}"/>
              </a:ext>
            </a:extLst>
          </p:cNvPr>
          <p:cNvSpPr/>
          <p:nvPr/>
        </p:nvSpPr>
        <p:spPr>
          <a:xfrm>
            <a:off x="-9728" y="6082748"/>
            <a:ext cx="12201728" cy="775252"/>
          </a:xfrm>
          <a:prstGeom prst="rect">
            <a:avLst/>
          </a:prstGeom>
          <a:solidFill>
            <a:schemeClr val="accent2"/>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circle with silver leaves and text&#10;&#10;AI-generated content may be incorrect.">
            <a:extLst>
              <a:ext uri="{FF2B5EF4-FFF2-40B4-BE49-F238E27FC236}">
                <a16:creationId xmlns:a16="http://schemas.microsoft.com/office/drawing/2014/main" id="{0B17F12C-8B34-D66F-8837-1048886F5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767" y="4031678"/>
            <a:ext cx="1744985" cy="1744985"/>
          </a:xfrm>
          <a:prstGeom prst="rect">
            <a:avLst/>
          </a:prstGeom>
        </p:spPr>
      </p:pic>
      <p:pic>
        <p:nvPicPr>
          <p:cNvPr id="5" name="Picture 2" descr="A picture containing text, screenshot, font, circle&#10;&#10;Description automatically generated">
            <a:extLst>
              <a:ext uri="{FF2B5EF4-FFF2-40B4-BE49-F238E27FC236}">
                <a16:creationId xmlns:a16="http://schemas.microsoft.com/office/drawing/2014/main" id="{5AE31893-3C22-4E9C-6BEB-88F2E585E98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 y="-10510"/>
            <a:ext cx="7882625" cy="60931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62C7AD-B958-2BD6-DAD6-A9C95CE1860D}"/>
              </a:ext>
            </a:extLst>
          </p:cNvPr>
          <p:cNvSpPr>
            <a:spLocks noGrp="1"/>
          </p:cNvSpPr>
          <p:nvPr>
            <p:ph type="title"/>
          </p:nvPr>
        </p:nvSpPr>
        <p:spPr>
          <a:xfrm>
            <a:off x="8132839" y="1551709"/>
            <a:ext cx="3808948" cy="2461234"/>
          </a:xfrm>
        </p:spPr>
        <p:txBody>
          <a:bodyPr>
            <a:normAutofit/>
          </a:bodyPr>
          <a:lstStyle/>
          <a:p>
            <a:r>
              <a:rPr lang="en-US" sz="6000" dirty="0"/>
              <a:t>Rural </a:t>
            </a:r>
            <a:br>
              <a:rPr lang="en-US" sz="6000" dirty="0"/>
            </a:br>
            <a:r>
              <a:rPr lang="en-US" sz="6000" dirty="0"/>
              <a:t>Center of </a:t>
            </a:r>
            <a:br>
              <a:rPr lang="en-US" sz="6000" dirty="0"/>
            </a:br>
            <a:r>
              <a:rPr lang="en-US" sz="6000" dirty="0"/>
              <a:t>Excellence</a:t>
            </a:r>
          </a:p>
        </p:txBody>
      </p:sp>
      <p:sp>
        <p:nvSpPr>
          <p:cNvPr id="3" name="Oval 2">
            <a:extLst>
              <a:ext uri="{FF2B5EF4-FFF2-40B4-BE49-F238E27FC236}">
                <a16:creationId xmlns:a16="http://schemas.microsoft.com/office/drawing/2014/main" id="{17024823-CC01-04E2-F588-ABABCD6F725D}"/>
              </a:ext>
            </a:extLst>
          </p:cNvPr>
          <p:cNvSpPr/>
          <p:nvPr/>
        </p:nvSpPr>
        <p:spPr>
          <a:xfrm>
            <a:off x="0" y="1401801"/>
            <a:ext cx="2383277" cy="2477472"/>
          </a:xfrm>
          <a:prstGeom prst="ellipse">
            <a:avLst/>
          </a:prstGeom>
          <a:solidFill>
            <a:schemeClr val="tx1">
              <a:lumMod val="75000"/>
              <a:lumOff val="2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Content Placeholder 8" descr="A black background with white text&#10;&#10;AI-generated content may be incorrect.">
            <a:extLst>
              <a:ext uri="{FF2B5EF4-FFF2-40B4-BE49-F238E27FC236}">
                <a16:creationId xmlns:a16="http://schemas.microsoft.com/office/drawing/2014/main" id="{5CFAF5A0-5112-4A7F-36D4-34089FA68A00}"/>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9686" y="2385113"/>
            <a:ext cx="2383277" cy="794426"/>
          </a:xfrm>
        </p:spPr>
      </p:pic>
      <p:pic>
        <p:nvPicPr>
          <p:cNvPr id="10" name="Content Placeholder 8" descr="A black background with white text&#10;&#10;AI-generated content may be incorrect.">
            <a:extLst>
              <a:ext uri="{FF2B5EF4-FFF2-40B4-BE49-F238E27FC236}">
                <a16:creationId xmlns:a16="http://schemas.microsoft.com/office/drawing/2014/main" id="{D1539DA6-D171-2551-E3AE-BA051CC1636B}"/>
              </a:ext>
            </a:extLst>
          </p:cNvPr>
          <p:cNvPicPr>
            <a:picLocks noChangeAspect="1"/>
          </p:cNvPicPr>
          <p:nvPr/>
        </p:nvPicPr>
        <p:blipFill>
          <a:blip r:embed="rId5">
            <a:extLst>
              <a:ext uri="{28A0092B-C50C-407E-A947-70E740481C1C}">
                <a14:useLocalDpi xmlns:a14="http://schemas.microsoft.com/office/drawing/2010/main" val="0"/>
              </a:ext>
            </a:extLst>
          </a:blip>
          <a:srcRect r="73259"/>
          <a:stretch/>
        </p:blipFill>
        <p:spPr>
          <a:xfrm>
            <a:off x="110837" y="6126623"/>
            <a:ext cx="637309" cy="794426"/>
          </a:xfrm>
          <a:prstGeom prst="rect">
            <a:avLst/>
          </a:prstGeom>
        </p:spPr>
      </p:pic>
    </p:spTree>
    <p:extLst>
      <p:ext uri="{BB962C8B-B14F-4D97-AF65-F5344CB8AC3E}">
        <p14:creationId xmlns:p14="http://schemas.microsoft.com/office/powerpoint/2010/main" val="2579864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2808-C477-96AA-62A6-FE8EB27B076A}"/>
              </a:ext>
            </a:extLst>
          </p:cNvPr>
          <p:cNvSpPr>
            <a:spLocks noGrp="1"/>
          </p:cNvSpPr>
          <p:nvPr>
            <p:ph type="title"/>
          </p:nvPr>
        </p:nvSpPr>
        <p:spPr/>
        <p:txBody>
          <a:bodyPr>
            <a:normAutofit/>
          </a:bodyPr>
          <a:lstStyle/>
          <a:p>
            <a:r>
              <a:rPr lang="en-US" sz="4400" kern="1200" dirty="0">
                <a:solidFill>
                  <a:schemeClr val="tx2"/>
                </a:solidFill>
                <a:latin typeface="+mj-lt"/>
                <a:ea typeface="+mj-ea"/>
                <a:cs typeface="+mj-cs"/>
              </a:rPr>
              <a:t>Online Learning Center</a:t>
            </a:r>
          </a:p>
        </p:txBody>
      </p:sp>
      <p:sp>
        <p:nvSpPr>
          <p:cNvPr id="4" name="Slide Number Placeholder 3">
            <a:extLst>
              <a:ext uri="{FF2B5EF4-FFF2-40B4-BE49-F238E27FC236}">
                <a16:creationId xmlns:a16="http://schemas.microsoft.com/office/drawing/2014/main" id="{C2489645-8F7F-1FB6-6663-79CE75ECB9C4}"/>
              </a:ext>
            </a:extLst>
          </p:cNvPr>
          <p:cNvSpPr>
            <a:spLocks noGrp="1"/>
          </p:cNvSpPr>
          <p:nvPr>
            <p:ph type="sldNum" sz="quarter" idx="12"/>
          </p:nvPr>
        </p:nvSpPr>
        <p:spPr/>
        <p:txBody>
          <a:bodyPr/>
          <a:lstStyle/>
          <a:p>
            <a:fld id="{00000000-1234-1234-1234-123412341234}" type="slidenum">
              <a:rPr lang="en" smtClean="0"/>
              <a:pPr/>
              <a:t>20</a:t>
            </a:fld>
            <a:endParaRPr lang="en"/>
          </a:p>
        </p:txBody>
      </p:sp>
      <p:pic>
        <p:nvPicPr>
          <p:cNvPr id="12" name="Picture 11" descr="A person wearing headphones looking down&#10;&#10;Description automatically generated">
            <a:extLst>
              <a:ext uri="{FF2B5EF4-FFF2-40B4-BE49-F238E27FC236}">
                <a16:creationId xmlns:a16="http://schemas.microsoft.com/office/drawing/2014/main" id="{202DABF4-F233-4FB3-5255-C1DB7A207E98}"/>
              </a:ext>
            </a:extLst>
          </p:cNvPr>
          <p:cNvPicPr>
            <a:picLocks noChangeAspect="1"/>
          </p:cNvPicPr>
          <p:nvPr/>
        </p:nvPicPr>
        <p:blipFill>
          <a:blip r:embed="rId3">
            <a:extLst>
              <a:ext uri="{28A0092B-C50C-407E-A947-70E740481C1C}">
                <a14:useLocalDpi xmlns:a14="http://schemas.microsoft.com/office/drawing/2010/main" val="0"/>
              </a:ext>
            </a:extLst>
          </a:blip>
          <a:srcRect l="2136" r="2460"/>
          <a:stretch/>
        </p:blipFill>
        <p:spPr>
          <a:xfrm>
            <a:off x="964988" y="1925953"/>
            <a:ext cx="4699747" cy="2465920"/>
          </a:xfrm>
          <a:prstGeom prst="rect">
            <a:avLst/>
          </a:prstGeom>
          <a:effectLst>
            <a:outerShdw blurRad="50800" dist="50800" dir="5400000" algn="ctr" rotWithShape="0">
              <a:srgbClr val="000000">
                <a:alpha val="79000"/>
              </a:srgbClr>
            </a:outerShdw>
            <a:reflection endPos="0" dir="5400000" sy="-100000" algn="bl" rotWithShape="0"/>
          </a:effectLst>
        </p:spPr>
      </p:pic>
      <p:pic>
        <p:nvPicPr>
          <p:cNvPr id="8" name="Picture 7" descr="A screenshot of a web page&#10;&#10;Description automatically generated">
            <a:extLst>
              <a:ext uri="{FF2B5EF4-FFF2-40B4-BE49-F238E27FC236}">
                <a16:creationId xmlns:a16="http://schemas.microsoft.com/office/drawing/2014/main" id="{71439FA4-AC06-C0C0-695D-AE9F72A94F55}"/>
              </a:ext>
            </a:extLst>
          </p:cNvPr>
          <p:cNvPicPr>
            <a:picLocks noChangeAspect="1"/>
          </p:cNvPicPr>
          <p:nvPr/>
        </p:nvPicPr>
        <p:blipFill>
          <a:blip r:embed="rId4">
            <a:extLst>
              <a:ext uri="{28A0092B-C50C-407E-A947-70E740481C1C}">
                <a14:useLocalDpi xmlns:a14="http://schemas.microsoft.com/office/drawing/2010/main" val="0"/>
              </a:ext>
            </a:extLst>
          </a:blip>
          <a:srcRect t="7158"/>
          <a:stretch/>
        </p:blipFill>
        <p:spPr>
          <a:xfrm>
            <a:off x="3953053" y="2804630"/>
            <a:ext cx="4285883" cy="2671980"/>
          </a:xfrm>
          <a:prstGeom prst="rect">
            <a:avLst/>
          </a:prstGeom>
          <a:ln>
            <a:noFill/>
          </a:ln>
          <a:effectLst>
            <a:outerShdw blurRad="50800" dist="50800" dir="5400000" algn="ctr" rotWithShape="0">
              <a:srgbClr val="000000">
                <a:alpha val="78950"/>
              </a:srgbClr>
            </a:outerShdw>
          </a:effectLst>
        </p:spPr>
      </p:pic>
      <p:pic>
        <p:nvPicPr>
          <p:cNvPr id="16" name="Picture 15" descr="A black sign with white text&#10;&#10;Description automatically generated">
            <a:extLst>
              <a:ext uri="{FF2B5EF4-FFF2-40B4-BE49-F238E27FC236}">
                <a16:creationId xmlns:a16="http://schemas.microsoft.com/office/drawing/2014/main" id="{046CCE05-B96E-1C5A-79C8-8698E59B146A}"/>
              </a:ext>
            </a:extLst>
          </p:cNvPr>
          <p:cNvPicPr>
            <a:picLocks noChangeAspect="1"/>
          </p:cNvPicPr>
          <p:nvPr/>
        </p:nvPicPr>
        <p:blipFill>
          <a:blip r:embed="rId5">
            <a:extLst>
              <a:ext uri="{28A0092B-C50C-407E-A947-70E740481C1C}">
                <a14:useLocalDpi xmlns:a14="http://schemas.microsoft.com/office/drawing/2010/main" val="0"/>
              </a:ext>
            </a:extLst>
          </a:blip>
          <a:srcRect b="13897"/>
          <a:stretch/>
        </p:blipFill>
        <p:spPr>
          <a:xfrm>
            <a:off x="7235757" y="3661072"/>
            <a:ext cx="4088245" cy="2257137"/>
          </a:xfrm>
          <a:prstGeom prst="rect">
            <a:avLst/>
          </a:prstGeom>
          <a:effectLst>
            <a:outerShdw blurRad="50800" dist="50800" dir="5400000" algn="ctr" rotWithShape="0">
              <a:srgbClr val="000000">
                <a:alpha val="78627"/>
              </a:srgbClr>
            </a:outerShdw>
          </a:effectLst>
        </p:spPr>
      </p:pic>
      <p:sp>
        <p:nvSpPr>
          <p:cNvPr id="17" name="Rectangle 16">
            <a:extLst>
              <a:ext uri="{FF2B5EF4-FFF2-40B4-BE49-F238E27FC236}">
                <a16:creationId xmlns:a16="http://schemas.microsoft.com/office/drawing/2014/main" id="{7E817381-4F19-4171-A923-86FD0DE96308}"/>
              </a:ext>
            </a:extLst>
          </p:cNvPr>
          <p:cNvSpPr/>
          <p:nvPr/>
        </p:nvSpPr>
        <p:spPr>
          <a:xfrm>
            <a:off x="-9728" y="6082748"/>
            <a:ext cx="12201728" cy="775252"/>
          </a:xfrm>
          <a:prstGeom prst="rect">
            <a:avLst/>
          </a:prstGeom>
          <a:solidFill>
            <a:schemeClr val="accent2"/>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Content Placeholder 8" descr="A black background with white text&#10;&#10;AI-generated content may be incorrect.">
            <a:extLst>
              <a:ext uri="{FF2B5EF4-FFF2-40B4-BE49-F238E27FC236}">
                <a16:creationId xmlns:a16="http://schemas.microsoft.com/office/drawing/2014/main" id="{B5F903E2-645D-7AA5-2AF8-2CC98EECE861}"/>
              </a:ext>
            </a:extLst>
          </p:cNvPr>
          <p:cNvPicPr>
            <a:picLocks noChangeAspect="1"/>
          </p:cNvPicPr>
          <p:nvPr/>
        </p:nvPicPr>
        <p:blipFill>
          <a:blip r:embed="rId6">
            <a:extLst>
              <a:ext uri="{28A0092B-C50C-407E-A947-70E740481C1C}">
                <a14:useLocalDpi xmlns:a14="http://schemas.microsoft.com/office/drawing/2010/main" val="0"/>
              </a:ext>
            </a:extLst>
          </a:blip>
          <a:srcRect r="73259"/>
          <a:stretch/>
        </p:blipFill>
        <p:spPr>
          <a:xfrm>
            <a:off x="110837" y="6126623"/>
            <a:ext cx="637309" cy="794426"/>
          </a:xfrm>
          <a:prstGeom prst="rect">
            <a:avLst/>
          </a:prstGeom>
        </p:spPr>
      </p:pic>
      <p:pic>
        <p:nvPicPr>
          <p:cNvPr id="24" name="Picture 23" descr="A qr code with a few squares&#10;&#10;Description automatically generated">
            <a:extLst>
              <a:ext uri="{FF2B5EF4-FFF2-40B4-BE49-F238E27FC236}">
                <a16:creationId xmlns:a16="http://schemas.microsoft.com/office/drawing/2014/main" id="{DAF27631-3375-EC76-A9E6-42ECDC91BF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30862" y="126444"/>
            <a:ext cx="2532672" cy="2538688"/>
          </a:xfrm>
          <a:prstGeom prst="rect">
            <a:avLst/>
          </a:prstGeom>
        </p:spPr>
      </p:pic>
    </p:spTree>
    <p:extLst>
      <p:ext uri="{BB962C8B-B14F-4D97-AF65-F5344CB8AC3E}">
        <p14:creationId xmlns:p14="http://schemas.microsoft.com/office/powerpoint/2010/main" val="3133391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EF89C-DF49-F3DE-A4B6-2D3647166A98}"/>
              </a:ext>
            </a:extLst>
          </p:cNvPr>
          <p:cNvSpPr>
            <a:spLocks noGrp="1"/>
          </p:cNvSpPr>
          <p:nvPr>
            <p:ph type="title"/>
          </p:nvPr>
        </p:nvSpPr>
        <p:spPr/>
        <p:txBody>
          <a:bodyPr/>
          <a:lstStyle/>
          <a:p>
            <a:r>
              <a:rPr lang="en-US" dirty="0"/>
              <a:t>Life Skills Training</a:t>
            </a:r>
          </a:p>
        </p:txBody>
      </p:sp>
      <p:pic>
        <p:nvPicPr>
          <p:cNvPr id="3" name="Content Placeholder 4" descr="A group of people climbing a mountain&#10;&#10;Description automatically generated">
            <a:extLst>
              <a:ext uri="{FF2B5EF4-FFF2-40B4-BE49-F238E27FC236}">
                <a16:creationId xmlns:a16="http://schemas.microsoft.com/office/drawing/2014/main" id="{4234ADCE-B153-F0B4-8AE2-5D0126DA2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543" y="2100240"/>
            <a:ext cx="6134277" cy="3621772"/>
          </a:xfrm>
          <a:prstGeom prst="rect">
            <a:avLst/>
          </a:prstGeom>
          <a:effectLst>
            <a:outerShdw blurRad="50800" dist="50800" dir="5400000" sx="101000" sy="101000" algn="ctr" rotWithShape="0">
              <a:srgbClr val="000000">
                <a:alpha val="79110"/>
              </a:srgbClr>
            </a:outerShdw>
          </a:effectLst>
        </p:spPr>
      </p:pic>
      <p:sp>
        <p:nvSpPr>
          <p:cNvPr id="7" name="TextBox 6">
            <a:extLst>
              <a:ext uri="{FF2B5EF4-FFF2-40B4-BE49-F238E27FC236}">
                <a16:creationId xmlns:a16="http://schemas.microsoft.com/office/drawing/2014/main" id="{C191FBFB-4413-5B48-426A-5B0BC5D8B34A}"/>
              </a:ext>
            </a:extLst>
          </p:cNvPr>
          <p:cNvSpPr txBox="1"/>
          <p:nvPr/>
        </p:nvSpPr>
        <p:spPr>
          <a:xfrm>
            <a:off x="7844175" y="2829674"/>
            <a:ext cx="3761671" cy="2800767"/>
          </a:xfrm>
          <a:prstGeom prst="rect">
            <a:avLst/>
          </a:prstGeom>
          <a:noFill/>
        </p:spPr>
        <p:txBody>
          <a:bodyPr wrap="square" rtlCol="0">
            <a:spAutoFit/>
          </a:bodyPr>
          <a:lstStyle/>
          <a:p>
            <a:r>
              <a:rPr lang="en-US" sz="3200" b="1" dirty="0"/>
              <a:t>By SMART Recovery</a:t>
            </a:r>
          </a:p>
          <a:p>
            <a:pPr marL="285750" indent="-285750">
              <a:buFont typeface="Arial" panose="020B0604020202020204" pitchFamily="34" charset="0"/>
              <a:buChar char="•"/>
            </a:pPr>
            <a:r>
              <a:rPr lang="en-US" sz="2400" dirty="0"/>
              <a:t>No-Cost to you!</a:t>
            </a:r>
          </a:p>
          <a:p>
            <a:pPr marL="285750" indent="-285750">
              <a:buFont typeface="Arial" panose="020B0604020202020204" pitchFamily="34" charset="0"/>
              <a:buChar char="•"/>
            </a:pPr>
            <a:r>
              <a:rPr lang="en-US" sz="2400" dirty="0"/>
              <a:t>$1200 stipend</a:t>
            </a:r>
          </a:p>
          <a:p>
            <a:pPr marL="285750" indent="-285750">
              <a:buFont typeface="Arial" panose="020B0604020202020204" pitchFamily="34" charset="0"/>
              <a:buChar char="•"/>
            </a:pPr>
            <a:r>
              <a:rPr lang="en-US" sz="2400" dirty="0"/>
              <a:t>Virtual classes</a:t>
            </a:r>
          </a:p>
          <a:p>
            <a:pPr marL="285750" indent="-285750">
              <a:buFont typeface="Arial" panose="020B0604020202020204" pitchFamily="34" charset="0"/>
              <a:buChar char="•"/>
            </a:pPr>
            <a:r>
              <a:rPr lang="en-US" sz="2400" dirty="0"/>
              <a:t>Live Instruction</a:t>
            </a:r>
          </a:p>
          <a:p>
            <a:pPr marL="285750" indent="-285750">
              <a:buFont typeface="Arial" panose="020B0604020202020204" pitchFamily="34" charset="0"/>
              <a:buChar char="•"/>
            </a:pPr>
            <a:r>
              <a:rPr lang="en-US" sz="2400" dirty="0"/>
              <a:t>Facilitator Training</a:t>
            </a:r>
          </a:p>
          <a:p>
            <a:pPr marL="285750" indent="-285750">
              <a:buFont typeface="Arial" panose="020B0604020202020204" pitchFamily="34" charset="0"/>
              <a:buChar char="•"/>
            </a:pPr>
            <a:r>
              <a:rPr lang="en-US" sz="2400" dirty="0"/>
              <a:t>No obligation</a:t>
            </a:r>
          </a:p>
        </p:txBody>
      </p:sp>
      <p:sp>
        <p:nvSpPr>
          <p:cNvPr id="8" name="Rectangle 7">
            <a:extLst>
              <a:ext uri="{FF2B5EF4-FFF2-40B4-BE49-F238E27FC236}">
                <a16:creationId xmlns:a16="http://schemas.microsoft.com/office/drawing/2014/main" id="{53642801-7257-73CD-8E75-50AA9E896BD9}"/>
              </a:ext>
            </a:extLst>
          </p:cNvPr>
          <p:cNvSpPr/>
          <p:nvPr/>
        </p:nvSpPr>
        <p:spPr>
          <a:xfrm>
            <a:off x="-9728" y="6082748"/>
            <a:ext cx="12201728" cy="775252"/>
          </a:xfrm>
          <a:prstGeom prst="rect">
            <a:avLst/>
          </a:prstGeom>
          <a:solidFill>
            <a:schemeClr val="accent2"/>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8" descr="A black background with white text&#10;&#10;AI-generated content may be incorrect.">
            <a:extLst>
              <a:ext uri="{FF2B5EF4-FFF2-40B4-BE49-F238E27FC236}">
                <a16:creationId xmlns:a16="http://schemas.microsoft.com/office/drawing/2014/main" id="{CDC3F696-2A7C-11E5-5A43-9AA297C5D16E}"/>
              </a:ext>
            </a:extLst>
          </p:cNvPr>
          <p:cNvPicPr>
            <a:picLocks noChangeAspect="1"/>
          </p:cNvPicPr>
          <p:nvPr/>
        </p:nvPicPr>
        <p:blipFill>
          <a:blip r:embed="rId3">
            <a:extLst>
              <a:ext uri="{28A0092B-C50C-407E-A947-70E740481C1C}">
                <a14:useLocalDpi xmlns:a14="http://schemas.microsoft.com/office/drawing/2010/main" val="0"/>
              </a:ext>
            </a:extLst>
          </a:blip>
          <a:srcRect r="73259"/>
          <a:stretch/>
        </p:blipFill>
        <p:spPr>
          <a:xfrm>
            <a:off x="110837" y="6126623"/>
            <a:ext cx="637309" cy="794426"/>
          </a:xfrm>
          <a:prstGeom prst="rect">
            <a:avLst/>
          </a:prstGeom>
        </p:spPr>
      </p:pic>
      <p:pic>
        <p:nvPicPr>
          <p:cNvPr id="15" name="Picture 14" descr="A qr code on a white background&#10;&#10;Description automatically generated">
            <a:extLst>
              <a:ext uri="{FF2B5EF4-FFF2-40B4-BE49-F238E27FC236}">
                <a16:creationId xmlns:a16="http://schemas.microsoft.com/office/drawing/2014/main" id="{032D088E-C709-05C5-1C6A-6F652BB1E7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2923" y="119417"/>
            <a:ext cx="2461163" cy="2488921"/>
          </a:xfrm>
          <a:prstGeom prst="rect">
            <a:avLst/>
          </a:prstGeom>
        </p:spPr>
      </p:pic>
    </p:spTree>
    <p:extLst>
      <p:ext uri="{BB962C8B-B14F-4D97-AF65-F5344CB8AC3E}">
        <p14:creationId xmlns:p14="http://schemas.microsoft.com/office/powerpoint/2010/main" val="1809523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2BAC2-C3E3-C966-917B-018259162B77}"/>
              </a:ext>
            </a:extLst>
          </p:cNvPr>
          <p:cNvSpPr>
            <a:spLocks noGrp="1"/>
          </p:cNvSpPr>
          <p:nvPr>
            <p:ph type="title"/>
          </p:nvPr>
        </p:nvSpPr>
        <p:spPr/>
        <p:txBody>
          <a:bodyPr/>
          <a:lstStyle/>
          <a:p>
            <a:r>
              <a:rPr lang="en-US" sz="4400" kern="1200" dirty="0">
                <a:solidFill>
                  <a:schemeClr val="tx2"/>
                </a:solidFill>
                <a:latin typeface="+mj-lt"/>
                <a:ea typeface="+mj-ea"/>
                <a:cs typeface="+mj-cs"/>
              </a:rPr>
              <a:t>Monthly Webinar Series</a:t>
            </a:r>
          </a:p>
        </p:txBody>
      </p:sp>
      <p:sp>
        <p:nvSpPr>
          <p:cNvPr id="4" name="Slide Number Placeholder 3">
            <a:extLst>
              <a:ext uri="{FF2B5EF4-FFF2-40B4-BE49-F238E27FC236}">
                <a16:creationId xmlns:a16="http://schemas.microsoft.com/office/drawing/2014/main" id="{D14D5972-6D1F-FC3F-645A-502AABD7BF38}"/>
              </a:ext>
            </a:extLst>
          </p:cNvPr>
          <p:cNvSpPr>
            <a:spLocks noGrp="1"/>
          </p:cNvSpPr>
          <p:nvPr>
            <p:ph type="sldNum" sz="quarter" idx="12"/>
          </p:nvPr>
        </p:nvSpPr>
        <p:spPr/>
        <p:txBody>
          <a:bodyPr/>
          <a:lstStyle/>
          <a:p>
            <a:fld id="{00000000-1234-1234-1234-123412341234}" type="slidenum">
              <a:rPr lang="en" smtClean="0"/>
              <a:pPr/>
              <a:t>22</a:t>
            </a:fld>
            <a:endParaRPr lang="en"/>
          </a:p>
        </p:txBody>
      </p:sp>
      <p:pic>
        <p:nvPicPr>
          <p:cNvPr id="6" name="Picture 5" descr="A white letters from strings&#10;&#10;Description automatically generated">
            <a:extLst>
              <a:ext uri="{FF2B5EF4-FFF2-40B4-BE49-F238E27FC236}">
                <a16:creationId xmlns:a16="http://schemas.microsoft.com/office/drawing/2014/main" id="{9269ECBC-D505-54BA-C36B-A1605929EE7D}"/>
              </a:ext>
            </a:extLst>
          </p:cNvPr>
          <p:cNvPicPr>
            <a:picLocks noChangeAspect="1"/>
          </p:cNvPicPr>
          <p:nvPr/>
        </p:nvPicPr>
        <p:blipFill>
          <a:blip r:embed="rId3">
            <a:extLst>
              <a:ext uri="{28A0092B-C50C-407E-A947-70E740481C1C}">
                <a14:useLocalDpi xmlns:a14="http://schemas.microsoft.com/office/drawing/2010/main" val="0"/>
              </a:ext>
            </a:extLst>
          </a:blip>
          <a:srcRect l="9010" t="6500" r="9293" b="15178"/>
          <a:stretch/>
        </p:blipFill>
        <p:spPr>
          <a:xfrm>
            <a:off x="7003617" y="2923303"/>
            <a:ext cx="4585715" cy="2756475"/>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6DAE2629-986D-08DB-C633-67C0144F50C1}"/>
              </a:ext>
            </a:extLst>
          </p:cNvPr>
          <p:cNvSpPr txBox="1"/>
          <p:nvPr/>
        </p:nvSpPr>
        <p:spPr>
          <a:xfrm>
            <a:off x="768928" y="2026757"/>
            <a:ext cx="6083710" cy="3662541"/>
          </a:xfrm>
          <a:prstGeom prst="rect">
            <a:avLst/>
          </a:prstGeom>
          <a:noFill/>
        </p:spPr>
        <p:txBody>
          <a:bodyPr wrap="square" rtlCol="0">
            <a:spAutoFit/>
          </a:bodyPr>
          <a:lstStyle/>
          <a:p>
            <a:pPr algn="ctr"/>
            <a:r>
              <a:rPr lang="en-US" sz="3200" b="1" dirty="0">
                <a:solidFill>
                  <a:schemeClr val="tx1">
                    <a:lumMod val="75000"/>
                    <a:lumOff val="25000"/>
                  </a:schemeClr>
                </a:solidFill>
              </a:rPr>
              <a:t>Past Topics</a:t>
            </a:r>
          </a:p>
          <a:p>
            <a:pPr algn="ctr"/>
            <a:r>
              <a:rPr lang="en-US" sz="2800" dirty="0">
                <a:solidFill>
                  <a:schemeClr val="tx1">
                    <a:lumMod val="75000"/>
                    <a:lumOff val="25000"/>
                  </a:schemeClr>
                </a:solidFill>
              </a:rPr>
              <a:t>Grant Writing</a:t>
            </a:r>
          </a:p>
          <a:p>
            <a:pPr algn="ctr"/>
            <a:r>
              <a:rPr lang="en-US" sz="2800" dirty="0">
                <a:solidFill>
                  <a:schemeClr val="tx1">
                    <a:lumMod val="75000"/>
                    <a:lumOff val="25000"/>
                  </a:schemeClr>
                </a:solidFill>
              </a:rPr>
              <a:t>Chronic Nature of Addiction</a:t>
            </a:r>
          </a:p>
          <a:p>
            <a:pPr algn="ctr"/>
            <a:r>
              <a:rPr lang="en-US" sz="2800" dirty="0">
                <a:solidFill>
                  <a:schemeClr val="tx1">
                    <a:lumMod val="75000"/>
                    <a:lumOff val="25000"/>
                  </a:schemeClr>
                </a:solidFill>
              </a:rPr>
              <a:t>Marketing</a:t>
            </a:r>
          </a:p>
          <a:p>
            <a:pPr algn="ctr"/>
            <a:r>
              <a:rPr lang="en-US" sz="2800" dirty="0">
                <a:solidFill>
                  <a:schemeClr val="tx1">
                    <a:lumMod val="75000"/>
                    <a:lumOff val="25000"/>
                  </a:schemeClr>
                </a:solidFill>
              </a:rPr>
              <a:t>ASAM 4th Edition Updates</a:t>
            </a:r>
          </a:p>
          <a:p>
            <a:pPr algn="ctr"/>
            <a:endParaRPr lang="en-US" sz="2800" dirty="0">
              <a:solidFill>
                <a:schemeClr val="tx1">
                  <a:lumMod val="75000"/>
                  <a:lumOff val="25000"/>
                </a:schemeClr>
              </a:solidFill>
            </a:endParaRPr>
          </a:p>
          <a:p>
            <a:pPr algn="ctr"/>
            <a:r>
              <a:rPr lang="en-US" sz="3200" b="1" dirty="0">
                <a:solidFill>
                  <a:schemeClr val="tx1">
                    <a:lumMod val="75000"/>
                    <a:lumOff val="25000"/>
                  </a:schemeClr>
                </a:solidFill>
              </a:rPr>
              <a:t>Coming up</a:t>
            </a:r>
          </a:p>
          <a:p>
            <a:pPr algn="ctr"/>
            <a:r>
              <a:rPr lang="en-US" sz="2800" dirty="0">
                <a:solidFill>
                  <a:schemeClr val="tx1">
                    <a:lumMod val="75000"/>
                    <a:lumOff val="25000"/>
                  </a:schemeClr>
                </a:solidFill>
              </a:rPr>
              <a:t>Revenue Strategies for Nonprofits</a:t>
            </a:r>
          </a:p>
        </p:txBody>
      </p:sp>
      <p:sp>
        <p:nvSpPr>
          <p:cNvPr id="5" name="Rectangle 4">
            <a:extLst>
              <a:ext uri="{FF2B5EF4-FFF2-40B4-BE49-F238E27FC236}">
                <a16:creationId xmlns:a16="http://schemas.microsoft.com/office/drawing/2014/main" id="{7B7D930A-4B31-638C-D42A-65DA471A0A8D}"/>
              </a:ext>
            </a:extLst>
          </p:cNvPr>
          <p:cNvSpPr/>
          <p:nvPr/>
        </p:nvSpPr>
        <p:spPr>
          <a:xfrm>
            <a:off x="-9728" y="6082748"/>
            <a:ext cx="12201728" cy="775252"/>
          </a:xfrm>
          <a:prstGeom prst="rect">
            <a:avLst/>
          </a:prstGeom>
          <a:solidFill>
            <a:schemeClr val="accent2"/>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8" descr="A black background with white text&#10;&#10;AI-generated content may be incorrect.">
            <a:extLst>
              <a:ext uri="{FF2B5EF4-FFF2-40B4-BE49-F238E27FC236}">
                <a16:creationId xmlns:a16="http://schemas.microsoft.com/office/drawing/2014/main" id="{A2C4AC73-8392-1AEB-B551-2BEFB2285156}"/>
              </a:ext>
            </a:extLst>
          </p:cNvPr>
          <p:cNvPicPr>
            <a:picLocks noChangeAspect="1"/>
          </p:cNvPicPr>
          <p:nvPr/>
        </p:nvPicPr>
        <p:blipFill>
          <a:blip r:embed="rId4">
            <a:extLst>
              <a:ext uri="{28A0092B-C50C-407E-A947-70E740481C1C}">
                <a14:useLocalDpi xmlns:a14="http://schemas.microsoft.com/office/drawing/2010/main" val="0"/>
              </a:ext>
            </a:extLst>
          </a:blip>
          <a:srcRect r="73259"/>
          <a:stretch/>
        </p:blipFill>
        <p:spPr>
          <a:xfrm>
            <a:off x="110837" y="6126623"/>
            <a:ext cx="637309" cy="794426"/>
          </a:xfrm>
          <a:prstGeom prst="rect">
            <a:avLst/>
          </a:prstGeom>
        </p:spPr>
      </p:pic>
      <p:pic>
        <p:nvPicPr>
          <p:cNvPr id="12" name="Picture 11" descr="A qr code with black squares&#10;&#10;Description automatically generated">
            <a:extLst>
              <a:ext uri="{FF2B5EF4-FFF2-40B4-BE49-F238E27FC236}">
                <a16:creationId xmlns:a16="http://schemas.microsoft.com/office/drawing/2014/main" id="{DD4D8D82-8127-C842-6C40-25C133B68B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7415" y="139947"/>
            <a:ext cx="2580541" cy="2580541"/>
          </a:xfrm>
          <a:prstGeom prst="rect">
            <a:avLst/>
          </a:prstGeom>
        </p:spPr>
      </p:pic>
    </p:spTree>
    <p:extLst>
      <p:ext uri="{BB962C8B-B14F-4D97-AF65-F5344CB8AC3E}">
        <p14:creationId xmlns:p14="http://schemas.microsoft.com/office/powerpoint/2010/main" val="2818803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C6AC98-43F1-76ED-7F65-CB0BA47E5E81}"/>
              </a:ext>
              <a:ext uri="{C183D7F6-B498-43B3-948B-1728B52AA6E4}">
                <adec:decorative xmlns:adec="http://schemas.microsoft.com/office/drawing/2017/decorative" val="1"/>
              </a:ext>
            </a:extLst>
          </p:cNvPr>
          <p:cNvSpPr/>
          <p:nvPr/>
        </p:nvSpPr>
        <p:spPr>
          <a:xfrm>
            <a:off x="10674220" y="-3399"/>
            <a:ext cx="1517780" cy="4387749"/>
          </a:xfrm>
          <a:prstGeom prst="rect">
            <a:avLst/>
          </a:prstGeom>
          <a:solidFill>
            <a:srgbClr val="FFF6ED"/>
          </a:solidFill>
          <a:ln>
            <a:solidFill>
              <a:srgbClr val="FFF6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2" name="Picture 21" descr="Graphic for the Rural SUD Info Center stating &quot;Empowering rural communities with evidence-based resources that support their efforts in SUD prevention, treatment, and recovery.&quot; The URL ruralsudinfo.org is shown along with a QR code to learn more.">
            <a:hlinkClick r:id="rId3"/>
            <a:extLst>
              <a:ext uri="{FF2B5EF4-FFF2-40B4-BE49-F238E27FC236}">
                <a16:creationId xmlns:a16="http://schemas.microsoft.com/office/drawing/2014/main" id="{C53F5095-E7F6-43FC-9D27-B8B3749E10EB}"/>
              </a:ext>
            </a:extLst>
          </p:cNvPr>
          <p:cNvPicPr>
            <a:picLocks noChangeAspect="1"/>
          </p:cNvPicPr>
          <p:nvPr/>
        </p:nvPicPr>
        <p:blipFill>
          <a:blip r:embed="rId4"/>
          <a:stretch>
            <a:fillRect/>
          </a:stretch>
        </p:blipFill>
        <p:spPr>
          <a:xfrm>
            <a:off x="1347854" y="2325"/>
            <a:ext cx="9505622" cy="4382025"/>
          </a:xfrm>
          <a:prstGeom prst="rect">
            <a:avLst/>
          </a:prstGeom>
        </p:spPr>
      </p:pic>
      <p:sp>
        <p:nvSpPr>
          <p:cNvPr id="11" name="TextBox 10">
            <a:extLst>
              <a:ext uri="{FF2B5EF4-FFF2-40B4-BE49-F238E27FC236}">
                <a16:creationId xmlns:a16="http://schemas.microsoft.com/office/drawing/2014/main" id="{B0324936-5845-0C13-0727-70E507DA2F83}"/>
              </a:ext>
            </a:extLst>
          </p:cNvPr>
          <p:cNvSpPr txBox="1"/>
          <p:nvPr/>
        </p:nvSpPr>
        <p:spPr>
          <a:xfrm>
            <a:off x="0" y="6428227"/>
            <a:ext cx="12192000" cy="461665"/>
          </a:xfrm>
          <a:prstGeom prst="rect">
            <a:avLst/>
          </a:prstGeom>
          <a:solidFill>
            <a:srgbClr val="ADF5D3"/>
          </a:solidFill>
        </p:spPr>
        <p:txBody>
          <a:bodyPr wrap="square">
            <a:spAutoFit/>
          </a:bodyPr>
          <a:lstStyle/>
          <a:p>
            <a:pPr marL="0" marR="0" lvl="0" indent="0" algn="ctr" defTabSz="914377" rtl="0" eaLnBrk="1" fontAlgn="auto" latinLnBrk="0" hangingPunct="1">
              <a:lnSpc>
                <a:spcPct val="100000"/>
              </a:lnSpc>
              <a:spcBef>
                <a:spcPts val="1200"/>
              </a:spcBef>
              <a:spcAft>
                <a:spcPts val="0"/>
              </a:spcAft>
              <a:buClrTx/>
              <a:buSzTx/>
              <a:buFontTx/>
              <a:buNone/>
              <a:tabLst/>
              <a:defRPr/>
            </a:pPr>
            <a:r>
              <a:rPr kumimoji="0" lang="en-US" sz="1200" b="0" i="1" u="none" strike="noStrike" kern="1200" cap="none" spc="0" normalizeH="0" baseline="0" noProof="0" dirty="0">
                <a:ln>
                  <a:noFill/>
                </a:ln>
                <a:solidFill>
                  <a:srgbClr val="1B1C14"/>
                </a:solidFill>
                <a:effectLst/>
                <a:uLnTx/>
                <a:uFillTx/>
                <a:latin typeface="Calibri" panose="020F0502020204030204" pitchFamily="34" charset="0"/>
                <a:ea typeface="+mn-ea"/>
                <a:cs typeface="+mn-cs"/>
              </a:rPr>
              <a:t>This presentation is supported by the Health Resources and Services Administration (HRSA) of the U.S. Department of Health and Human Services (HHS) as part of an award with zero percentage financed with non-governmental sources. The contents are those of the author(s) and do not necessarily represent the official views of, nor an endorsement by, HRSA, HHS or the U.S. Government.</a:t>
            </a:r>
            <a:endParaRPr kumimoji="0" lang="en-US" sz="1200" b="0" i="0" u="none" strike="noStrike" kern="1200" cap="none" spc="0" normalizeH="0" baseline="0" noProof="0" dirty="0">
              <a:ln>
                <a:noFill/>
              </a:ln>
              <a:solidFill>
                <a:srgbClr val="006241"/>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7EEC0657-FE2A-817B-9737-349B31B33871}"/>
              </a:ext>
              <a:ext uri="{C183D7F6-B498-43B3-948B-1728B52AA6E4}">
                <adec:decorative xmlns:adec="http://schemas.microsoft.com/office/drawing/2017/decorative" val="1"/>
              </a:ext>
            </a:extLst>
          </p:cNvPr>
          <p:cNvSpPr/>
          <p:nvPr/>
        </p:nvSpPr>
        <p:spPr>
          <a:xfrm>
            <a:off x="1" y="5774593"/>
            <a:ext cx="12192000" cy="6536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75DAEB1-9F2B-D142-EB07-BD86167E4713}"/>
              </a:ext>
              <a:ext uri="{C183D7F6-B498-43B3-948B-1728B52AA6E4}">
                <adec:decorative xmlns:adec="http://schemas.microsoft.com/office/drawing/2017/decorative" val="1"/>
              </a:ext>
            </a:extLst>
          </p:cNvPr>
          <p:cNvSpPr/>
          <p:nvPr/>
        </p:nvSpPr>
        <p:spPr>
          <a:xfrm>
            <a:off x="0" y="-1"/>
            <a:ext cx="1517780" cy="4386675"/>
          </a:xfrm>
          <a:prstGeom prst="rect">
            <a:avLst/>
          </a:prstGeom>
          <a:solidFill>
            <a:srgbClr val="FFF6ED"/>
          </a:solidFill>
          <a:ln>
            <a:solidFill>
              <a:srgbClr val="FFF6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31A431B-3172-CCC9-E2FC-41E1E2A3A061}"/>
              </a:ext>
            </a:extLst>
          </p:cNvPr>
          <p:cNvSpPr txBox="1"/>
          <p:nvPr/>
        </p:nvSpPr>
        <p:spPr>
          <a:xfrm>
            <a:off x="8731955" y="5881601"/>
            <a:ext cx="335526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Find us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www.fletchergroup.org</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8C30EC22-1A74-8869-BCB2-B7F4951929A8}"/>
              </a:ext>
            </a:extLst>
          </p:cNvPr>
          <p:cNvSpPr txBox="1"/>
          <p:nvPr/>
        </p:nvSpPr>
        <p:spPr>
          <a:xfrm>
            <a:off x="4476493" y="5843932"/>
            <a:ext cx="365214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Find us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recoverycenterofexcellence.org</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9" name="Rectangle 8">
            <a:extLst>
              <a:ext uri="{FF2B5EF4-FFF2-40B4-BE49-F238E27FC236}">
                <a16:creationId xmlns:a16="http://schemas.microsoft.com/office/drawing/2014/main" id="{BD661DA2-D775-A349-1A90-6689C887FEB0}"/>
              </a:ext>
              <a:ext uri="{C183D7F6-B498-43B3-948B-1728B52AA6E4}">
                <adec:decorative xmlns:adec="http://schemas.microsoft.com/office/drawing/2017/decorative" val="1"/>
              </a:ext>
            </a:extLst>
          </p:cNvPr>
          <p:cNvSpPr/>
          <p:nvPr/>
        </p:nvSpPr>
        <p:spPr>
          <a:xfrm>
            <a:off x="1095" y="4370165"/>
            <a:ext cx="12192000" cy="570969"/>
          </a:xfrm>
          <a:prstGeom prst="rect">
            <a:avLst/>
          </a:prstGeom>
          <a:solidFill>
            <a:srgbClr val="C5C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8" name="Picture 17" descr="UR Medicine Recovery Center of Excellence logo">
            <a:hlinkClick r:id="rId7"/>
            <a:extLst>
              <a:ext uri="{FF2B5EF4-FFF2-40B4-BE49-F238E27FC236}">
                <a16:creationId xmlns:a16="http://schemas.microsoft.com/office/drawing/2014/main" id="{CB512A51-A438-179E-111F-124B95D2BE6A}"/>
              </a:ext>
            </a:extLst>
          </p:cNvPr>
          <p:cNvPicPr>
            <a:picLocks noChangeAspect="1"/>
          </p:cNvPicPr>
          <p:nvPr/>
        </p:nvPicPr>
        <p:blipFill rotWithShape="1">
          <a:blip r:embed="rId8"/>
          <a:srcRect l="835" t="17972" r="-835" b="11598"/>
          <a:stretch/>
        </p:blipFill>
        <p:spPr>
          <a:xfrm>
            <a:off x="5330668" y="4985032"/>
            <a:ext cx="1943792" cy="953253"/>
          </a:xfrm>
          <a:prstGeom prst="rect">
            <a:avLst/>
          </a:prstGeom>
        </p:spPr>
      </p:pic>
      <p:sp>
        <p:nvSpPr>
          <p:cNvPr id="2" name="TextBox 1">
            <a:extLst>
              <a:ext uri="{FF2B5EF4-FFF2-40B4-BE49-F238E27FC236}">
                <a16:creationId xmlns:a16="http://schemas.microsoft.com/office/drawing/2014/main" id="{EEFF975A-021C-C98E-EEEA-51E6109D169E}"/>
              </a:ext>
            </a:extLst>
          </p:cNvPr>
          <p:cNvSpPr txBox="1"/>
          <p:nvPr/>
        </p:nvSpPr>
        <p:spPr>
          <a:xfrm>
            <a:off x="469459" y="5838411"/>
            <a:ext cx="334079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Find us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www.uvmcora.org</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Picture 19" descr="University of Vermont Center on Rural Addiction logo">
            <a:extLst>
              <a:ext uri="{FF2B5EF4-FFF2-40B4-BE49-F238E27FC236}">
                <a16:creationId xmlns:a16="http://schemas.microsoft.com/office/drawing/2014/main" id="{CF16229F-B74D-82EA-F8D6-E9FBBD715DEA}"/>
              </a:ext>
            </a:extLst>
          </p:cNvPr>
          <p:cNvPicPr>
            <a:picLocks noChangeAspect="1"/>
          </p:cNvPicPr>
          <p:nvPr/>
        </p:nvPicPr>
        <p:blipFill>
          <a:blip r:embed="rId10"/>
          <a:stretch>
            <a:fillRect/>
          </a:stretch>
        </p:blipFill>
        <p:spPr>
          <a:xfrm>
            <a:off x="790294" y="5004952"/>
            <a:ext cx="2699129" cy="886425"/>
          </a:xfrm>
          <a:prstGeom prst="rect">
            <a:avLst/>
          </a:prstGeom>
        </p:spPr>
      </p:pic>
      <p:sp>
        <p:nvSpPr>
          <p:cNvPr id="12" name="TextBox 11">
            <a:extLst>
              <a:ext uri="{FF2B5EF4-FFF2-40B4-BE49-F238E27FC236}">
                <a16:creationId xmlns:a16="http://schemas.microsoft.com/office/drawing/2014/main" id="{3F92671D-56CE-33CB-0FBC-1A89482223A5}"/>
              </a:ext>
            </a:extLst>
          </p:cNvPr>
          <p:cNvSpPr txBox="1"/>
          <p:nvPr/>
        </p:nvSpPr>
        <p:spPr>
          <a:xfrm>
            <a:off x="9096953" y="4379790"/>
            <a:ext cx="26252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RCORP – Rural Center of Excellence on SUD Recovery</a:t>
            </a:r>
          </a:p>
        </p:txBody>
      </p:sp>
      <p:sp>
        <p:nvSpPr>
          <p:cNvPr id="10" name="TextBox 9">
            <a:extLst>
              <a:ext uri="{FF2B5EF4-FFF2-40B4-BE49-F238E27FC236}">
                <a16:creationId xmlns:a16="http://schemas.microsoft.com/office/drawing/2014/main" id="{13E65928-63A3-E633-61B2-B24DA2B49D10}"/>
              </a:ext>
            </a:extLst>
          </p:cNvPr>
          <p:cNvSpPr txBox="1"/>
          <p:nvPr/>
        </p:nvSpPr>
        <p:spPr>
          <a:xfrm>
            <a:off x="4819813" y="4379790"/>
            <a:ext cx="296550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RCORP – Rural Center of Excellence on SUD Prevention</a:t>
            </a:r>
          </a:p>
        </p:txBody>
      </p:sp>
      <p:sp>
        <p:nvSpPr>
          <p:cNvPr id="13" name="TextBox 12">
            <a:extLst>
              <a:ext uri="{FF2B5EF4-FFF2-40B4-BE49-F238E27FC236}">
                <a16:creationId xmlns:a16="http://schemas.microsoft.com/office/drawing/2014/main" id="{94A3244D-2EFD-803B-FFCA-8B0C925F1725}"/>
              </a:ext>
            </a:extLst>
          </p:cNvPr>
          <p:cNvSpPr txBox="1"/>
          <p:nvPr/>
        </p:nvSpPr>
        <p:spPr>
          <a:xfrm>
            <a:off x="672728" y="4379790"/>
            <a:ext cx="29342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RCORP – Rural Center of Excellence on SUD Treatment</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79C95461-0B53-93BD-8598-296D1D0920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88556" y="5100543"/>
            <a:ext cx="2625269" cy="689917"/>
          </a:xfrm>
          <a:prstGeom prst="rect">
            <a:avLst/>
          </a:prstGeom>
        </p:spPr>
      </p:pic>
    </p:spTree>
    <p:extLst>
      <p:ext uri="{BB962C8B-B14F-4D97-AF65-F5344CB8AC3E}">
        <p14:creationId xmlns:p14="http://schemas.microsoft.com/office/powerpoint/2010/main" val="3853656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1"/>
          <p:cNvSpPr txBox="1">
            <a:spLocks noGrp="1"/>
          </p:cNvSpPr>
          <p:nvPr>
            <p:ph type="title"/>
          </p:nvPr>
        </p:nvSpPr>
        <p:spPr>
          <a:xfrm>
            <a:off x="915207" y="4986272"/>
            <a:ext cx="10058400" cy="80094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sz="4400" dirty="0"/>
              <a:t>Thank you!</a:t>
            </a:r>
            <a:endParaRPr sz="4400" dirty="0"/>
          </a:p>
        </p:txBody>
      </p:sp>
      <p:sp>
        <p:nvSpPr>
          <p:cNvPr id="286" name="Google Shape;286;p21"/>
          <p:cNvSpPr/>
          <p:nvPr/>
        </p:nvSpPr>
        <p:spPr>
          <a:xfrm rot="5400000">
            <a:off x="5933467" y="1236535"/>
            <a:ext cx="699244" cy="3951003"/>
          </a:xfrm>
          <a:prstGeom prst="round2SameRect">
            <a:avLst>
              <a:gd name="adj1" fmla="val 16667"/>
              <a:gd name="adj2" fmla="val 0"/>
            </a:avLst>
          </a:prstGeom>
          <a:solidFill>
            <a:srgbClr val="CAD5E0">
              <a:alpha val="89803"/>
            </a:srgbClr>
          </a:solidFill>
          <a:ln w="15875" cap="flat" cmpd="sng">
            <a:solidFill>
              <a:srgbClr val="CAD5E0">
                <a:alpha val="89803"/>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Google Shape;287;p21"/>
          <p:cNvSpPr txBox="1"/>
          <p:nvPr/>
        </p:nvSpPr>
        <p:spPr>
          <a:xfrm>
            <a:off x="4627419" y="2923592"/>
            <a:ext cx="3631172" cy="596843"/>
          </a:xfrm>
          <a:prstGeom prst="rect">
            <a:avLst/>
          </a:prstGeom>
          <a:noFill/>
          <a:ln>
            <a:noFill/>
          </a:ln>
        </p:spPr>
        <p:txBody>
          <a:bodyPr spcFirstLastPara="1" wrap="square" lIns="247650" tIns="123825" rIns="247650" bIns="123825" anchor="ctr" anchorCtr="0">
            <a:noAutofit/>
          </a:bodyPr>
          <a:lstStyle/>
          <a:p>
            <a:pPr marL="228600" marR="0" lvl="1" indent="-228600" algn="ctr" defTabSz="914400" rtl="0" eaLnBrk="1" fontAlgn="auto" latinLnBrk="0" hangingPunct="1">
              <a:lnSpc>
                <a:spcPct val="90000"/>
              </a:lnSpc>
              <a:spcBef>
                <a:spcPts val="0"/>
              </a:spcBef>
              <a:spcAft>
                <a:spcPts val="0"/>
              </a:spcAft>
              <a:buClr>
                <a:prstClr val="black"/>
              </a:buClr>
              <a:buSzPts val="2000"/>
              <a:buFont typeface="Calibri"/>
              <a:buNone/>
              <a:tabLst/>
              <a:defRPr/>
            </a:pPr>
            <a:r>
              <a:rPr kumimoji="0" lang="en-US" sz="2400" b="0" i="0" u="none" strike="noStrike" kern="1200" cap="none" spc="0" normalizeH="0" baseline="0" noProof="0" dirty="0">
                <a:ln>
                  <a:noFill/>
                </a:ln>
                <a:solidFill>
                  <a:prstClr val="black"/>
                </a:solidFill>
                <a:effectLst/>
                <a:uLnTx/>
                <a:uFillTx/>
                <a:latin typeface="Calibri"/>
                <a:ea typeface="Calibri"/>
                <a:cs typeface="Calibri"/>
                <a:sym typeface="Calibri"/>
              </a:rPr>
              <a:t>Madison Ashworth, PhD</a:t>
            </a: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 marR="0" lvl="1" indent="-114300" algn="ctr" defTabSz="914400" rtl="0" eaLnBrk="1" fontAlgn="auto" latinLnBrk="0" hangingPunct="1">
              <a:lnSpc>
                <a:spcPct val="90000"/>
              </a:lnSpc>
              <a:spcBef>
                <a:spcPts val="210"/>
              </a:spcBef>
              <a:spcAft>
                <a:spcPts val="0"/>
              </a:spcAft>
              <a:buClr>
                <a:prstClr val="black"/>
              </a:buClr>
              <a:buSzPts val="1400"/>
              <a:buFont typeface="Calibri"/>
              <a:buNone/>
              <a:tabLst/>
              <a:defRPr/>
            </a:pPr>
            <a:r>
              <a:rPr kumimoji="0" lang="en-US" sz="1600" b="0" i="0" u="none" strike="noStrike" kern="1200" cap="none" spc="0" normalizeH="0" baseline="0" noProof="0" dirty="0">
                <a:ln>
                  <a:noFill/>
                </a:ln>
                <a:solidFill>
                  <a:prstClr val="black"/>
                </a:solidFill>
                <a:effectLst/>
                <a:uLnTx/>
                <a:uFillTx/>
                <a:latin typeface="Calibri"/>
                <a:ea typeface="Calibri"/>
                <a:cs typeface="Calibri"/>
                <a:sym typeface="Calibri"/>
              </a:rPr>
              <a:t>Health Economist</a:t>
            </a:r>
            <a:endParaRPr kumimoji="0"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8" name="Google Shape;288;p21"/>
          <p:cNvSpPr/>
          <p:nvPr/>
        </p:nvSpPr>
        <p:spPr>
          <a:xfrm>
            <a:off x="462979" y="2753157"/>
            <a:ext cx="4136730" cy="874056"/>
          </a:xfrm>
          <a:prstGeom prst="roundRect">
            <a:avLst>
              <a:gd name="adj" fmla="val 16667"/>
            </a:avLst>
          </a:prstGeom>
          <a:solidFill>
            <a:srgbClr val="0974A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Google Shape;289;p21"/>
          <p:cNvSpPr txBox="1"/>
          <p:nvPr/>
        </p:nvSpPr>
        <p:spPr>
          <a:xfrm>
            <a:off x="490689" y="2817676"/>
            <a:ext cx="4109020" cy="788720"/>
          </a:xfrm>
          <a:prstGeom prst="rect">
            <a:avLst/>
          </a:prstGeom>
          <a:noFill/>
          <a:ln>
            <a:noFill/>
          </a:ln>
        </p:spPr>
        <p:txBody>
          <a:bodyPr spcFirstLastPara="1" wrap="square" lIns="76200" tIns="38100" rIns="76200" bIns="3810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2000"/>
              <a:buFont typeface="Calibri"/>
              <a:buNone/>
              <a:tabLst/>
              <a:defRPr/>
            </a:pPr>
            <a:r>
              <a:rPr kumimoji="0" lang="en-US" sz="2400" b="0" i="0" u="none" strike="noStrike" kern="1200" cap="none" spc="0" normalizeH="0" baseline="0" noProof="0" dirty="0" err="1">
                <a:ln>
                  <a:noFill/>
                </a:ln>
                <a:solidFill>
                  <a:prstClr val="white"/>
                </a:solidFill>
                <a:effectLst/>
                <a:uLnTx/>
                <a:uFillTx/>
                <a:latin typeface="Calibri"/>
                <a:ea typeface="Calibri"/>
                <a:cs typeface="Calibri"/>
                <a:sym typeface="Calibri"/>
              </a:rPr>
              <a:t>mashworth@fletchergroup.org</a:t>
            </a: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0" name="Google Shape;290;p21"/>
          <p:cNvSpPr/>
          <p:nvPr/>
        </p:nvSpPr>
        <p:spPr>
          <a:xfrm rot="5400000">
            <a:off x="5933467" y="2264077"/>
            <a:ext cx="699244" cy="3951003"/>
          </a:xfrm>
          <a:prstGeom prst="round2SameRect">
            <a:avLst>
              <a:gd name="adj1" fmla="val 16667"/>
              <a:gd name="adj2" fmla="val 0"/>
            </a:avLst>
          </a:prstGeom>
          <a:solidFill>
            <a:srgbClr val="CAD5E0">
              <a:alpha val="89803"/>
            </a:srgbClr>
          </a:solidFill>
          <a:ln w="15875" cap="flat" cmpd="sng">
            <a:solidFill>
              <a:srgbClr val="CAD5E0">
                <a:alpha val="89803"/>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Google Shape;291;p21"/>
          <p:cNvSpPr txBox="1"/>
          <p:nvPr/>
        </p:nvSpPr>
        <p:spPr>
          <a:xfrm>
            <a:off x="4613563" y="3940102"/>
            <a:ext cx="3631172" cy="630976"/>
          </a:xfrm>
          <a:prstGeom prst="rect">
            <a:avLst/>
          </a:prstGeom>
          <a:noFill/>
          <a:ln>
            <a:noFill/>
          </a:ln>
        </p:spPr>
        <p:txBody>
          <a:bodyPr spcFirstLastPara="1" wrap="square" lIns="247650" tIns="123825" rIns="247650" bIns="123825" anchor="ctr" anchorCtr="0">
            <a:noAutofit/>
          </a:bodyPr>
          <a:lstStyle/>
          <a:p>
            <a:pPr marL="228600" marR="0" lvl="1" indent="-228600" algn="ctr" defTabSz="914400" rtl="0" eaLnBrk="1" fontAlgn="auto" latinLnBrk="0" hangingPunct="1">
              <a:lnSpc>
                <a:spcPct val="90000"/>
              </a:lnSpc>
              <a:spcBef>
                <a:spcPts val="0"/>
              </a:spcBef>
              <a:spcAft>
                <a:spcPts val="0"/>
              </a:spcAft>
              <a:buClr>
                <a:prstClr val="black"/>
              </a:buClr>
              <a:buSzPts val="2000"/>
              <a:buFont typeface="Calibri"/>
              <a:buNone/>
              <a:tabLst/>
              <a:defRPr/>
            </a:pPr>
            <a:r>
              <a:rPr kumimoji="0" lang="en-US" sz="2400" b="0" i="0" u="none" strike="noStrike" kern="1200" cap="none" spc="0" normalizeH="0" baseline="0" noProof="0" dirty="0">
                <a:ln>
                  <a:noFill/>
                </a:ln>
                <a:solidFill>
                  <a:prstClr val="black"/>
                </a:solidFill>
                <a:effectLst/>
                <a:uLnTx/>
                <a:uFillTx/>
                <a:latin typeface="Calibri"/>
                <a:ea typeface="Calibri"/>
                <a:cs typeface="Calibri"/>
                <a:sym typeface="Calibri"/>
              </a:rPr>
              <a:t>Rachael Nichols</a:t>
            </a: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 marR="0" lvl="1" indent="-114300" algn="ctr" defTabSz="914400" rtl="0" eaLnBrk="1" fontAlgn="auto" latinLnBrk="0" hangingPunct="1">
              <a:lnSpc>
                <a:spcPct val="90000"/>
              </a:lnSpc>
              <a:spcBef>
                <a:spcPts val="210"/>
              </a:spcBef>
              <a:spcAft>
                <a:spcPts val="0"/>
              </a:spcAft>
              <a:buClr>
                <a:prstClr val="black"/>
              </a:buClr>
              <a:buSzPts val="1400"/>
              <a:buFont typeface="Calibri"/>
              <a:buNone/>
              <a:tabLst/>
              <a:defRPr/>
            </a:pPr>
            <a:r>
              <a:rPr kumimoji="0" lang="en-US" sz="1600" b="0" i="0" u="none" strike="noStrike" kern="1200" cap="none" spc="0" normalizeH="0" baseline="0" noProof="0" dirty="0">
                <a:ln>
                  <a:noFill/>
                </a:ln>
                <a:solidFill>
                  <a:prstClr val="black"/>
                </a:solidFill>
                <a:effectLst/>
                <a:uLnTx/>
                <a:uFillTx/>
                <a:latin typeface="Calibri"/>
                <a:ea typeface="Calibri"/>
                <a:cs typeface="Calibri"/>
                <a:sym typeface="Calibri"/>
              </a:rPr>
              <a:t>Outreach and Engagement Specialist</a:t>
            </a:r>
            <a:endParaRPr kumimoji="0"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2" name="Google Shape;292;p21"/>
          <p:cNvSpPr/>
          <p:nvPr/>
        </p:nvSpPr>
        <p:spPr>
          <a:xfrm>
            <a:off x="462979" y="3794280"/>
            <a:ext cx="4136729" cy="874056"/>
          </a:xfrm>
          <a:prstGeom prst="roundRect">
            <a:avLst>
              <a:gd name="adj" fmla="val 16667"/>
            </a:avLst>
          </a:prstGeom>
          <a:solidFill>
            <a:srgbClr val="0974A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Google Shape;293;p21"/>
          <p:cNvSpPr txBox="1"/>
          <p:nvPr/>
        </p:nvSpPr>
        <p:spPr>
          <a:xfrm>
            <a:off x="462979" y="3861900"/>
            <a:ext cx="4136729" cy="788720"/>
          </a:xfrm>
          <a:prstGeom prst="rect">
            <a:avLst/>
          </a:prstGeom>
          <a:noFill/>
          <a:ln>
            <a:noFill/>
          </a:ln>
        </p:spPr>
        <p:txBody>
          <a:bodyPr spcFirstLastPara="1" wrap="square" lIns="76200" tIns="38100" rIns="76200" bIns="3810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2000"/>
              <a:buFont typeface="Calibri"/>
              <a:buNone/>
              <a:tabLst/>
              <a:defRPr/>
            </a:pPr>
            <a:r>
              <a:rPr kumimoji="0" lang="en-US" sz="2400" b="0" i="0" u="none" strike="noStrike" kern="1200" cap="none" spc="0" normalizeH="0" baseline="0" noProof="0" dirty="0">
                <a:ln>
                  <a:noFill/>
                </a:ln>
                <a:solidFill>
                  <a:prstClr val="white"/>
                </a:solidFill>
                <a:effectLst/>
                <a:uLnTx/>
                <a:uFillTx/>
                <a:latin typeface="Calibri"/>
                <a:ea typeface="Calibri"/>
                <a:cs typeface="Calibri"/>
                <a:sym typeface="Calibri"/>
              </a:rPr>
              <a:t>rnichols@fletchergroup.org</a:t>
            </a: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49C2CAD3-76E5-7CFF-8090-0D736D5C9803}"/>
              </a:ext>
            </a:extLst>
          </p:cNvPr>
          <p:cNvSpPr/>
          <p:nvPr/>
        </p:nvSpPr>
        <p:spPr>
          <a:xfrm>
            <a:off x="-9728" y="6082748"/>
            <a:ext cx="12201728" cy="775252"/>
          </a:xfrm>
          <a:prstGeom prst="rect">
            <a:avLst/>
          </a:prstGeom>
          <a:solidFill>
            <a:schemeClr val="accent2"/>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a black square&#10;&#10;Description automatically generated with medium confidence">
            <a:extLst>
              <a:ext uri="{FF2B5EF4-FFF2-40B4-BE49-F238E27FC236}">
                <a16:creationId xmlns:a16="http://schemas.microsoft.com/office/drawing/2014/main" id="{72FF2F12-2721-A0EE-7E0B-53308167A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420" y="547518"/>
            <a:ext cx="3951004" cy="1038319"/>
          </a:xfrm>
          <a:prstGeom prst="rect">
            <a:avLst/>
          </a:prstGeom>
        </p:spPr>
      </p:pic>
      <p:pic>
        <p:nvPicPr>
          <p:cNvPr id="9" name="Picture 8" descr="A qr code with a black background&#10;&#10;Description automatically generated">
            <a:extLst>
              <a:ext uri="{FF2B5EF4-FFF2-40B4-BE49-F238E27FC236}">
                <a16:creationId xmlns:a16="http://schemas.microsoft.com/office/drawing/2014/main" id="{D2494A1B-A1E0-8AD2-AC83-80BE4E5F4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7627" y="2471350"/>
            <a:ext cx="2771373" cy="2771373"/>
          </a:xfrm>
          <a:prstGeom prst="rect">
            <a:avLst/>
          </a:prstGeom>
        </p:spPr>
      </p:pic>
      <p:sp>
        <p:nvSpPr>
          <p:cNvPr id="294" name="Google Shape;294;p21"/>
          <p:cNvSpPr txBox="1"/>
          <p:nvPr/>
        </p:nvSpPr>
        <p:spPr>
          <a:xfrm>
            <a:off x="0" y="6236536"/>
            <a:ext cx="12201727" cy="46318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150" b="0" i="0" u="none" strike="noStrike" kern="1200" cap="none" spc="0" normalizeH="0" baseline="0" noProof="0" dirty="0">
                <a:ln>
                  <a:noFill/>
                </a:ln>
                <a:solidFill>
                  <a:prstClr val="black"/>
                </a:solidFill>
                <a:effectLst/>
                <a:uLnTx/>
                <a:uFillTx/>
                <a:latin typeface="Calibri"/>
                <a:ea typeface="Calibri"/>
                <a:cs typeface="Calibri"/>
                <a:sym typeface="Calibri"/>
              </a:rPr>
              <a:t>This presentation is supported by the Health Resources and Services Administration (HRSA) of the U.S. Department of Health and Human Services (HHS) as part of an award totaling $3.3 million with 0% financed with non-governmental sources. The contents are those of the author(s) and do not necessarily represent the official views of, nor an endorsement, by HRSA, HHS, or the U.S. Government. </a:t>
            </a:r>
            <a:endParaRPr kumimoji="0" sz="115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425A-E109-F43E-3B93-A82678976913}"/>
              </a:ext>
            </a:extLst>
          </p:cNvPr>
          <p:cNvSpPr>
            <a:spLocks noGrp="1"/>
          </p:cNvSpPr>
          <p:nvPr>
            <p:ph type="title"/>
          </p:nvPr>
        </p:nvSpPr>
        <p:spPr/>
        <p:txBody>
          <a:bodyPr/>
          <a:lstStyle/>
          <a:p>
            <a:r>
              <a:rPr lang="en-US" dirty="0"/>
              <a:t>Why did we conduct this study?</a:t>
            </a:r>
          </a:p>
        </p:txBody>
      </p:sp>
      <p:sp>
        <p:nvSpPr>
          <p:cNvPr id="4" name="Rectangle 3">
            <a:extLst>
              <a:ext uri="{FF2B5EF4-FFF2-40B4-BE49-F238E27FC236}">
                <a16:creationId xmlns:a16="http://schemas.microsoft.com/office/drawing/2014/main" id="{C617D3C9-40DE-A087-831A-320FFD2C268D}"/>
              </a:ext>
            </a:extLst>
          </p:cNvPr>
          <p:cNvSpPr/>
          <p:nvPr/>
        </p:nvSpPr>
        <p:spPr>
          <a:xfrm>
            <a:off x="0" y="6073161"/>
            <a:ext cx="12201728" cy="775252"/>
          </a:xfrm>
          <a:prstGeom prst="rect">
            <a:avLst/>
          </a:prstGeom>
          <a:solidFill>
            <a:schemeClr val="accent2"/>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64D2FD9-D398-984B-CB88-DB8D57A086EE}"/>
              </a:ext>
            </a:extLst>
          </p:cNvPr>
          <p:cNvSpPr txBox="1"/>
          <p:nvPr/>
        </p:nvSpPr>
        <p:spPr>
          <a:xfrm>
            <a:off x="1163428" y="1877438"/>
            <a:ext cx="9949450" cy="3600986"/>
          </a:xfrm>
          <a:prstGeom prst="rect">
            <a:avLst/>
          </a:prstGeom>
          <a:noFill/>
        </p:spPr>
        <p:txBody>
          <a:bodyPr wrap="square" rtlCol="0">
            <a:spAutoFit/>
          </a:bodyPr>
          <a:lstStyle/>
          <a:p>
            <a:r>
              <a:rPr lang="en-US" sz="2000" dirty="0"/>
              <a:t>Many unknowns exist about the recovery housing industry as a whole including:</a:t>
            </a:r>
          </a:p>
          <a:p>
            <a:endParaRPr lang="en-US" sz="2000" dirty="0"/>
          </a:p>
          <a:p>
            <a:pPr marL="800100" lvl="1" indent="-342900">
              <a:buFont typeface="+mj-lt"/>
              <a:buAutoNum type="arabicPeriod"/>
            </a:pPr>
            <a:r>
              <a:rPr lang="en-US" sz="2000" dirty="0"/>
              <a:t>Cost to run a recovery housing program</a:t>
            </a:r>
          </a:p>
          <a:p>
            <a:pPr marL="800100" lvl="1" indent="-342900">
              <a:buFont typeface="+mj-lt"/>
              <a:buAutoNum type="arabicPeriod"/>
            </a:pPr>
            <a:r>
              <a:rPr lang="en-US" sz="2000" dirty="0"/>
              <a:t>Expense categories</a:t>
            </a:r>
          </a:p>
          <a:p>
            <a:pPr marL="800100" lvl="1" indent="-342900">
              <a:buFont typeface="+mj-lt"/>
              <a:buAutoNum type="arabicPeriod"/>
            </a:pPr>
            <a:r>
              <a:rPr lang="en-US" sz="2000" dirty="0"/>
              <a:t>Most common revenue sources </a:t>
            </a:r>
          </a:p>
          <a:p>
            <a:pPr marL="800100" lvl="1" indent="-342900">
              <a:buFont typeface="+mj-lt"/>
              <a:buAutoNum type="arabicPeriod"/>
            </a:pPr>
            <a:r>
              <a:rPr lang="en-US" sz="2000" dirty="0"/>
              <a:t>Financial needs of recovery housing organizations</a:t>
            </a:r>
          </a:p>
          <a:p>
            <a:pPr marL="800100" lvl="1" indent="-342900">
              <a:buFont typeface="+mj-lt"/>
              <a:buAutoNum type="arabicPeriod"/>
            </a:pPr>
            <a:r>
              <a:rPr lang="en-US" sz="2000" dirty="0"/>
              <a:t>Financial resilience of recovery housing organizations</a:t>
            </a:r>
          </a:p>
          <a:p>
            <a:pPr marL="800100" lvl="1" indent="-342900">
              <a:buFont typeface="+mj-lt"/>
              <a:buAutoNum type="arabicPeriod"/>
            </a:pPr>
            <a:endParaRPr lang="en-US" sz="2000" dirty="0"/>
          </a:p>
          <a:p>
            <a:pPr lvl="1"/>
            <a:endParaRPr lang="en-US" sz="2000" dirty="0"/>
          </a:p>
          <a:p>
            <a:r>
              <a:rPr lang="en-US" sz="2400" b="1" dirty="0"/>
              <a:t>Understanding the costs associated with recovery housing and the specific funding needs is essential to inform policy and support operators. </a:t>
            </a:r>
          </a:p>
        </p:txBody>
      </p:sp>
      <p:pic>
        <p:nvPicPr>
          <p:cNvPr id="6" name="Content Placeholder 8" descr="A black background with white text&#10;&#10;AI-generated content may be incorrect.">
            <a:extLst>
              <a:ext uri="{FF2B5EF4-FFF2-40B4-BE49-F238E27FC236}">
                <a16:creationId xmlns:a16="http://schemas.microsoft.com/office/drawing/2014/main" id="{BE84A551-32BA-CD36-787F-0265B5A47EA0}"/>
              </a:ext>
            </a:extLst>
          </p:cNvPr>
          <p:cNvPicPr>
            <a:picLocks noChangeAspect="1"/>
          </p:cNvPicPr>
          <p:nvPr/>
        </p:nvPicPr>
        <p:blipFill>
          <a:blip r:embed="rId3">
            <a:extLst>
              <a:ext uri="{28A0092B-C50C-407E-A947-70E740481C1C}">
                <a14:useLocalDpi xmlns:a14="http://schemas.microsoft.com/office/drawing/2010/main" val="0"/>
              </a:ext>
            </a:extLst>
          </a:blip>
          <a:srcRect r="73259"/>
          <a:stretch/>
        </p:blipFill>
        <p:spPr>
          <a:xfrm>
            <a:off x="110837" y="6126623"/>
            <a:ext cx="637309" cy="794426"/>
          </a:xfrm>
          <a:prstGeom prst="rect">
            <a:avLst/>
          </a:prstGeom>
        </p:spPr>
      </p:pic>
    </p:spTree>
    <p:extLst>
      <p:ext uri="{BB962C8B-B14F-4D97-AF65-F5344CB8AC3E}">
        <p14:creationId xmlns:p14="http://schemas.microsoft.com/office/powerpoint/2010/main" val="22429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04793-4E83-8975-3585-7DFBB95B6F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C71CE8-4D02-118C-0F33-97556D6289D4}"/>
              </a:ext>
            </a:extLst>
          </p:cNvPr>
          <p:cNvSpPr>
            <a:spLocks noGrp="1"/>
          </p:cNvSpPr>
          <p:nvPr>
            <p:ph type="title"/>
          </p:nvPr>
        </p:nvSpPr>
        <p:spPr/>
        <p:txBody>
          <a:bodyPr/>
          <a:lstStyle/>
          <a:p>
            <a:r>
              <a:rPr lang="en-US" dirty="0"/>
              <a:t>Study Purpose and Methods</a:t>
            </a:r>
          </a:p>
        </p:txBody>
      </p:sp>
      <p:sp>
        <p:nvSpPr>
          <p:cNvPr id="4" name="Rectangle 3">
            <a:extLst>
              <a:ext uri="{FF2B5EF4-FFF2-40B4-BE49-F238E27FC236}">
                <a16:creationId xmlns:a16="http://schemas.microsoft.com/office/drawing/2014/main" id="{30C2BA4A-E3D0-2D69-335C-0969784AA241}"/>
              </a:ext>
            </a:extLst>
          </p:cNvPr>
          <p:cNvSpPr/>
          <p:nvPr/>
        </p:nvSpPr>
        <p:spPr>
          <a:xfrm>
            <a:off x="-9728" y="6082748"/>
            <a:ext cx="12201728" cy="775252"/>
          </a:xfrm>
          <a:prstGeom prst="rect">
            <a:avLst/>
          </a:prstGeom>
          <a:solidFill>
            <a:schemeClr val="accent2"/>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ext Placeholder 2">
            <a:extLst>
              <a:ext uri="{FF2B5EF4-FFF2-40B4-BE49-F238E27FC236}">
                <a16:creationId xmlns:a16="http://schemas.microsoft.com/office/drawing/2014/main" id="{B09CF4C8-C6F4-7814-5E92-27D9176EFF39}"/>
              </a:ext>
            </a:extLst>
          </p:cNvPr>
          <p:cNvGraphicFramePr/>
          <p:nvPr>
            <p:extLst>
              <p:ext uri="{D42A27DB-BD31-4B8C-83A1-F6EECF244321}">
                <p14:modId xmlns:p14="http://schemas.microsoft.com/office/powerpoint/2010/main" val="2139989824"/>
              </p:ext>
            </p:extLst>
          </p:nvPr>
        </p:nvGraphicFramePr>
        <p:xfrm>
          <a:off x="1097280" y="2007427"/>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8" descr="A black background with white text&#10;&#10;AI-generated content may be incorrect.">
            <a:extLst>
              <a:ext uri="{FF2B5EF4-FFF2-40B4-BE49-F238E27FC236}">
                <a16:creationId xmlns:a16="http://schemas.microsoft.com/office/drawing/2014/main" id="{AC4BB51E-5C14-CCBF-5A83-1775DACEE4A0}"/>
              </a:ext>
            </a:extLst>
          </p:cNvPr>
          <p:cNvPicPr>
            <a:picLocks noChangeAspect="1"/>
          </p:cNvPicPr>
          <p:nvPr/>
        </p:nvPicPr>
        <p:blipFill>
          <a:blip r:embed="rId8">
            <a:extLst>
              <a:ext uri="{28A0092B-C50C-407E-A947-70E740481C1C}">
                <a14:useLocalDpi xmlns:a14="http://schemas.microsoft.com/office/drawing/2010/main" val="0"/>
              </a:ext>
            </a:extLst>
          </a:blip>
          <a:srcRect r="73259"/>
          <a:stretch/>
        </p:blipFill>
        <p:spPr>
          <a:xfrm>
            <a:off x="110837" y="6126623"/>
            <a:ext cx="637309" cy="794426"/>
          </a:xfrm>
          <a:prstGeom prst="rect">
            <a:avLst/>
          </a:prstGeom>
        </p:spPr>
      </p:pic>
    </p:spTree>
    <p:extLst>
      <p:ext uri="{BB962C8B-B14F-4D97-AF65-F5344CB8AC3E}">
        <p14:creationId xmlns:p14="http://schemas.microsoft.com/office/powerpoint/2010/main" val="1993715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457F4E-A6A2-DC91-AC2C-B28C71638786}"/>
              </a:ext>
            </a:extLst>
          </p:cNvPr>
          <p:cNvSpPr>
            <a:spLocks noGrp="1"/>
          </p:cNvSpPr>
          <p:nvPr>
            <p:ph type="title"/>
          </p:nvPr>
        </p:nvSpPr>
        <p:spPr>
          <a:xfrm>
            <a:off x="6411685" y="634946"/>
            <a:ext cx="5127171" cy="1450757"/>
          </a:xfrm>
        </p:spPr>
        <p:txBody>
          <a:bodyPr>
            <a:normAutofit/>
          </a:bodyPr>
          <a:lstStyle/>
          <a:p>
            <a:r>
              <a:rPr lang="en-US" dirty="0"/>
              <a:t>Sample Overview - Ohio</a:t>
            </a:r>
          </a:p>
        </p:txBody>
      </p:sp>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F707088-2BFF-1321-BA86-E5BF81D7D2BA}"/>
              </a:ext>
            </a:extLst>
          </p:cNvPr>
          <p:cNvSpPr>
            <a:spLocks noGrp="1"/>
          </p:cNvSpPr>
          <p:nvPr>
            <p:ph idx="1"/>
          </p:nvPr>
        </p:nvSpPr>
        <p:spPr>
          <a:xfrm>
            <a:off x="6411684" y="2198914"/>
            <a:ext cx="5127172" cy="3670180"/>
          </a:xfrm>
        </p:spPr>
        <p:txBody>
          <a:bodyPr>
            <a:normAutofit/>
          </a:bodyPr>
          <a:lstStyle/>
          <a:p>
            <a:r>
              <a:rPr lang="en-US" dirty="0"/>
              <a:t>Sampling pool included all ORH certified organizations (N = 130).</a:t>
            </a:r>
          </a:p>
          <a:p>
            <a:pPr lvl="1">
              <a:buFont typeface="Courier New" panose="02070309020205020404" pitchFamily="49" charset="0"/>
              <a:buChar char="o"/>
            </a:pPr>
            <a:r>
              <a:rPr lang="en-US" dirty="0"/>
              <a:t>81 organizations representing 288 residences responded</a:t>
            </a:r>
          </a:p>
          <a:p>
            <a:pPr lvl="1">
              <a:buFont typeface="Courier New" panose="02070309020205020404" pitchFamily="49" charset="0"/>
              <a:buChar char="o"/>
            </a:pPr>
            <a:r>
              <a:rPr lang="en-US" dirty="0"/>
              <a:t>62% response rate</a:t>
            </a:r>
          </a:p>
          <a:p>
            <a:endParaRPr lang="en-US" dirty="0"/>
          </a:p>
          <a:p>
            <a:r>
              <a:rPr lang="en-US" dirty="0"/>
              <a:t>Key organizational characteristics:</a:t>
            </a:r>
          </a:p>
          <a:p>
            <a:pPr marL="544068" lvl="1" indent="-342900">
              <a:buFont typeface="+mj-lt"/>
              <a:buAutoNum type="arabicPeriod"/>
            </a:pPr>
            <a:r>
              <a:rPr lang="en-US" dirty="0"/>
              <a:t>65% operate multiple residences</a:t>
            </a:r>
          </a:p>
          <a:p>
            <a:pPr marL="544068" lvl="1" indent="-342900">
              <a:buFont typeface="+mj-lt"/>
              <a:buAutoNum type="arabicPeriod"/>
            </a:pPr>
            <a:r>
              <a:rPr lang="en-US" dirty="0"/>
              <a:t>96% support MAT</a:t>
            </a:r>
          </a:p>
          <a:p>
            <a:pPr marL="544068" lvl="1" indent="-342900">
              <a:buFont typeface="+mj-lt"/>
              <a:buAutoNum type="arabicPeriod"/>
            </a:pPr>
            <a:r>
              <a:rPr lang="en-US" dirty="0"/>
              <a:t>58% turn away residents due to lack of capacity</a:t>
            </a:r>
          </a:p>
          <a:p>
            <a:endParaRPr lang="en-US" dirty="0"/>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EFD29E14-E439-7924-29A9-8FACA5D68530}"/>
              </a:ext>
            </a:extLst>
          </p:cNvPr>
          <p:cNvGraphicFramePr>
            <a:graphicFrameLocks noGrp="1"/>
          </p:cNvGraphicFramePr>
          <p:nvPr/>
        </p:nvGraphicFramePr>
        <p:xfrm>
          <a:off x="643192" y="874036"/>
          <a:ext cx="5451627" cy="4789898"/>
        </p:xfrm>
        <a:graphic>
          <a:graphicData uri="http://schemas.openxmlformats.org/drawingml/2006/table">
            <a:tbl>
              <a:tblPr firstRow="1" firstCol="1" bandRow="1">
                <a:tableStyleId>{69012ECD-51FC-41F1-AA8D-1B2483CD663E}</a:tableStyleId>
              </a:tblPr>
              <a:tblGrid>
                <a:gridCol w="4195843">
                  <a:extLst>
                    <a:ext uri="{9D8B030D-6E8A-4147-A177-3AD203B41FA5}">
                      <a16:colId xmlns:a16="http://schemas.microsoft.com/office/drawing/2014/main" val="3982219047"/>
                    </a:ext>
                  </a:extLst>
                </a:gridCol>
                <a:gridCol w="1255784">
                  <a:extLst>
                    <a:ext uri="{9D8B030D-6E8A-4147-A177-3AD203B41FA5}">
                      <a16:colId xmlns:a16="http://schemas.microsoft.com/office/drawing/2014/main" val="1703497655"/>
                    </a:ext>
                  </a:extLst>
                </a:gridCol>
              </a:tblGrid>
              <a:tr h="334025">
                <a:tc>
                  <a:txBody>
                    <a:bodyPr/>
                    <a:lstStyle/>
                    <a:p>
                      <a:pPr marL="0" marR="0">
                        <a:lnSpc>
                          <a:spcPct val="115000"/>
                        </a:lnSpc>
                        <a:spcBef>
                          <a:spcPts val="0"/>
                        </a:spcBef>
                        <a:spcAft>
                          <a:spcPts val="0"/>
                        </a:spcAft>
                      </a:pPr>
                      <a:r>
                        <a:rPr lang="en-US" sz="1700" dirty="0">
                          <a:effectLst/>
                          <a:latin typeface="Calibri" panose="020F0502020204030204" pitchFamily="34" charset="0"/>
                          <a:ea typeface="Calibri" panose="020F0502020204030204" pitchFamily="34" charset="0"/>
                          <a:cs typeface="Calibri" panose="020F0502020204030204" pitchFamily="34" charset="0"/>
                        </a:rPr>
                        <a:t>NARR Certification Level </a:t>
                      </a:r>
                    </a:p>
                  </a:txBody>
                  <a:tcPr marL="85627" marR="85627" marT="0" marB="0" anchor="b"/>
                </a:tc>
                <a:tc>
                  <a:txBody>
                    <a:bodyPr/>
                    <a:lstStyle/>
                    <a:p>
                      <a:pPr>
                        <a:lnSpc>
                          <a:spcPct val="115000"/>
                        </a:lnSpc>
                      </a:pPr>
                      <a:r>
                        <a:rPr lang="en-US" sz="1700">
                          <a:effectLst/>
                          <a:latin typeface="Calibri" panose="020F0502020204030204" pitchFamily="34" charset="0"/>
                          <a:ea typeface="Calibri" panose="020F0502020204030204" pitchFamily="34" charset="0"/>
                          <a:cs typeface="Calibri" panose="020F0502020204030204" pitchFamily="34" charset="0"/>
                        </a:rPr>
                        <a:t>Count (%)</a:t>
                      </a:r>
                    </a:p>
                  </a:txBody>
                  <a:tcPr marL="85627" marR="85627" marT="0" marB="0" anchor="b"/>
                </a:tc>
                <a:extLst>
                  <a:ext uri="{0D108BD9-81ED-4DB2-BD59-A6C34878D82A}">
                    <a16:rowId xmlns:a16="http://schemas.microsoft.com/office/drawing/2014/main" val="721424590"/>
                  </a:ext>
                </a:extLst>
              </a:tr>
              <a:tr h="291371">
                <a:tc>
                  <a:txBody>
                    <a:bodyPr/>
                    <a:lstStyle/>
                    <a:p>
                      <a:pPr marL="457200" marR="0">
                        <a:lnSpc>
                          <a:spcPct val="115000"/>
                        </a:lnSpc>
                        <a:spcBef>
                          <a:spcPts val="0"/>
                        </a:spcBef>
                        <a:spcAft>
                          <a:spcPts val="0"/>
                        </a:spcAft>
                      </a:pPr>
                      <a:r>
                        <a:rPr lang="en-US" sz="1500" dirty="0">
                          <a:effectLst/>
                        </a:rPr>
                        <a:t>Level 1</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tc>
                  <a:txBody>
                    <a:bodyPr/>
                    <a:lstStyle/>
                    <a:p>
                      <a:pPr marL="0" marR="0" algn="ctr">
                        <a:lnSpc>
                          <a:spcPct val="115000"/>
                        </a:lnSpc>
                        <a:spcBef>
                          <a:spcPts val="0"/>
                        </a:spcBef>
                        <a:spcAft>
                          <a:spcPts val="0"/>
                        </a:spcAft>
                      </a:pPr>
                      <a:r>
                        <a:rPr lang="en-US" sz="1500">
                          <a:effectLst/>
                        </a:rPr>
                        <a:t>40 (14)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extLst>
                  <a:ext uri="{0D108BD9-81ED-4DB2-BD59-A6C34878D82A}">
                    <a16:rowId xmlns:a16="http://schemas.microsoft.com/office/drawing/2014/main" val="3950799204"/>
                  </a:ext>
                </a:extLst>
              </a:tr>
              <a:tr h="291371">
                <a:tc>
                  <a:txBody>
                    <a:bodyPr/>
                    <a:lstStyle/>
                    <a:p>
                      <a:pPr marL="457200" marR="0">
                        <a:lnSpc>
                          <a:spcPct val="115000"/>
                        </a:lnSpc>
                        <a:spcBef>
                          <a:spcPts val="0"/>
                        </a:spcBef>
                        <a:spcAft>
                          <a:spcPts val="0"/>
                        </a:spcAft>
                      </a:pPr>
                      <a:r>
                        <a:rPr lang="en-US" sz="1500" dirty="0">
                          <a:effectLst/>
                        </a:rPr>
                        <a:t>Level 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tc>
                  <a:txBody>
                    <a:bodyPr/>
                    <a:lstStyle/>
                    <a:p>
                      <a:pPr marL="0" marR="0" algn="ctr">
                        <a:lnSpc>
                          <a:spcPct val="115000"/>
                        </a:lnSpc>
                        <a:spcBef>
                          <a:spcPts val="0"/>
                        </a:spcBef>
                        <a:spcAft>
                          <a:spcPts val="0"/>
                        </a:spcAft>
                      </a:pPr>
                      <a:r>
                        <a:rPr lang="en-US" sz="1500">
                          <a:effectLst/>
                        </a:rPr>
                        <a:t>172 (60)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extLst>
                  <a:ext uri="{0D108BD9-81ED-4DB2-BD59-A6C34878D82A}">
                    <a16:rowId xmlns:a16="http://schemas.microsoft.com/office/drawing/2014/main" val="3709934914"/>
                  </a:ext>
                </a:extLst>
              </a:tr>
              <a:tr h="291371">
                <a:tc>
                  <a:txBody>
                    <a:bodyPr/>
                    <a:lstStyle/>
                    <a:p>
                      <a:pPr marL="457200" marR="0">
                        <a:lnSpc>
                          <a:spcPct val="115000"/>
                        </a:lnSpc>
                        <a:spcBef>
                          <a:spcPts val="0"/>
                        </a:spcBef>
                        <a:spcAft>
                          <a:spcPts val="0"/>
                        </a:spcAft>
                      </a:pPr>
                      <a:r>
                        <a:rPr lang="en-US" sz="1500">
                          <a:effectLst/>
                        </a:rPr>
                        <a:t>Level 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tc>
                  <a:txBody>
                    <a:bodyPr/>
                    <a:lstStyle/>
                    <a:p>
                      <a:pPr marL="0" marR="0" algn="ctr">
                        <a:lnSpc>
                          <a:spcPct val="115000"/>
                        </a:lnSpc>
                        <a:spcBef>
                          <a:spcPts val="0"/>
                        </a:spcBef>
                        <a:spcAft>
                          <a:spcPts val="0"/>
                        </a:spcAft>
                      </a:pPr>
                      <a:r>
                        <a:rPr lang="en-US" sz="1500">
                          <a:effectLst/>
                        </a:rPr>
                        <a:t>47 (16)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extLst>
                  <a:ext uri="{0D108BD9-81ED-4DB2-BD59-A6C34878D82A}">
                    <a16:rowId xmlns:a16="http://schemas.microsoft.com/office/drawing/2014/main" val="1629189364"/>
                  </a:ext>
                </a:extLst>
              </a:tr>
              <a:tr h="291371">
                <a:tc>
                  <a:txBody>
                    <a:bodyPr/>
                    <a:lstStyle/>
                    <a:p>
                      <a:pPr marL="457200" marR="0">
                        <a:lnSpc>
                          <a:spcPct val="115000"/>
                        </a:lnSpc>
                        <a:spcBef>
                          <a:spcPts val="0"/>
                        </a:spcBef>
                        <a:spcAft>
                          <a:spcPts val="0"/>
                        </a:spcAft>
                      </a:pPr>
                      <a:r>
                        <a:rPr lang="en-US" sz="1500">
                          <a:effectLst/>
                        </a:rPr>
                        <a:t>Level 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tc>
                  <a:txBody>
                    <a:bodyPr/>
                    <a:lstStyle/>
                    <a:p>
                      <a:pPr marL="0" marR="0" algn="ctr">
                        <a:lnSpc>
                          <a:spcPct val="115000"/>
                        </a:lnSpc>
                        <a:spcBef>
                          <a:spcPts val="0"/>
                        </a:spcBef>
                        <a:spcAft>
                          <a:spcPts val="0"/>
                        </a:spcAft>
                      </a:pPr>
                      <a:r>
                        <a:rPr lang="en-US" sz="1500">
                          <a:effectLst/>
                        </a:rPr>
                        <a:t>0 (0)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extLst>
                  <a:ext uri="{0D108BD9-81ED-4DB2-BD59-A6C34878D82A}">
                    <a16:rowId xmlns:a16="http://schemas.microsoft.com/office/drawing/2014/main" val="2848687661"/>
                  </a:ext>
                </a:extLst>
              </a:tr>
              <a:tr h="291371">
                <a:tc>
                  <a:txBody>
                    <a:bodyPr/>
                    <a:lstStyle/>
                    <a:p>
                      <a:pPr marL="457200" marR="0">
                        <a:lnSpc>
                          <a:spcPct val="115000"/>
                        </a:lnSpc>
                        <a:spcBef>
                          <a:spcPts val="0"/>
                        </a:spcBef>
                        <a:spcAft>
                          <a:spcPts val="0"/>
                        </a:spcAft>
                      </a:pPr>
                      <a:r>
                        <a:rPr lang="en-US" sz="1500" dirty="0">
                          <a:effectLst/>
                        </a:rPr>
                        <a:t>Not ORH Certified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tc>
                  <a:txBody>
                    <a:bodyPr/>
                    <a:lstStyle/>
                    <a:p>
                      <a:pPr marL="0" marR="0" algn="ctr">
                        <a:lnSpc>
                          <a:spcPct val="115000"/>
                        </a:lnSpc>
                        <a:spcBef>
                          <a:spcPts val="0"/>
                        </a:spcBef>
                        <a:spcAft>
                          <a:spcPts val="0"/>
                        </a:spcAft>
                      </a:pPr>
                      <a:r>
                        <a:rPr lang="en-US" sz="1500">
                          <a:effectLst/>
                        </a:rPr>
                        <a:t>22 (8)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extLst>
                  <a:ext uri="{0D108BD9-81ED-4DB2-BD59-A6C34878D82A}">
                    <a16:rowId xmlns:a16="http://schemas.microsoft.com/office/drawing/2014/main" val="3006350190"/>
                  </a:ext>
                </a:extLst>
              </a:tr>
              <a:tr h="291371">
                <a:tc>
                  <a:txBody>
                    <a:bodyPr/>
                    <a:lstStyle/>
                    <a:p>
                      <a:pPr marL="457200" marR="0">
                        <a:lnSpc>
                          <a:spcPct val="115000"/>
                        </a:lnSpc>
                        <a:spcBef>
                          <a:spcPts val="0"/>
                        </a:spcBef>
                        <a:spcAft>
                          <a:spcPts val="0"/>
                        </a:spcAft>
                      </a:pPr>
                      <a:r>
                        <a:rPr lang="en-US" sz="1500">
                          <a:effectLst/>
                        </a:rPr>
                        <a:t>Unknown/Missing</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tc>
                  <a:txBody>
                    <a:bodyPr/>
                    <a:lstStyle/>
                    <a:p>
                      <a:pPr marL="0" marR="0" algn="ctr">
                        <a:lnSpc>
                          <a:spcPct val="115000"/>
                        </a:lnSpc>
                        <a:spcBef>
                          <a:spcPts val="0"/>
                        </a:spcBef>
                        <a:spcAft>
                          <a:spcPts val="0"/>
                        </a:spcAft>
                      </a:pPr>
                      <a:r>
                        <a:rPr lang="en-US" sz="1500">
                          <a:effectLst/>
                        </a:rPr>
                        <a:t>7 (4)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extLst>
                  <a:ext uri="{0D108BD9-81ED-4DB2-BD59-A6C34878D82A}">
                    <a16:rowId xmlns:a16="http://schemas.microsoft.com/office/drawing/2014/main" val="2021535740"/>
                  </a:ext>
                </a:extLst>
              </a:tr>
              <a:tr h="334025">
                <a:tc>
                  <a:txBody>
                    <a:bodyPr/>
                    <a:lstStyle/>
                    <a:p>
                      <a:pPr marL="0" marR="0">
                        <a:lnSpc>
                          <a:spcPct val="115000"/>
                        </a:lnSpc>
                        <a:spcBef>
                          <a:spcPts val="0"/>
                        </a:spcBef>
                        <a:spcAft>
                          <a:spcPts val="0"/>
                        </a:spcAft>
                      </a:pPr>
                      <a:r>
                        <a:rPr lang="en-US" sz="1700" b="1">
                          <a:solidFill>
                            <a:schemeClr val="bg1"/>
                          </a:solidFill>
                          <a:effectLst/>
                          <a:latin typeface="Calibri" panose="020F0502020204030204" pitchFamily="34" charset="0"/>
                          <a:ea typeface="Calibri" panose="020F0502020204030204" pitchFamily="34" charset="0"/>
                          <a:cs typeface="Calibri" panose="020F0502020204030204" pitchFamily="34" charset="0"/>
                        </a:rPr>
                        <a:t>Geographic Location </a:t>
                      </a:r>
                    </a:p>
                  </a:txBody>
                  <a:tcPr marL="85627" marR="85627" marT="0" marB="0" anchor="b">
                    <a:solidFill>
                      <a:schemeClr val="accent1"/>
                    </a:solidFill>
                  </a:tcPr>
                </a:tc>
                <a:tc>
                  <a:txBody>
                    <a:bodyPr/>
                    <a:lstStyle/>
                    <a:p>
                      <a:pPr marL="0" marR="0" algn="ctr">
                        <a:lnSpc>
                          <a:spcPct val="115000"/>
                        </a:lnSpc>
                        <a:spcBef>
                          <a:spcPts val="0"/>
                        </a:spcBef>
                        <a:spcAft>
                          <a:spcPts val="0"/>
                        </a:spcAft>
                      </a:pPr>
                      <a:r>
                        <a:rPr lang="en-US" sz="1700" b="1">
                          <a:solidFill>
                            <a:schemeClr val="bg1"/>
                          </a:solidFill>
                          <a:effectLst/>
                          <a:latin typeface="Calibri" panose="020F0502020204030204" pitchFamily="34" charset="0"/>
                          <a:ea typeface="Calibri" panose="020F0502020204030204" pitchFamily="34" charset="0"/>
                          <a:cs typeface="Calibri" panose="020F0502020204030204" pitchFamily="34" charset="0"/>
                        </a:rPr>
                        <a:t>Count (%) </a:t>
                      </a:r>
                    </a:p>
                  </a:txBody>
                  <a:tcPr marL="85627" marR="85627" marT="0" marB="0" anchor="b">
                    <a:solidFill>
                      <a:schemeClr val="accent1"/>
                    </a:solidFill>
                  </a:tcPr>
                </a:tc>
                <a:extLst>
                  <a:ext uri="{0D108BD9-81ED-4DB2-BD59-A6C34878D82A}">
                    <a16:rowId xmlns:a16="http://schemas.microsoft.com/office/drawing/2014/main" val="2415788356"/>
                  </a:ext>
                </a:extLst>
              </a:tr>
              <a:tr h="291371">
                <a:tc>
                  <a:txBody>
                    <a:bodyPr/>
                    <a:lstStyle/>
                    <a:p>
                      <a:pPr marL="457200" marR="0">
                        <a:lnSpc>
                          <a:spcPct val="115000"/>
                        </a:lnSpc>
                        <a:spcBef>
                          <a:spcPts val="0"/>
                        </a:spcBef>
                        <a:spcAft>
                          <a:spcPts val="0"/>
                        </a:spcAft>
                      </a:pPr>
                      <a:r>
                        <a:rPr lang="en-US" sz="1500">
                          <a:effectLst/>
                        </a:rPr>
                        <a:t>Rural</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tc>
                  <a:txBody>
                    <a:bodyPr/>
                    <a:lstStyle/>
                    <a:p>
                      <a:pPr marL="0" marR="0" algn="ctr">
                        <a:lnSpc>
                          <a:spcPct val="115000"/>
                        </a:lnSpc>
                        <a:spcBef>
                          <a:spcPts val="0"/>
                        </a:spcBef>
                        <a:spcAft>
                          <a:spcPts val="0"/>
                        </a:spcAft>
                      </a:pPr>
                      <a:r>
                        <a:rPr lang="en-US" sz="1500">
                          <a:effectLst/>
                        </a:rPr>
                        <a:t>85 (30)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extLst>
                  <a:ext uri="{0D108BD9-81ED-4DB2-BD59-A6C34878D82A}">
                    <a16:rowId xmlns:a16="http://schemas.microsoft.com/office/drawing/2014/main" val="3800377291"/>
                  </a:ext>
                </a:extLst>
              </a:tr>
              <a:tr h="291371">
                <a:tc>
                  <a:txBody>
                    <a:bodyPr/>
                    <a:lstStyle/>
                    <a:p>
                      <a:pPr marL="457200" marR="0">
                        <a:lnSpc>
                          <a:spcPct val="115000"/>
                        </a:lnSpc>
                        <a:spcBef>
                          <a:spcPts val="0"/>
                        </a:spcBef>
                        <a:spcAft>
                          <a:spcPts val="0"/>
                        </a:spcAft>
                      </a:pPr>
                      <a:r>
                        <a:rPr lang="en-US" sz="1500" dirty="0">
                          <a:effectLst/>
                        </a:rPr>
                        <a:t>Urban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tc>
                  <a:txBody>
                    <a:bodyPr/>
                    <a:lstStyle/>
                    <a:p>
                      <a:pPr marL="0" marR="0" algn="ctr">
                        <a:lnSpc>
                          <a:spcPct val="115000"/>
                        </a:lnSpc>
                        <a:spcBef>
                          <a:spcPts val="0"/>
                        </a:spcBef>
                        <a:spcAft>
                          <a:spcPts val="0"/>
                        </a:spcAft>
                      </a:pPr>
                      <a:r>
                        <a:rPr lang="en-US" sz="1500">
                          <a:effectLst/>
                        </a:rPr>
                        <a:t>106 (37)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extLst>
                  <a:ext uri="{0D108BD9-81ED-4DB2-BD59-A6C34878D82A}">
                    <a16:rowId xmlns:a16="http://schemas.microsoft.com/office/drawing/2014/main" val="2640244863"/>
                  </a:ext>
                </a:extLst>
              </a:tr>
              <a:tr h="291371">
                <a:tc>
                  <a:txBody>
                    <a:bodyPr/>
                    <a:lstStyle/>
                    <a:p>
                      <a:pPr marL="457200" marR="0">
                        <a:lnSpc>
                          <a:spcPct val="115000"/>
                        </a:lnSpc>
                        <a:spcBef>
                          <a:spcPts val="0"/>
                        </a:spcBef>
                        <a:spcAft>
                          <a:spcPts val="0"/>
                        </a:spcAft>
                      </a:pPr>
                      <a:r>
                        <a:rPr lang="en-US" sz="1500">
                          <a:effectLst/>
                        </a:rPr>
                        <a:t>Suburban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tc>
                  <a:txBody>
                    <a:bodyPr/>
                    <a:lstStyle/>
                    <a:p>
                      <a:pPr marL="0" marR="0" algn="ctr">
                        <a:lnSpc>
                          <a:spcPct val="115000"/>
                        </a:lnSpc>
                        <a:spcBef>
                          <a:spcPts val="0"/>
                        </a:spcBef>
                        <a:spcAft>
                          <a:spcPts val="0"/>
                        </a:spcAft>
                      </a:pPr>
                      <a:r>
                        <a:rPr lang="en-US" sz="1500">
                          <a:effectLst/>
                        </a:rPr>
                        <a:t>82 (29)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extLst>
                  <a:ext uri="{0D108BD9-81ED-4DB2-BD59-A6C34878D82A}">
                    <a16:rowId xmlns:a16="http://schemas.microsoft.com/office/drawing/2014/main" val="2250760239"/>
                  </a:ext>
                </a:extLst>
              </a:tr>
              <a:tr h="291371">
                <a:tc>
                  <a:txBody>
                    <a:bodyPr/>
                    <a:lstStyle/>
                    <a:p>
                      <a:pPr marL="457200" marR="0">
                        <a:lnSpc>
                          <a:spcPct val="115000"/>
                        </a:lnSpc>
                        <a:spcBef>
                          <a:spcPts val="0"/>
                        </a:spcBef>
                        <a:spcAft>
                          <a:spcPts val="0"/>
                        </a:spcAft>
                      </a:pPr>
                      <a:r>
                        <a:rPr lang="en-US" sz="1500" dirty="0">
                          <a:effectLst/>
                        </a:rPr>
                        <a:t>Missing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tc>
                  <a:txBody>
                    <a:bodyPr/>
                    <a:lstStyle/>
                    <a:p>
                      <a:pPr marL="0" marR="0" algn="ctr">
                        <a:lnSpc>
                          <a:spcPct val="115000"/>
                        </a:lnSpc>
                        <a:spcBef>
                          <a:spcPts val="0"/>
                        </a:spcBef>
                        <a:spcAft>
                          <a:spcPts val="0"/>
                        </a:spcAft>
                      </a:pPr>
                      <a:r>
                        <a:rPr lang="en-US" sz="1500">
                          <a:effectLst/>
                        </a:rPr>
                        <a:t>15 (5)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extLst>
                  <a:ext uri="{0D108BD9-81ED-4DB2-BD59-A6C34878D82A}">
                    <a16:rowId xmlns:a16="http://schemas.microsoft.com/office/drawing/2014/main" val="702398618"/>
                  </a:ext>
                </a:extLst>
              </a:tr>
              <a:tr h="334025">
                <a:tc>
                  <a:txBody>
                    <a:bodyPr/>
                    <a:lstStyle/>
                    <a:p>
                      <a:pPr marL="0" marR="0">
                        <a:lnSpc>
                          <a:spcPct val="115000"/>
                        </a:lnSpc>
                        <a:spcBef>
                          <a:spcPts val="0"/>
                        </a:spcBef>
                        <a:spcAft>
                          <a:spcPts val="0"/>
                        </a:spcAft>
                      </a:pPr>
                      <a:r>
                        <a:rPr lang="en-US" sz="1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Residence Ownership </a:t>
                      </a:r>
                    </a:p>
                  </a:txBody>
                  <a:tcPr marL="85627" marR="85627" marT="0" marB="0" anchor="b">
                    <a:solidFill>
                      <a:schemeClr val="accent1"/>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700" b="1">
                          <a:solidFill>
                            <a:schemeClr val="bg1"/>
                          </a:solidFill>
                          <a:effectLst/>
                          <a:latin typeface="Calibri" panose="020F0502020204030204" pitchFamily="34" charset="0"/>
                          <a:ea typeface="Calibri" panose="020F0502020204030204" pitchFamily="34" charset="0"/>
                          <a:cs typeface="Calibri" panose="020F0502020204030204" pitchFamily="34" charset="0"/>
                        </a:rPr>
                        <a:t>Count (%)</a:t>
                      </a:r>
                    </a:p>
                  </a:txBody>
                  <a:tcPr marL="85627" marR="85627" marT="0" marB="0" anchor="b">
                    <a:solidFill>
                      <a:schemeClr val="accent1"/>
                    </a:solidFill>
                  </a:tcPr>
                </a:tc>
                <a:extLst>
                  <a:ext uri="{0D108BD9-81ED-4DB2-BD59-A6C34878D82A}">
                    <a16:rowId xmlns:a16="http://schemas.microsoft.com/office/drawing/2014/main" val="3029279553"/>
                  </a:ext>
                </a:extLst>
              </a:tr>
              <a:tr h="291371">
                <a:tc>
                  <a:txBody>
                    <a:bodyPr/>
                    <a:lstStyle/>
                    <a:p>
                      <a:pPr marL="457200" marR="0">
                        <a:lnSpc>
                          <a:spcPct val="115000"/>
                        </a:lnSpc>
                        <a:spcBef>
                          <a:spcPts val="0"/>
                        </a:spcBef>
                        <a:spcAft>
                          <a:spcPts val="0"/>
                        </a:spcAft>
                      </a:pPr>
                      <a:r>
                        <a:rPr lang="en-US" sz="1500" dirty="0">
                          <a:effectLst/>
                        </a:rPr>
                        <a:t>Rent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tc>
                  <a:txBody>
                    <a:bodyPr/>
                    <a:lstStyle/>
                    <a:p>
                      <a:pPr marL="0" marR="0" algn="ctr">
                        <a:lnSpc>
                          <a:spcPct val="115000"/>
                        </a:lnSpc>
                        <a:spcBef>
                          <a:spcPts val="0"/>
                        </a:spcBef>
                        <a:spcAft>
                          <a:spcPts val="0"/>
                        </a:spcAft>
                      </a:pPr>
                      <a:r>
                        <a:rPr lang="en-US" sz="1500">
                          <a:effectLst/>
                        </a:rPr>
                        <a:t>93 (32)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extLst>
                  <a:ext uri="{0D108BD9-81ED-4DB2-BD59-A6C34878D82A}">
                    <a16:rowId xmlns:a16="http://schemas.microsoft.com/office/drawing/2014/main" val="758179624"/>
                  </a:ext>
                </a:extLst>
              </a:tr>
              <a:tr h="291371">
                <a:tc>
                  <a:txBody>
                    <a:bodyPr/>
                    <a:lstStyle/>
                    <a:p>
                      <a:pPr marL="457200" marR="0">
                        <a:lnSpc>
                          <a:spcPct val="115000"/>
                        </a:lnSpc>
                        <a:spcBef>
                          <a:spcPts val="0"/>
                        </a:spcBef>
                        <a:spcAft>
                          <a:spcPts val="0"/>
                        </a:spcAft>
                      </a:pPr>
                      <a:r>
                        <a:rPr lang="en-US" sz="1500" dirty="0">
                          <a:effectLst/>
                        </a:rPr>
                        <a:t>Own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tc>
                  <a:txBody>
                    <a:bodyPr/>
                    <a:lstStyle/>
                    <a:p>
                      <a:pPr marL="0" marR="0" algn="ctr">
                        <a:lnSpc>
                          <a:spcPct val="115000"/>
                        </a:lnSpc>
                        <a:spcBef>
                          <a:spcPts val="0"/>
                        </a:spcBef>
                        <a:spcAft>
                          <a:spcPts val="0"/>
                        </a:spcAft>
                      </a:pPr>
                      <a:r>
                        <a:rPr lang="en-US" sz="1500" dirty="0">
                          <a:effectLst/>
                        </a:rPr>
                        <a:t>187 (65)</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extLst>
                  <a:ext uri="{0D108BD9-81ED-4DB2-BD59-A6C34878D82A}">
                    <a16:rowId xmlns:a16="http://schemas.microsoft.com/office/drawing/2014/main" val="3811782551"/>
                  </a:ext>
                </a:extLst>
              </a:tr>
              <a:tr h="291371">
                <a:tc>
                  <a:txBody>
                    <a:bodyPr/>
                    <a:lstStyle/>
                    <a:p>
                      <a:pPr marL="457200" marR="0">
                        <a:lnSpc>
                          <a:spcPct val="115000"/>
                        </a:lnSpc>
                        <a:spcBef>
                          <a:spcPts val="0"/>
                        </a:spcBef>
                        <a:spcAft>
                          <a:spcPts val="0"/>
                        </a:spcAft>
                      </a:pPr>
                      <a:r>
                        <a:rPr lang="en-US" sz="1500">
                          <a:effectLst/>
                        </a:rPr>
                        <a:t>Missing</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tc>
                  <a:txBody>
                    <a:bodyPr/>
                    <a:lstStyle/>
                    <a:p>
                      <a:pPr marL="0" marR="0" algn="ctr">
                        <a:lnSpc>
                          <a:spcPct val="115000"/>
                        </a:lnSpc>
                        <a:spcBef>
                          <a:spcPts val="0"/>
                        </a:spcBef>
                        <a:spcAft>
                          <a:spcPts val="0"/>
                        </a:spcAft>
                      </a:pPr>
                      <a:r>
                        <a:rPr lang="en-US" sz="1500" dirty="0">
                          <a:effectLst/>
                        </a:rPr>
                        <a:t>8 (3)</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627" marR="85627" marT="0" marB="0" anchor="b"/>
                </a:tc>
                <a:extLst>
                  <a:ext uri="{0D108BD9-81ED-4DB2-BD59-A6C34878D82A}">
                    <a16:rowId xmlns:a16="http://schemas.microsoft.com/office/drawing/2014/main" val="766643056"/>
                  </a:ext>
                </a:extLst>
              </a:tr>
            </a:tbl>
          </a:graphicData>
        </a:graphic>
      </p:graphicFrame>
      <p:sp>
        <p:nvSpPr>
          <p:cNvPr id="6" name="TextBox 5">
            <a:extLst>
              <a:ext uri="{FF2B5EF4-FFF2-40B4-BE49-F238E27FC236}">
                <a16:creationId xmlns:a16="http://schemas.microsoft.com/office/drawing/2014/main" id="{C355B39D-E779-A5F0-5ED1-334F6F5AEE56}"/>
              </a:ext>
            </a:extLst>
          </p:cNvPr>
          <p:cNvSpPr txBox="1"/>
          <p:nvPr/>
        </p:nvSpPr>
        <p:spPr>
          <a:xfrm>
            <a:off x="653144" y="227705"/>
            <a:ext cx="54416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Characteristics of recovery residences surveyed, Ohio, 2024, (N = 288)</a:t>
            </a:r>
          </a:p>
        </p:txBody>
      </p:sp>
      <p:sp>
        <p:nvSpPr>
          <p:cNvPr id="5" name="Rectangle 4">
            <a:extLst>
              <a:ext uri="{FF2B5EF4-FFF2-40B4-BE49-F238E27FC236}">
                <a16:creationId xmlns:a16="http://schemas.microsoft.com/office/drawing/2014/main" id="{5B5B6C25-9514-049A-52B0-19C67ED7B92C}"/>
              </a:ext>
            </a:extLst>
          </p:cNvPr>
          <p:cNvSpPr/>
          <p:nvPr/>
        </p:nvSpPr>
        <p:spPr>
          <a:xfrm>
            <a:off x="-9728" y="6082748"/>
            <a:ext cx="12201728" cy="775252"/>
          </a:xfrm>
          <a:prstGeom prst="rect">
            <a:avLst/>
          </a:prstGeom>
          <a:solidFill>
            <a:schemeClr val="accent2"/>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8" descr="A black background with white text&#10;&#10;AI-generated content may be incorrect.">
            <a:extLst>
              <a:ext uri="{FF2B5EF4-FFF2-40B4-BE49-F238E27FC236}">
                <a16:creationId xmlns:a16="http://schemas.microsoft.com/office/drawing/2014/main" id="{DD0B63BF-B3DC-62DA-F05B-1A8C7D02E772}"/>
              </a:ext>
            </a:extLst>
          </p:cNvPr>
          <p:cNvPicPr>
            <a:picLocks noChangeAspect="1"/>
          </p:cNvPicPr>
          <p:nvPr/>
        </p:nvPicPr>
        <p:blipFill>
          <a:blip r:embed="rId3">
            <a:extLst>
              <a:ext uri="{28A0092B-C50C-407E-A947-70E740481C1C}">
                <a14:useLocalDpi xmlns:a14="http://schemas.microsoft.com/office/drawing/2010/main" val="0"/>
              </a:ext>
            </a:extLst>
          </a:blip>
          <a:srcRect r="73259"/>
          <a:stretch/>
        </p:blipFill>
        <p:spPr>
          <a:xfrm>
            <a:off x="110837" y="6126623"/>
            <a:ext cx="637309" cy="794426"/>
          </a:xfrm>
          <a:prstGeom prst="rect">
            <a:avLst/>
          </a:prstGeom>
        </p:spPr>
      </p:pic>
    </p:spTree>
    <p:extLst>
      <p:ext uri="{BB962C8B-B14F-4D97-AF65-F5344CB8AC3E}">
        <p14:creationId xmlns:p14="http://schemas.microsoft.com/office/powerpoint/2010/main" val="148644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E524C1-46D2-546B-E192-ED7BADF69917}"/>
              </a:ext>
            </a:extLst>
          </p:cNvPr>
          <p:cNvSpPr>
            <a:spLocks noGrp="1"/>
          </p:cNvSpPr>
          <p:nvPr>
            <p:ph type="title"/>
          </p:nvPr>
        </p:nvSpPr>
        <p:spPr>
          <a:xfrm>
            <a:off x="4974771" y="634946"/>
            <a:ext cx="6574972" cy="1450757"/>
          </a:xfrm>
        </p:spPr>
        <p:txBody>
          <a:bodyPr>
            <a:normAutofit/>
          </a:bodyPr>
          <a:lstStyle/>
          <a:p>
            <a:r>
              <a:rPr lang="en-US" dirty="0"/>
              <a:t>Annual Operating Costs -Ohio</a:t>
            </a:r>
          </a:p>
        </p:txBody>
      </p:sp>
      <p:cxnSp>
        <p:nvCxnSpPr>
          <p:cNvPr id="11" name="Straight Connector 10">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26E1017-C244-D93D-DAFB-8374977E9720}"/>
              </a:ext>
            </a:extLst>
          </p:cNvPr>
          <p:cNvSpPr>
            <a:spLocks noGrp="1"/>
          </p:cNvSpPr>
          <p:nvPr>
            <p:ph idx="1"/>
          </p:nvPr>
        </p:nvSpPr>
        <p:spPr>
          <a:xfrm>
            <a:off x="4974769" y="2198914"/>
            <a:ext cx="6854065" cy="3670180"/>
          </a:xfrm>
        </p:spPr>
        <p:txBody>
          <a:bodyPr>
            <a:normAutofit/>
          </a:bodyPr>
          <a:lstStyle/>
          <a:p>
            <a:r>
              <a:rPr lang="en-US" sz="1900" dirty="0"/>
              <a:t>Median annual operating cost: $140,000 (National = $169,000)</a:t>
            </a:r>
          </a:p>
          <a:p>
            <a:pPr lvl="1"/>
            <a:r>
              <a:rPr lang="en-US" sz="1900" dirty="0"/>
              <a:t>Ranged from $10,000 to $2.4 million</a:t>
            </a:r>
          </a:p>
          <a:p>
            <a:endParaRPr lang="en-US" sz="1900" dirty="0"/>
          </a:p>
          <a:p>
            <a:r>
              <a:rPr lang="en-US" sz="1900" dirty="0"/>
              <a:t>Median amount spent per resident served annually: $9,800 (National = $6,700)</a:t>
            </a:r>
          </a:p>
          <a:p>
            <a:pPr lvl="1"/>
            <a:r>
              <a:rPr lang="en-US" sz="1900" dirty="0"/>
              <a:t>Per resident cost for orgs that operated multiple residences: $9,400</a:t>
            </a:r>
          </a:p>
          <a:p>
            <a:pPr lvl="1"/>
            <a:r>
              <a:rPr lang="en-US" sz="1900" dirty="0"/>
              <a:t>Per resident cost for orgs that operated one residence: $11,300</a:t>
            </a:r>
          </a:p>
          <a:p>
            <a:endParaRPr lang="en-US" sz="1900" dirty="0"/>
          </a:p>
          <a:p>
            <a:endParaRPr lang="en-US" sz="1900" dirty="0"/>
          </a:p>
        </p:txBody>
      </p:sp>
      <p:sp>
        <p:nvSpPr>
          <p:cNvPr id="13" name="Rectangle 12">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AAACD30-B074-ACB4-2657-F656A3AB7F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249" y="0"/>
            <a:ext cx="3622478" cy="6073160"/>
          </a:xfrm>
          <a:prstGeom prst="rect">
            <a:avLst/>
          </a:prstGeom>
          <a:noFill/>
        </p:spPr>
      </p:pic>
      <p:sp>
        <p:nvSpPr>
          <p:cNvPr id="4" name="Rectangle 3">
            <a:extLst>
              <a:ext uri="{FF2B5EF4-FFF2-40B4-BE49-F238E27FC236}">
                <a16:creationId xmlns:a16="http://schemas.microsoft.com/office/drawing/2014/main" id="{08E5D780-661B-9489-F440-2B719CF2480E}"/>
              </a:ext>
            </a:extLst>
          </p:cNvPr>
          <p:cNvSpPr/>
          <p:nvPr/>
        </p:nvSpPr>
        <p:spPr>
          <a:xfrm>
            <a:off x="-9728" y="6082748"/>
            <a:ext cx="12201728" cy="775252"/>
          </a:xfrm>
          <a:prstGeom prst="rect">
            <a:avLst/>
          </a:prstGeom>
          <a:solidFill>
            <a:schemeClr val="accent2"/>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8" descr="A black background with white text&#10;&#10;AI-generated content may be incorrect.">
            <a:extLst>
              <a:ext uri="{FF2B5EF4-FFF2-40B4-BE49-F238E27FC236}">
                <a16:creationId xmlns:a16="http://schemas.microsoft.com/office/drawing/2014/main" id="{C600392D-D4F5-9EE1-8863-ED5B240BF0ED}"/>
              </a:ext>
            </a:extLst>
          </p:cNvPr>
          <p:cNvPicPr>
            <a:picLocks noChangeAspect="1"/>
          </p:cNvPicPr>
          <p:nvPr/>
        </p:nvPicPr>
        <p:blipFill>
          <a:blip r:embed="rId4">
            <a:extLst>
              <a:ext uri="{28A0092B-C50C-407E-A947-70E740481C1C}">
                <a14:useLocalDpi xmlns:a14="http://schemas.microsoft.com/office/drawing/2010/main" val="0"/>
              </a:ext>
            </a:extLst>
          </a:blip>
          <a:srcRect r="73259"/>
          <a:stretch/>
        </p:blipFill>
        <p:spPr>
          <a:xfrm>
            <a:off x="110837" y="6126623"/>
            <a:ext cx="637309" cy="794426"/>
          </a:xfrm>
          <a:prstGeom prst="rect">
            <a:avLst/>
          </a:prstGeom>
        </p:spPr>
      </p:pic>
    </p:spTree>
    <p:extLst>
      <p:ext uri="{BB962C8B-B14F-4D97-AF65-F5344CB8AC3E}">
        <p14:creationId xmlns:p14="http://schemas.microsoft.com/office/powerpoint/2010/main" val="263923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7C207F-2EE7-AE1E-F090-1B171B336631}"/>
              </a:ext>
            </a:extLst>
          </p:cNvPr>
          <p:cNvSpPr>
            <a:spLocks noGrp="1"/>
          </p:cNvSpPr>
          <p:nvPr>
            <p:ph type="title"/>
          </p:nvPr>
        </p:nvSpPr>
        <p:spPr>
          <a:xfrm>
            <a:off x="8141110" y="639097"/>
            <a:ext cx="3401961" cy="3484997"/>
          </a:xfrm>
        </p:spPr>
        <p:txBody>
          <a:bodyPr vert="horz" lIns="91440" tIns="45720" rIns="91440" bIns="45720" rtlCol="0" anchor="b">
            <a:normAutofit/>
          </a:bodyPr>
          <a:lstStyle/>
          <a:p>
            <a:r>
              <a:rPr lang="en-US" sz="4600" dirty="0">
                <a:solidFill>
                  <a:schemeClr val="tx1">
                    <a:lumMod val="85000"/>
                    <a:lumOff val="15000"/>
                  </a:schemeClr>
                </a:solidFill>
              </a:rPr>
              <a:t>Revenue Sources and Expenditures </a:t>
            </a:r>
          </a:p>
        </p:txBody>
      </p:sp>
      <p:pic>
        <p:nvPicPr>
          <p:cNvPr id="4" name="Picture 3">
            <a:extLst>
              <a:ext uri="{FF2B5EF4-FFF2-40B4-BE49-F238E27FC236}">
                <a16:creationId xmlns:a16="http://schemas.microsoft.com/office/drawing/2014/main" id="{2DF81DC5-EB52-03C0-5846-0CC8CAE449CD}"/>
              </a:ext>
            </a:extLst>
          </p:cNvPr>
          <p:cNvPicPr>
            <a:picLocks noChangeAspect="1"/>
          </p:cNvPicPr>
          <p:nvPr/>
        </p:nvPicPr>
        <p:blipFill>
          <a:blip r:embed="rId3"/>
          <a:stretch>
            <a:fillRect/>
          </a:stretch>
        </p:blipFill>
        <p:spPr>
          <a:xfrm>
            <a:off x="22947" y="351712"/>
            <a:ext cx="8118163" cy="5642123"/>
          </a:xfrm>
          <a:prstGeom prst="rect">
            <a:avLst/>
          </a:prstGeom>
        </p:spPr>
      </p:pic>
      <p:cxnSp>
        <p:nvCxnSpPr>
          <p:cNvPr id="25" name="Straight Connector 24">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EF1FB0F-4E55-8E67-89BC-DB5A81050D59}"/>
              </a:ext>
            </a:extLst>
          </p:cNvPr>
          <p:cNvSpPr txBox="1"/>
          <p:nvPr/>
        </p:nvSpPr>
        <p:spPr>
          <a:xfrm>
            <a:off x="8209305" y="4318835"/>
            <a:ext cx="3598333"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Figure.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Percent of annual revenue from different sources and percent of annual expenditures associated with different categories reported by Ohio recovery residence operators, 2024, (N = 67)</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27ABE532-6610-B476-7A93-4FAF2CF5078C}"/>
              </a:ext>
            </a:extLst>
          </p:cNvPr>
          <p:cNvSpPr/>
          <p:nvPr/>
        </p:nvSpPr>
        <p:spPr>
          <a:xfrm>
            <a:off x="-9728" y="6082748"/>
            <a:ext cx="12201728" cy="775252"/>
          </a:xfrm>
          <a:prstGeom prst="rect">
            <a:avLst/>
          </a:prstGeom>
          <a:solidFill>
            <a:schemeClr val="accent2"/>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8" descr="A black background with white text&#10;&#10;AI-generated content may be incorrect.">
            <a:extLst>
              <a:ext uri="{FF2B5EF4-FFF2-40B4-BE49-F238E27FC236}">
                <a16:creationId xmlns:a16="http://schemas.microsoft.com/office/drawing/2014/main" id="{3CBE89CC-7FBA-AD28-172E-F6F8FA7E5ED3}"/>
              </a:ext>
            </a:extLst>
          </p:cNvPr>
          <p:cNvPicPr>
            <a:picLocks noChangeAspect="1"/>
          </p:cNvPicPr>
          <p:nvPr/>
        </p:nvPicPr>
        <p:blipFill>
          <a:blip r:embed="rId4">
            <a:extLst>
              <a:ext uri="{28A0092B-C50C-407E-A947-70E740481C1C}">
                <a14:useLocalDpi xmlns:a14="http://schemas.microsoft.com/office/drawing/2010/main" val="0"/>
              </a:ext>
            </a:extLst>
          </a:blip>
          <a:srcRect r="73259"/>
          <a:stretch/>
        </p:blipFill>
        <p:spPr>
          <a:xfrm>
            <a:off x="110837" y="6126623"/>
            <a:ext cx="637309" cy="794426"/>
          </a:xfrm>
          <a:prstGeom prst="rect">
            <a:avLst/>
          </a:prstGeom>
        </p:spPr>
      </p:pic>
    </p:spTree>
    <p:extLst>
      <p:ext uri="{BB962C8B-B14F-4D97-AF65-F5344CB8AC3E}">
        <p14:creationId xmlns:p14="http://schemas.microsoft.com/office/powerpoint/2010/main" val="2834464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B9561-198A-2C9D-23B4-64522133E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8B728F-AC0A-2884-A783-750AD35C15B9}"/>
              </a:ext>
            </a:extLst>
          </p:cNvPr>
          <p:cNvSpPr>
            <a:spLocks noGrp="1"/>
          </p:cNvSpPr>
          <p:nvPr>
            <p:ph type="title"/>
          </p:nvPr>
        </p:nvSpPr>
        <p:spPr>
          <a:xfrm>
            <a:off x="194553" y="1008716"/>
            <a:ext cx="4086273" cy="775253"/>
          </a:xfrm>
        </p:spPr>
        <p:txBody>
          <a:bodyPr>
            <a:normAutofit fontScale="90000"/>
          </a:bodyPr>
          <a:lstStyle/>
          <a:p>
            <a:pPr algn="ctr"/>
            <a:r>
              <a:rPr lang="en-US" dirty="0"/>
              <a:t>Operating Costs: National Comparisons</a:t>
            </a:r>
          </a:p>
        </p:txBody>
      </p:sp>
      <p:sp>
        <p:nvSpPr>
          <p:cNvPr id="4" name="Rectangle 3">
            <a:extLst>
              <a:ext uri="{FF2B5EF4-FFF2-40B4-BE49-F238E27FC236}">
                <a16:creationId xmlns:a16="http://schemas.microsoft.com/office/drawing/2014/main" id="{E34E1498-8A5F-1ECD-A097-3AB90F04BE92}"/>
              </a:ext>
            </a:extLst>
          </p:cNvPr>
          <p:cNvSpPr/>
          <p:nvPr/>
        </p:nvSpPr>
        <p:spPr>
          <a:xfrm>
            <a:off x="-9728" y="6082748"/>
            <a:ext cx="12201728" cy="775252"/>
          </a:xfrm>
          <a:prstGeom prst="rect">
            <a:avLst/>
          </a:prstGeom>
          <a:solidFill>
            <a:schemeClr val="accent2"/>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4B84806-E482-D3E7-1D26-5C3549C6EFE2}"/>
              </a:ext>
            </a:extLst>
          </p:cNvPr>
          <p:cNvSpPr txBox="1">
            <a:spLocks/>
          </p:cNvSpPr>
          <p:nvPr/>
        </p:nvSpPr>
        <p:spPr>
          <a:xfrm>
            <a:off x="107003" y="1783968"/>
            <a:ext cx="4173823" cy="4065316"/>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b="1" dirty="0">
                <a:latin typeface="+mn-lt"/>
              </a:rPr>
              <a:t>Ohio</a:t>
            </a:r>
          </a:p>
          <a:p>
            <a:pPr marL="342900" indent="-342900">
              <a:buFont typeface="Arial" panose="020B0604020202020204" pitchFamily="34" charset="0"/>
              <a:buChar char="•"/>
            </a:pPr>
            <a:r>
              <a:rPr lang="en-US" sz="2200" dirty="0">
                <a:latin typeface="+mn-lt"/>
              </a:rPr>
              <a:t>Operational staffing, property costs, and utilities make up majority of expenses</a:t>
            </a:r>
          </a:p>
          <a:p>
            <a:pPr marL="342900" indent="-342900">
              <a:buFont typeface="Arial" panose="020B0604020202020204" pitchFamily="34" charset="0"/>
              <a:buChar char="•"/>
            </a:pPr>
            <a:r>
              <a:rPr lang="en-US" sz="2200" dirty="0">
                <a:latin typeface="+mn-lt"/>
              </a:rPr>
              <a:t>Ohio RH spends a small proportion of operating costs on property costs and more on operational staffing</a:t>
            </a:r>
          </a:p>
          <a:p>
            <a:pPr marL="342900" indent="-342900">
              <a:buFont typeface="Arial" panose="020B0604020202020204" pitchFamily="34" charset="0"/>
              <a:buChar char="•"/>
            </a:pPr>
            <a:endParaRPr lang="en-US" sz="2200" b="1" dirty="0">
              <a:latin typeface="+mn-lt"/>
            </a:endParaRPr>
          </a:p>
          <a:p>
            <a:pPr marL="342900" indent="-342900">
              <a:buFont typeface="Arial" panose="020B0604020202020204" pitchFamily="34" charset="0"/>
              <a:buChar char="•"/>
            </a:pPr>
            <a:endParaRPr lang="en-US" sz="2000" b="1" dirty="0">
              <a:latin typeface="+mn-lt"/>
            </a:endParaRPr>
          </a:p>
          <a:p>
            <a:endParaRPr lang="en-US" sz="2000" b="1" dirty="0">
              <a:latin typeface="+mn-lt"/>
            </a:endParaRPr>
          </a:p>
          <a:p>
            <a:endParaRPr lang="en-US" sz="2200" dirty="0">
              <a:latin typeface="+mn-lt"/>
            </a:endParaRPr>
          </a:p>
          <a:p>
            <a:pPr marL="342900" indent="-342900">
              <a:buFont typeface="Arial" panose="020B0604020202020204" pitchFamily="34" charset="0"/>
              <a:buChar char="•"/>
            </a:pPr>
            <a:endParaRPr lang="en-US" sz="2200" dirty="0">
              <a:latin typeface="+mn-lt"/>
            </a:endParaRPr>
          </a:p>
        </p:txBody>
      </p:sp>
      <p:pic>
        <p:nvPicPr>
          <p:cNvPr id="5" name="Picture 4">
            <a:extLst>
              <a:ext uri="{FF2B5EF4-FFF2-40B4-BE49-F238E27FC236}">
                <a16:creationId xmlns:a16="http://schemas.microsoft.com/office/drawing/2014/main" id="{404BF837-AF88-1D50-C465-96D8041568D2}"/>
              </a:ext>
            </a:extLst>
          </p:cNvPr>
          <p:cNvPicPr>
            <a:picLocks noChangeAspect="1"/>
          </p:cNvPicPr>
          <p:nvPr/>
        </p:nvPicPr>
        <p:blipFill>
          <a:blip r:embed="rId3"/>
          <a:stretch>
            <a:fillRect/>
          </a:stretch>
        </p:blipFill>
        <p:spPr>
          <a:xfrm>
            <a:off x="4293233" y="11980"/>
            <a:ext cx="7879315" cy="6076421"/>
          </a:xfrm>
          <a:prstGeom prst="rect">
            <a:avLst/>
          </a:prstGeom>
        </p:spPr>
      </p:pic>
      <p:pic>
        <p:nvPicPr>
          <p:cNvPr id="7" name="Content Placeholder 8" descr="A black background with white text&#10;&#10;AI-generated content may be incorrect.">
            <a:extLst>
              <a:ext uri="{FF2B5EF4-FFF2-40B4-BE49-F238E27FC236}">
                <a16:creationId xmlns:a16="http://schemas.microsoft.com/office/drawing/2014/main" id="{360AFD23-CDA5-03F0-1878-CAB9BF6EC5B1}"/>
              </a:ext>
            </a:extLst>
          </p:cNvPr>
          <p:cNvPicPr>
            <a:picLocks noChangeAspect="1"/>
          </p:cNvPicPr>
          <p:nvPr/>
        </p:nvPicPr>
        <p:blipFill>
          <a:blip r:embed="rId4">
            <a:extLst>
              <a:ext uri="{28A0092B-C50C-407E-A947-70E740481C1C}">
                <a14:useLocalDpi xmlns:a14="http://schemas.microsoft.com/office/drawing/2010/main" val="0"/>
              </a:ext>
            </a:extLst>
          </a:blip>
          <a:srcRect r="73259"/>
          <a:stretch/>
        </p:blipFill>
        <p:spPr>
          <a:xfrm>
            <a:off x="110837" y="6126623"/>
            <a:ext cx="637309" cy="794426"/>
          </a:xfrm>
          <a:prstGeom prst="rect">
            <a:avLst/>
          </a:prstGeom>
        </p:spPr>
      </p:pic>
    </p:spTree>
    <p:extLst>
      <p:ext uri="{BB962C8B-B14F-4D97-AF65-F5344CB8AC3E}">
        <p14:creationId xmlns:p14="http://schemas.microsoft.com/office/powerpoint/2010/main" val="56549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D10B0-369B-DAB1-E5B3-3E6C2A2AAF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63A4AF-A7C6-B747-57F9-183B079686FC}"/>
              </a:ext>
            </a:extLst>
          </p:cNvPr>
          <p:cNvSpPr>
            <a:spLocks noGrp="1"/>
          </p:cNvSpPr>
          <p:nvPr>
            <p:ph type="title"/>
          </p:nvPr>
        </p:nvSpPr>
        <p:spPr>
          <a:xfrm>
            <a:off x="282103" y="1008716"/>
            <a:ext cx="3998724" cy="775253"/>
          </a:xfrm>
        </p:spPr>
        <p:txBody>
          <a:bodyPr>
            <a:normAutofit fontScale="90000"/>
          </a:bodyPr>
          <a:lstStyle/>
          <a:p>
            <a:pPr algn="ctr"/>
            <a:r>
              <a:rPr lang="en-US" dirty="0"/>
              <a:t>Revenue Sources: National Comparison</a:t>
            </a:r>
          </a:p>
        </p:txBody>
      </p:sp>
      <p:sp>
        <p:nvSpPr>
          <p:cNvPr id="4" name="Rectangle 3">
            <a:extLst>
              <a:ext uri="{FF2B5EF4-FFF2-40B4-BE49-F238E27FC236}">
                <a16:creationId xmlns:a16="http://schemas.microsoft.com/office/drawing/2014/main" id="{BE64198D-8F66-5B01-28E3-93D364A8F69E}"/>
              </a:ext>
            </a:extLst>
          </p:cNvPr>
          <p:cNvSpPr/>
          <p:nvPr/>
        </p:nvSpPr>
        <p:spPr>
          <a:xfrm>
            <a:off x="-9728" y="6082748"/>
            <a:ext cx="12201728" cy="775252"/>
          </a:xfrm>
          <a:prstGeom prst="rect">
            <a:avLst/>
          </a:prstGeom>
          <a:solidFill>
            <a:schemeClr val="accent2"/>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2901B63-E495-E3BF-E38A-46F9C910B4E5}"/>
              </a:ext>
            </a:extLst>
          </p:cNvPr>
          <p:cNvPicPr>
            <a:picLocks noChangeAspect="1"/>
          </p:cNvPicPr>
          <p:nvPr/>
        </p:nvPicPr>
        <p:blipFill>
          <a:blip r:embed="rId3"/>
          <a:stretch>
            <a:fillRect/>
          </a:stretch>
        </p:blipFill>
        <p:spPr>
          <a:xfrm>
            <a:off x="4280827" y="0"/>
            <a:ext cx="7911173" cy="6064860"/>
          </a:xfrm>
          <a:prstGeom prst="rect">
            <a:avLst/>
          </a:prstGeom>
        </p:spPr>
      </p:pic>
      <p:sp>
        <p:nvSpPr>
          <p:cNvPr id="10" name="Title 1">
            <a:extLst>
              <a:ext uri="{FF2B5EF4-FFF2-40B4-BE49-F238E27FC236}">
                <a16:creationId xmlns:a16="http://schemas.microsoft.com/office/drawing/2014/main" id="{5435A95B-6F16-3291-ECE9-BE25173DE749}"/>
              </a:ext>
            </a:extLst>
          </p:cNvPr>
          <p:cNvSpPr txBox="1">
            <a:spLocks/>
          </p:cNvSpPr>
          <p:nvPr/>
        </p:nvSpPr>
        <p:spPr>
          <a:xfrm>
            <a:off x="107003" y="1857983"/>
            <a:ext cx="4173823" cy="4150751"/>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b="1" dirty="0">
                <a:latin typeface="+mn-lt"/>
              </a:rPr>
              <a:t>Ohio</a:t>
            </a:r>
          </a:p>
          <a:p>
            <a:pPr marL="342900" indent="-342900">
              <a:buFont typeface="Arial" panose="020B0604020202020204" pitchFamily="34" charset="0"/>
              <a:buChar char="•"/>
            </a:pPr>
            <a:r>
              <a:rPr lang="en-US" sz="2200" dirty="0">
                <a:latin typeface="+mn-lt"/>
              </a:rPr>
              <a:t>Health authority, resident fees, and local grant make up the majority of revenue</a:t>
            </a:r>
          </a:p>
          <a:p>
            <a:pPr marL="342900" indent="-342900">
              <a:buFont typeface="Arial" panose="020B0604020202020204" pitchFamily="34" charset="0"/>
              <a:buChar char="•"/>
            </a:pPr>
            <a:r>
              <a:rPr lang="en-US" sz="2200" dirty="0">
                <a:latin typeface="+mn-lt"/>
              </a:rPr>
              <a:t>State specific programs make up a larger percentage of revenue for Ohio RH than the national average</a:t>
            </a:r>
          </a:p>
          <a:p>
            <a:pPr marL="342900" indent="-342900">
              <a:buFont typeface="Arial" panose="020B0604020202020204" pitchFamily="34" charset="0"/>
              <a:buChar char="•"/>
            </a:pPr>
            <a:r>
              <a:rPr lang="en-US" sz="2200" dirty="0">
                <a:latin typeface="+mn-lt"/>
              </a:rPr>
              <a:t>Ohio RH relies less on resident fees than the national average</a:t>
            </a:r>
          </a:p>
          <a:p>
            <a:endParaRPr lang="en-US" sz="2400" b="1" dirty="0">
              <a:latin typeface="+mn-lt"/>
            </a:endParaRPr>
          </a:p>
          <a:p>
            <a:r>
              <a:rPr lang="en-US" sz="2400" b="1" dirty="0">
                <a:latin typeface="+mn-lt"/>
              </a:rPr>
              <a:t>National</a:t>
            </a:r>
          </a:p>
          <a:p>
            <a:pPr marL="342900" indent="-342900">
              <a:buFont typeface="Arial" panose="020B0604020202020204" pitchFamily="34" charset="0"/>
              <a:buChar char="•"/>
            </a:pPr>
            <a:r>
              <a:rPr lang="en-US" sz="2200" dirty="0">
                <a:latin typeface="+mn-lt"/>
              </a:rPr>
              <a:t>Resident fees, local and state grants, and state specific programs make up the majority of revenue.</a:t>
            </a:r>
          </a:p>
        </p:txBody>
      </p:sp>
      <p:pic>
        <p:nvPicPr>
          <p:cNvPr id="7" name="Content Placeholder 8" descr="A black background with white text&#10;&#10;AI-generated content may be incorrect.">
            <a:extLst>
              <a:ext uri="{FF2B5EF4-FFF2-40B4-BE49-F238E27FC236}">
                <a16:creationId xmlns:a16="http://schemas.microsoft.com/office/drawing/2014/main" id="{C63E7BC3-DCEB-76DE-37E7-A53CDFCC05BD}"/>
              </a:ext>
            </a:extLst>
          </p:cNvPr>
          <p:cNvPicPr>
            <a:picLocks noChangeAspect="1"/>
          </p:cNvPicPr>
          <p:nvPr/>
        </p:nvPicPr>
        <p:blipFill>
          <a:blip r:embed="rId4">
            <a:extLst>
              <a:ext uri="{28A0092B-C50C-407E-A947-70E740481C1C}">
                <a14:useLocalDpi xmlns:a14="http://schemas.microsoft.com/office/drawing/2010/main" val="0"/>
              </a:ext>
            </a:extLst>
          </a:blip>
          <a:srcRect r="73259"/>
          <a:stretch/>
        </p:blipFill>
        <p:spPr>
          <a:xfrm>
            <a:off x="110837" y="6126623"/>
            <a:ext cx="637309" cy="794426"/>
          </a:xfrm>
          <a:prstGeom prst="rect">
            <a:avLst/>
          </a:prstGeom>
        </p:spPr>
      </p:pic>
    </p:spTree>
    <p:extLst>
      <p:ext uri="{BB962C8B-B14F-4D97-AF65-F5344CB8AC3E}">
        <p14:creationId xmlns:p14="http://schemas.microsoft.com/office/powerpoint/2010/main" val="2722832589"/>
      </p:ext>
    </p:extLst>
  </p:cSld>
  <p:clrMapOvr>
    <a:masterClrMapping/>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212121"/>
      </a:dk2>
      <a:lt2>
        <a:srgbClr val="CDD0D1"/>
      </a:lt2>
      <a:accent1>
        <a:srgbClr val="0C74A4"/>
      </a:accent1>
      <a:accent2>
        <a:srgbClr val="2BA9E2"/>
      </a:accent2>
      <a:accent3>
        <a:srgbClr val="D7DADC"/>
      </a:accent3>
      <a:accent4>
        <a:srgbClr val="6CA5C3"/>
      </a:accent4>
      <a:accent5>
        <a:srgbClr val="145574"/>
      </a:accent5>
      <a:accent6>
        <a:srgbClr val="144464"/>
      </a:accent6>
      <a:hlink>
        <a:srgbClr val="3085ED"/>
      </a:hlink>
      <a:folHlink>
        <a:srgbClr val="82B6F4"/>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CA24A353C5534B8E0DE01C901400D4" ma:contentTypeVersion="15" ma:contentTypeDescription="Create a new document." ma:contentTypeScope="" ma:versionID="f6abf2391618e5b6e4a5e619bf1ba4ed">
  <xsd:schema xmlns:xsd="http://www.w3.org/2001/XMLSchema" xmlns:xs="http://www.w3.org/2001/XMLSchema" xmlns:p="http://schemas.microsoft.com/office/2006/metadata/properties" xmlns:ns2="331ed7e6-3127-4f14-963d-e156ae1447d3" xmlns:ns3="1848a53b-7821-40ed-8e43-a3f1d38d81f5" targetNamespace="http://schemas.microsoft.com/office/2006/metadata/properties" ma:root="true" ma:fieldsID="cca0015ee627509a9f35732deaf79dd7" ns2:_="" ns3:_="">
    <xsd:import namespace="331ed7e6-3127-4f14-963d-e156ae1447d3"/>
    <xsd:import namespace="1848a53b-7821-40ed-8e43-a3f1d38d81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ed7e6-3127-4f14-963d-e156ae1447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37f8784-f875-460d-a0aa-88acc3d1c16c"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48a53b-7821-40ed-8e43-a3f1d38d81f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6b0d929-e9f6-48fd-a24b-7621eac27fd6}" ma:internalName="TaxCatchAll" ma:showField="CatchAllData" ma:web="1848a53b-7821-40ed-8e43-a3f1d38d81f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1ed7e6-3127-4f14-963d-e156ae1447d3">
      <Terms xmlns="http://schemas.microsoft.com/office/infopath/2007/PartnerControls"/>
    </lcf76f155ced4ddcb4097134ff3c332f>
    <TaxCatchAll xmlns="1848a53b-7821-40ed-8e43-a3f1d38d81f5" xsi:nil="true"/>
  </documentManagement>
</p:properties>
</file>

<file path=customXml/itemProps1.xml><?xml version="1.0" encoding="utf-8"?>
<ds:datastoreItem xmlns:ds="http://schemas.openxmlformats.org/officeDocument/2006/customXml" ds:itemID="{08EB331D-F8F9-43DA-BEF6-ACD4E9F839D8}">
  <ds:schemaRefs>
    <ds:schemaRef ds:uri="http://schemas.microsoft.com/sharepoint/v3/contenttype/forms"/>
  </ds:schemaRefs>
</ds:datastoreItem>
</file>

<file path=customXml/itemProps2.xml><?xml version="1.0" encoding="utf-8"?>
<ds:datastoreItem xmlns:ds="http://schemas.openxmlformats.org/officeDocument/2006/customXml" ds:itemID="{3D65FC80-6E74-461A-9CB6-68C5AB148DC7}"/>
</file>

<file path=customXml/itemProps3.xml><?xml version="1.0" encoding="utf-8"?>
<ds:datastoreItem xmlns:ds="http://schemas.openxmlformats.org/officeDocument/2006/customXml" ds:itemID="{1296C97D-0844-4767-87D7-77E23E077775}">
  <ds:schemaRefs>
    <ds:schemaRef ds:uri="http://schemas.openxmlformats.org/package/2006/metadata/core-properties"/>
    <ds:schemaRef ds:uri="http://schemas.microsoft.com/sharepoint/v3"/>
    <ds:schemaRef ds:uri="http://schemas.microsoft.com/office/infopath/2007/PartnerControls"/>
    <ds:schemaRef ds:uri="5bffe9ac-df5d-4ae2-b5d4-98ab79851002"/>
    <ds:schemaRef ds:uri="http://purl.org/dc/terms/"/>
    <ds:schemaRef ds:uri="http://schemas.microsoft.com/office/2006/documentManagement/types"/>
    <ds:schemaRef ds:uri="http://purl.org/dc/elements/1.1/"/>
    <ds:schemaRef ds:uri="168c0be9-7e5c-4d67-9ff4-3da7d0b02a19"/>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29341</TotalTime>
  <Words>4487</Words>
  <Application>Microsoft Office PowerPoint</Application>
  <PresentationFormat>Widescreen</PresentationFormat>
  <Paragraphs>296</Paragraphs>
  <Slides>24</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Century Gothic</vt:lpstr>
      <vt:lpstr>Courier New</vt:lpstr>
      <vt:lpstr>Times New Roman</vt:lpstr>
      <vt:lpstr>Wingdings</vt:lpstr>
      <vt:lpstr>Retrospect</vt:lpstr>
      <vt:lpstr>Financial Landscape  of Recovery Housing:   Results from a National Survey</vt:lpstr>
      <vt:lpstr>Rural  Center of  Excellence</vt:lpstr>
      <vt:lpstr>Why did we conduct this study?</vt:lpstr>
      <vt:lpstr>Study Purpose and Methods</vt:lpstr>
      <vt:lpstr>Sample Overview - Ohio</vt:lpstr>
      <vt:lpstr>Annual Operating Costs -Ohio</vt:lpstr>
      <vt:lpstr>Revenue Sources and Expenditures </vt:lpstr>
      <vt:lpstr>Operating Costs: National Comparisons</vt:lpstr>
      <vt:lpstr>Revenue Sources: National Comparison</vt:lpstr>
      <vt:lpstr>Financial Resiliency </vt:lpstr>
      <vt:lpstr>PowerPoint Presentation</vt:lpstr>
      <vt:lpstr>Barriers related to Grants</vt:lpstr>
      <vt:lpstr>Recovery Housing Financial Needs</vt:lpstr>
      <vt:lpstr>Economic Impact of Certified Ohio Recovery Housing Organizations</vt:lpstr>
      <vt:lpstr>Policy Considerations - Funding</vt:lpstr>
      <vt:lpstr>Additional Policy Considerations</vt:lpstr>
      <vt:lpstr>Rural Recovery House Best Practices  ~ over 30 areas ~</vt:lpstr>
      <vt:lpstr>Economic Calculator</vt:lpstr>
      <vt:lpstr>Employment Coach Training</vt:lpstr>
      <vt:lpstr>Online Learning Center</vt:lpstr>
      <vt:lpstr>Life Skills Training</vt:lpstr>
      <vt:lpstr>Monthly Webinar Series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Madison Faye Ashworth</dc:creator>
  <cp:lastModifiedBy>Stacy Brannan-Smith</cp:lastModifiedBy>
  <cp:revision>10</cp:revision>
  <dcterms:created xsi:type="dcterms:W3CDTF">2022-04-18T16:46:06Z</dcterms:created>
  <dcterms:modified xsi:type="dcterms:W3CDTF">2025-03-21T16:47:36Z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0x01010020CA24A353C5534B8E0DE01C901400D4</vt:lpwstr>
  </property>
  <property fmtid="{D5CDD505-2E9C-101B-9397-08002B2CF9AE}" pid="3" name="MediaServiceImageTags">
    <vt:lpwstr/>
  </property>
</Properties>
</file>