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4"/>
  </p:sldMasterIdLst>
  <p:notesMasterIdLst>
    <p:notesMasterId r:id="rId80"/>
  </p:notesMasterIdLst>
  <p:sldIdLst>
    <p:sldId id="256" r:id="rId5"/>
    <p:sldId id="263" r:id="rId6"/>
    <p:sldId id="264" r:id="rId7"/>
    <p:sldId id="259" r:id="rId8"/>
    <p:sldId id="260" r:id="rId9"/>
    <p:sldId id="261" r:id="rId10"/>
    <p:sldId id="262" r:id="rId11"/>
    <p:sldId id="257" r:id="rId12"/>
    <p:sldId id="258" r:id="rId13"/>
    <p:sldId id="265" r:id="rId14"/>
    <p:sldId id="266" r:id="rId15"/>
    <p:sldId id="267" r:id="rId16"/>
    <p:sldId id="269" r:id="rId17"/>
    <p:sldId id="268" r:id="rId18"/>
    <p:sldId id="291" r:id="rId19"/>
    <p:sldId id="293" r:id="rId20"/>
    <p:sldId id="273" r:id="rId21"/>
    <p:sldId id="274" r:id="rId22"/>
    <p:sldId id="275" r:id="rId23"/>
    <p:sldId id="276" r:id="rId24"/>
    <p:sldId id="277" r:id="rId25"/>
    <p:sldId id="278" r:id="rId26"/>
    <p:sldId id="271" r:id="rId27"/>
    <p:sldId id="327" r:id="rId28"/>
    <p:sldId id="310" r:id="rId29"/>
    <p:sldId id="311" r:id="rId30"/>
    <p:sldId id="312" r:id="rId31"/>
    <p:sldId id="314" r:id="rId32"/>
    <p:sldId id="279" r:id="rId33"/>
    <p:sldId id="272" r:id="rId34"/>
    <p:sldId id="280" r:id="rId35"/>
    <p:sldId id="281" r:id="rId36"/>
    <p:sldId id="270" r:id="rId37"/>
    <p:sldId id="328" r:id="rId38"/>
    <p:sldId id="282" r:id="rId39"/>
    <p:sldId id="285" r:id="rId40"/>
    <p:sldId id="334" r:id="rId41"/>
    <p:sldId id="284" r:id="rId42"/>
    <p:sldId id="329" r:id="rId43"/>
    <p:sldId id="330" r:id="rId44"/>
    <p:sldId id="331" r:id="rId45"/>
    <p:sldId id="332" r:id="rId46"/>
    <p:sldId id="333" r:id="rId47"/>
    <p:sldId id="287" r:id="rId48"/>
    <p:sldId id="294" r:id="rId49"/>
    <p:sldId id="295" r:id="rId50"/>
    <p:sldId id="296" r:id="rId51"/>
    <p:sldId id="298" r:id="rId52"/>
    <p:sldId id="300" r:id="rId53"/>
    <p:sldId id="301" r:id="rId54"/>
    <p:sldId id="302" r:id="rId55"/>
    <p:sldId id="303" r:id="rId56"/>
    <p:sldId id="304" r:id="rId57"/>
    <p:sldId id="290" r:id="rId58"/>
    <p:sldId id="305" r:id="rId59"/>
    <p:sldId id="306" r:id="rId60"/>
    <p:sldId id="307" r:id="rId61"/>
    <p:sldId id="308" r:id="rId62"/>
    <p:sldId id="309" r:id="rId63"/>
    <p:sldId id="313" r:id="rId64"/>
    <p:sldId id="316" r:id="rId65"/>
    <p:sldId id="317" r:id="rId66"/>
    <p:sldId id="318" r:id="rId67"/>
    <p:sldId id="319" r:id="rId68"/>
    <p:sldId id="320" r:id="rId69"/>
    <p:sldId id="321" r:id="rId70"/>
    <p:sldId id="322" r:id="rId71"/>
    <p:sldId id="323" r:id="rId72"/>
    <p:sldId id="324" r:id="rId73"/>
    <p:sldId id="325" r:id="rId74"/>
    <p:sldId id="326" r:id="rId75"/>
    <p:sldId id="335" r:id="rId76"/>
    <p:sldId id="336" r:id="rId77"/>
    <p:sldId id="315" r:id="rId78"/>
    <p:sldId id="338"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A74E06-9C19-4934-A27A-3FE99B138714}" v="526" dt="2025-03-20T16:29:17.834"/>
    <p1510:client id="{CA832EE4-4554-4C00-B4BF-7A111F5B5467}" v="355" dt="2025-03-19T20:29:00.5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3"/>
    <p:restoredTop sz="94795"/>
  </p:normalViewPr>
  <p:slideViewPr>
    <p:cSldViewPr snapToGrid="0">
      <p:cViewPr varScale="1">
        <p:scale>
          <a:sx n="59" d="100"/>
          <a:sy n="59" d="100"/>
        </p:scale>
        <p:origin x="10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y Brannan-Smith" userId="dc1b746f-2123-4522-b50b-9b2d12361700" providerId="ADAL" clId="{B4039D8A-E60E-4FEB-BDE4-F076889CCC3F}"/>
    <pc:docChg chg="modSld">
      <pc:chgData name="Stacy Brannan-Smith" userId="dc1b746f-2123-4522-b50b-9b2d12361700" providerId="ADAL" clId="{B4039D8A-E60E-4FEB-BDE4-F076889CCC3F}" dt="2025-03-20T18:17:40.872" v="0" actId="1036"/>
      <pc:docMkLst>
        <pc:docMk/>
      </pc:docMkLst>
      <pc:sldChg chg="modSp mod">
        <pc:chgData name="Stacy Brannan-Smith" userId="dc1b746f-2123-4522-b50b-9b2d12361700" providerId="ADAL" clId="{B4039D8A-E60E-4FEB-BDE4-F076889CCC3F}" dt="2025-03-20T18:17:40.872" v="0" actId="1036"/>
        <pc:sldMkLst>
          <pc:docMk/>
          <pc:sldMk cId="1069535625" sldId="272"/>
        </pc:sldMkLst>
        <pc:picChg chg="mod">
          <ac:chgData name="Stacy Brannan-Smith" userId="dc1b746f-2123-4522-b50b-9b2d12361700" providerId="ADAL" clId="{B4039D8A-E60E-4FEB-BDE4-F076889CCC3F}" dt="2025-03-20T18:17:40.872" v="0" actId="1036"/>
          <ac:picMkLst>
            <pc:docMk/>
            <pc:sldMk cId="1069535625" sldId="272"/>
            <ac:picMk id="4" creationId="{652FD84D-6167-485F-1FC5-1FAE1E094B65}"/>
          </ac:picMkLst>
        </pc:picChg>
      </pc:sldChg>
    </pc:docChg>
  </pc:docChgLst>
  <pc:docChgLst>
    <pc:chgData name="Seth Michalak" userId="SP9SgAAOcw6eiT/u2SW4qALLvN+DYQPZvrZhNRWNYkw=" providerId="None" clId="Web-{CA832EE4-4554-4C00-B4BF-7A111F5B5467}"/>
    <pc:docChg chg="modSld">
      <pc:chgData name="Seth Michalak" userId="SP9SgAAOcw6eiT/u2SW4qALLvN+DYQPZvrZhNRWNYkw=" providerId="None" clId="Web-{CA832EE4-4554-4C00-B4BF-7A111F5B5467}" dt="2025-03-19T20:29:00.522" v="269" actId="20577"/>
      <pc:docMkLst>
        <pc:docMk/>
      </pc:docMkLst>
      <pc:sldChg chg="modSp">
        <pc:chgData name="Seth Michalak" userId="SP9SgAAOcw6eiT/u2SW4qALLvN+DYQPZvrZhNRWNYkw=" providerId="None" clId="Web-{CA832EE4-4554-4C00-B4BF-7A111F5B5467}" dt="2025-03-19T19:19:58.884" v="157" actId="1076"/>
        <pc:sldMkLst>
          <pc:docMk/>
          <pc:sldMk cId="4105988068" sldId="260"/>
        </pc:sldMkLst>
        <pc:spChg chg="mod">
          <ac:chgData name="Seth Michalak" userId="SP9SgAAOcw6eiT/u2SW4qALLvN+DYQPZvrZhNRWNYkw=" providerId="None" clId="Web-{CA832EE4-4554-4C00-B4BF-7A111F5B5467}" dt="2025-03-19T19:19:58.884" v="157" actId="1076"/>
          <ac:spMkLst>
            <pc:docMk/>
            <pc:sldMk cId="4105988068" sldId="260"/>
            <ac:spMk id="2" creationId="{9BBE68DC-2071-A04D-1AE3-882D0EB2F7FE}"/>
          </ac:spMkLst>
        </pc:spChg>
      </pc:sldChg>
      <pc:sldChg chg="modSp">
        <pc:chgData name="Seth Michalak" userId="SP9SgAAOcw6eiT/u2SW4qALLvN+DYQPZvrZhNRWNYkw=" providerId="None" clId="Web-{CA832EE4-4554-4C00-B4BF-7A111F5B5467}" dt="2025-03-19T19:20:37.229" v="162" actId="14100"/>
        <pc:sldMkLst>
          <pc:docMk/>
          <pc:sldMk cId="3771434234" sldId="262"/>
        </pc:sldMkLst>
        <pc:spChg chg="mod">
          <ac:chgData name="Seth Michalak" userId="SP9SgAAOcw6eiT/u2SW4qALLvN+DYQPZvrZhNRWNYkw=" providerId="None" clId="Web-{CA832EE4-4554-4C00-B4BF-7A111F5B5467}" dt="2025-03-19T19:20:37.229" v="162" actId="14100"/>
          <ac:spMkLst>
            <pc:docMk/>
            <pc:sldMk cId="3771434234" sldId="262"/>
            <ac:spMk id="2" creationId="{EC8C4630-D79F-9C2F-B1FB-71A69BD0A3A4}"/>
          </ac:spMkLst>
        </pc:spChg>
      </pc:sldChg>
      <pc:sldChg chg="modSp">
        <pc:chgData name="Seth Michalak" userId="SP9SgAAOcw6eiT/u2SW4qALLvN+DYQPZvrZhNRWNYkw=" providerId="None" clId="Web-{CA832EE4-4554-4C00-B4BF-7A111F5B5467}" dt="2025-03-19T19:21:16.340" v="166" actId="1076"/>
        <pc:sldMkLst>
          <pc:docMk/>
          <pc:sldMk cId="2680636411" sldId="266"/>
        </pc:sldMkLst>
        <pc:spChg chg="mod">
          <ac:chgData name="Seth Michalak" userId="SP9SgAAOcw6eiT/u2SW4qALLvN+DYQPZvrZhNRWNYkw=" providerId="None" clId="Web-{CA832EE4-4554-4C00-B4BF-7A111F5B5467}" dt="2025-03-19T19:21:16.340" v="166" actId="1076"/>
          <ac:spMkLst>
            <pc:docMk/>
            <pc:sldMk cId="2680636411" sldId="266"/>
            <ac:spMk id="2" creationId="{FE4A353B-2E7E-1AA4-E52C-C7CAADB89262}"/>
          </ac:spMkLst>
        </pc:spChg>
      </pc:sldChg>
      <pc:sldChg chg="modSp">
        <pc:chgData name="Seth Michalak" userId="SP9SgAAOcw6eiT/u2SW4qALLvN+DYQPZvrZhNRWNYkw=" providerId="None" clId="Web-{CA832EE4-4554-4C00-B4BF-7A111F5B5467}" dt="2025-03-19T19:16:54.815" v="144" actId="20577"/>
        <pc:sldMkLst>
          <pc:docMk/>
          <pc:sldMk cId="3259388809" sldId="271"/>
        </pc:sldMkLst>
        <pc:spChg chg="mod">
          <ac:chgData name="Seth Michalak" userId="SP9SgAAOcw6eiT/u2SW4qALLvN+DYQPZvrZhNRWNYkw=" providerId="None" clId="Web-{CA832EE4-4554-4C00-B4BF-7A111F5B5467}" dt="2025-03-19T19:16:54.815" v="144" actId="20577"/>
          <ac:spMkLst>
            <pc:docMk/>
            <pc:sldMk cId="3259388809" sldId="271"/>
            <ac:spMk id="3" creationId="{A28FEBBE-8EB8-491D-FDBB-FF2834BD442F}"/>
          </ac:spMkLst>
        </pc:spChg>
      </pc:sldChg>
      <pc:sldChg chg="modSp">
        <pc:chgData name="Seth Michalak" userId="SP9SgAAOcw6eiT/u2SW4qALLvN+DYQPZvrZhNRWNYkw=" providerId="None" clId="Web-{CA832EE4-4554-4C00-B4BF-7A111F5B5467}" dt="2025-03-19T20:29:00.522" v="269" actId="20577"/>
        <pc:sldMkLst>
          <pc:docMk/>
          <pc:sldMk cId="849447696" sldId="274"/>
        </pc:sldMkLst>
        <pc:spChg chg="mod">
          <ac:chgData name="Seth Michalak" userId="SP9SgAAOcw6eiT/u2SW4qALLvN+DYQPZvrZhNRWNYkw=" providerId="None" clId="Web-{CA832EE4-4554-4C00-B4BF-7A111F5B5467}" dt="2025-03-19T20:29:00.522" v="269" actId="20577"/>
          <ac:spMkLst>
            <pc:docMk/>
            <pc:sldMk cId="849447696" sldId="274"/>
            <ac:spMk id="3" creationId="{7BCFEE9E-A8AB-E76F-80C2-517BE910B8CA}"/>
          </ac:spMkLst>
        </pc:spChg>
      </pc:sldChg>
      <pc:sldChg chg="addSp delSp modSp">
        <pc:chgData name="Seth Michalak" userId="SP9SgAAOcw6eiT/u2SW4qALLvN+DYQPZvrZhNRWNYkw=" providerId="None" clId="Web-{CA832EE4-4554-4C00-B4BF-7A111F5B5467}" dt="2025-03-19T18:41:59.831" v="32" actId="1076"/>
        <pc:sldMkLst>
          <pc:docMk/>
          <pc:sldMk cId="2947357087" sldId="276"/>
        </pc:sldMkLst>
        <pc:spChg chg="mod">
          <ac:chgData name="Seth Michalak" userId="SP9SgAAOcw6eiT/u2SW4qALLvN+DYQPZvrZhNRWNYkw=" providerId="None" clId="Web-{CA832EE4-4554-4C00-B4BF-7A111F5B5467}" dt="2025-03-19T18:41:59.831" v="32" actId="1076"/>
          <ac:spMkLst>
            <pc:docMk/>
            <pc:sldMk cId="2947357087" sldId="276"/>
            <ac:spMk id="2" creationId="{9C0D8709-5F0E-DE1E-3E50-9F8F3E7243B2}"/>
          </ac:spMkLst>
        </pc:spChg>
        <pc:spChg chg="mod">
          <ac:chgData name="Seth Michalak" userId="SP9SgAAOcw6eiT/u2SW4qALLvN+DYQPZvrZhNRWNYkw=" providerId="None" clId="Web-{CA832EE4-4554-4C00-B4BF-7A111F5B5467}" dt="2025-03-19T18:41:52.893" v="31" actId="1076"/>
          <ac:spMkLst>
            <pc:docMk/>
            <pc:sldMk cId="2947357087" sldId="276"/>
            <ac:spMk id="3" creationId="{4B013059-EEB7-C8CC-B5B2-D6A2664F0395}"/>
          </ac:spMkLst>
        </pc:spChg>
        <pc:picChg chg="add del mod">
          <ac:chgData name="Seth Michalak" userId="SP9SgAAOcw6eiT/u2SW4qALLvN+DYQPZvrZhNRWNYkw=" providerId="None" clId="Web-{CA832EE4-4554-4C00-B4BF-7A111F5B5467}" dt="2025-03-19T18:41:47.018" v="30" actId="1076"/>
          <ac:picMkLst>
            <pc:docMk/>
            <pc:sldMk cId="2947357087" sldId="276"/>
            <ac:picMk id="5" creationId="{0822E4DC-2468-BDCD-A91C-A6BF41BC1DF0}"/>
          </ac:picMkLst>
        </pc:picChg>
      </pc:sldChg>
      <pc:sldChg chg="modSp">
        <pc:chgData name="Seth Michalak" userId="SP9SgAAOcw6eiT/u2SW4qALLvN+DYQPZvrZhNRWNYkw=" providerId="None" clId="Web-{CA832EE4-4554-4C00-B4BF-7A111F5B5467}" dt="2025-03-19T20:28:43.365" v="259" actId="20577"/>
        <pc:sldMkLst>
          <pc:docMk/>
          <pc:sldMk cId="4001343524" sldId="277"/>
        </pc:sldMkLst>
        <pc:spChg chg="mod">
          <ac:chgData name="Seth Michalak" userId="SP9SgAAOcw6eiT/u2SW4qALLvN+DYQPZvrZhNRWNYkw=" providerId="None" clId="Web-{CA832EE4-4554-4C00-B4BF-7A111F5B5467}" dt="2025-03-19T18:38:23.854" v="9" actId="1076"/>
          <ac:spMkLst>
            <pc:docMk/>
            <pc:sldMk cId="4001343524" sldId="277"/>
            <ac:spMk id="2" creationId="{618E0C98-02D0-D89E-92CF-CACC6F93B6C8}"/>
          </ac:spMkLst>
        </pc:spChg>
        <pc:spChg chg="mod">
          <ac:chgData name="Seth Michalak" userId="SP9SgAAOcw6eiT/u2SW4qALLvN+DYQPZvrZhNRWNYkw=" providerId="None" clId="Web-{CA832EE4-4554-4C00-B4BF-7A111F5B5467}" dt="2025-03-19T20:28:43.365" v="259" actId="20577"/>
          <ac:spMkLst>
            <pc:docMk/>
            <pc:sldMk cId="4001343524" sldId="277"/>
            <ac:spMk id="3" creationId="{15B8BC30-9AE6-3F70-636F-652555740BE5}"/>
          </ac:spMkLst>
        </pc:spChg>
      </pc:sldChg>
      <pc:sldChg chg="modSp">
        <pc:chgData name="Seth Michalak" userId="SP9SgAAOcw6eiT/u2SW4qALLvN+DYQPZvrZhNRWNYkw=" providerId="None" clId="Web-{CA832EE4-4554-4C00-B4BF-7A111F5B5467}" dt="2025-03-19T19:16:04.798" v="133" actId="1076"/>
        <pc:sldMkLst>
          <pc:docMk/>
          <pc:sldMk cId="946980883" sldId="278"/>
        </pc:sldMkLst>
        <pc:spChg chg="mod">
          <ac:chgData name="Seth Michalak" userId="SP9SgAAOcw6eiT/u2SW4qALLvN+DYQPZvrZhNRWNYkw=" providerId="None" clId="Web-{CA832EE4-4554-4C00-B4BF-7A111F5B5467}" dt="2025-03-19T19:16:04.798" v="133" actId="1076"/>
          <ac:spMkLst>
            <pc:docMk/>
            <pc:sldMk cId="946980883" sldId="278"/>
            <ac:spMk id="3" creationId="{66D6C652-DEB1-4B4B-D111-47DD8551C592}"/>
          </ac:spMkLst>
        </pc:spChg>
        <pc:picChg chg="mod">
          <ac:chgData name="Seth Michalak" userId="SP9SgAAOcw6eiT/u2SW4qALLvN+DYQPZvrZhNRWNYkw=" providerId="None" clId="Web-{CA832EE4-4554-4C00-B4BF-7A111F5B5467}" dt="2025-03-19T18:37:55.525" v="8" actId="14100"/>
          <ac:picMkLst>
            <pc:docMk/>
            <pc:sldMk cId="946980883" sldId="278"/>
            <ac:picMk id="4098" creationId="{E96861D7-BF86-0B11-07CD-95BA8886EBA0}"/>
          </ac:picMkLst>
        </pc:picChg>
      </pc:sldChg>
      <pc:sldChg chg="modSp">
        <pc:chgData name="Seth Michalak" userId="SP9SgAAOcw6eiT/u2SW4qALLvN+DYQPZvrZhNRWNYkw=" providerId="None" clId="Web-{CA832EE4-4554-4C00-B4BF-7A111F5B5467}" dt="2025-03-19T19:18:34.600" v="153" actId="20577"/>
        <pc:sldMkLst>
          <pc:docMk/>
          <pc:sldMk cId="1879980721" sldId="279"/>
        </pc:sldMkLst>
        <pc:spChg chg="mod">
          <ac:chgData name="Seth Michalak" userId="SP9SgAAOcw6eiT/u2SW4qALLvN+DYQPZvrZhNRWNYkw=" providerId="None" clId="Web-{CA832EE4-4554-4C00-B4BF-7A111F5B5467}" dt="2025-03-19T19:18:34.600" v="153" actId="20577"/>
          <ac:spMkLst>
            <pc:docMk/>
            <pc:sldMk cId="1879980721" sldId="279"/>
            <ac:spMk id="3" creationId="{3ADF56E7-54B1-D51E-CE11-F76EC6B31DF8}"/>
          </ac:spMkLst>
        </pc:spChg>
      </pc:sldChg>
      <pc:sldChg chg="modSp">
        <pc:chgData name="Seth Michalak" userId="SP9SgAAOcw6eiT/u2SW4qALLvN+DYQPZvrZhNRWNYkw=" providerId="None" clId="Web-{CA832EE4-4554-4C00-B4BF-7A111F5B5467}" dt="2025-03-19T19:18:53.726" v="155" actId="20577"/>
        <pc:sldMkLst>
          <pc:docMk/>
          <pc:sldMk cId="2469706722" sldId="280"/>
        </pc:sldMkLst>
        <pc:spChg chg="mod">
          <ac:chgData name="Seth Michalak" userId="SP9SgAAOcw6eiT/u2SW4qALLvN+DYQPZvrZhNRWNYkw=" providerId="None" clId="Web-{CA832EE4-4554-4C00-B4BF-7A111F5B5467}" dt="2025-03-19T19:18:53.726" v="155" actId="20577"/>
          <ac:spMkLst>
            <pc:docMk/>
            <pc:sldMk cId="2469706722" sldId="280"/>
            <ac:spMk id="3" creationId="{F3FF11A0-775C-650A-1EA2-C040A946390C}"/>
          </ac:spMkLst>
        </pc:spChg>
      </pc:sldChg>
      <pc:sldChg chg="modSp">
        <pc:chgData name="Seth Michalak" userId="SP9SgAAOcw6eiT/u2SW4qALLvN+DYQPZvrZhNRWNYkw=" providerId="None" clId="Web-{CA832EE4-4554-4C00-B4BF-7A111F5B5467}" dt="2025-03-19T19:22:35.702" v="170" actId="20577"/>
        <pc:sldMkLst>
          <pc:docMk/>
          <pc:sldMk cId="2418661083" sldId="281"/>
        </pc:sldMkLst>
        <pc:spChg chg="mod">
          <ac:chgData name="Seth Michalak" userId="SP9SgAAOcw6eiT/u2SW4qALLvN+DYQPZvrZhNRWNYkw=" providerId="None" clId="Web-{CA832EE4-4554-4C00-B4BF-7A111F5B5467}" dt="2025-03-19T19:22:35.702" v="170" actId="20577"/>
          <ac:spMkLst>
            <pc:docMk/>
            <pc:sldMk cId="2418661083" sldId="281"/>
            <ac:spMk id="3" creationId="{05995AE1-388A-8F36-44CF-653B112E26CF}"/>
          </ac:spMkLst>
        </pc:spChg>
      </pc:sldChg>
      <pc:sldChg chg="modSp">
        <pc:chgData name="Seth Michalak" userId="SP9SgAAOcw6eiT/u2SW4qALLvN+DYQPZvrZhNRWNYkw=" providerId="None" clId="Web-{CA832EE4-4554-4C00-B4BF-7A111F5B5467}" dt="2025-03-19T20:08:38.594" v="174" actId="14100"/>
        <pc:sldMkLst>
          <pc:docMk/>
          <pc:sldMk cId="3782380747" sldId="282"/>
        </pc:sldMkLst>
        <pc:spChg chg="mod">
          <ac:chgData name="Seth Michalak" userId="SP9SgAAOcw6eiT/u2SW4qALLvN+DYQPZvrZhNRWNYkw=" providerId="None" clId="Web-{CA832EE4-4554-4C00-B4BF-7A111F5B5467}" dt="2025-03-19T20:08:38.594" v="174" actId="14100"/>
          <ac:spMkLst>
            <pc:docMk/>
            <pc:sldMk cId="3782380747" sldId="282"/>
            <ac:spMk id="3" creationId="{C3282354-B812-5F10-F4B7-3EFD609AA27C}"/>
          </ac:spMkLst>
        </pc:spChg>
      </pc:sldChg>
      <pc:sldChg chg="modSp">
        <pc:chgData name="Seth Michalak" userId="SP9SgAAOcw6eiT/u2SW4qALLvN+DYQPZvrZhNRWNYkw=" providerId="None" clId="Web-{CA832EE4-4554-4C00-B4BF-7A111F5B5467}" dt="2025-03-19T20:16:34.077" v="189" actId="20577"/>
        <pc:sldMkLst>
          <pc:docMk/>
          <pc:sldMk cId="1004900575" sldId="284"/>
        </pc:sldMkLst>
        <pc:spChg chg="mod">
          <ac:chgData name="Seth Michalak" userId="SP9SgAAOcw6eiT/u2SW4qALLvN+DYQPZvrZhNRWNYkw=" providerId="None" clId="Web-{CA832EE4-4554-4C00-B4BF-7A111F5B5467}" dt="2025-03-19T20:16:34.077" v="189" actId="20577"/>
          <ac:spMkLst>
            <pc:docMk/>
            <pc:sldMk cId="1004900575" sldId="284"/>
            <ac:spMk id="3" creationId="{5FE7E0AB-C174-075E-C70D-C0C39E4ABFE1}"/>
          </ac:spMkLst>
        </pc:spChg>
      </pc:sldChg>
      <pc:sldChg chg="modSp">
        <pc:chgData name="Seth Michalak" userId="SP9SgAAOcw6eiT/u2SW4qALLvN+DYQPZvrZhNRWNYkw=" providerId="None" clId="Web-{CA832EE4-4554-4C00-B4BF-7A111F5B5467}" dt="2025-03-19T20:18:21.081" v="197" actId="1076"/>
        <pc:sldMkLst>
          <pc:docMk/>
          <pc:sldMk cId="2569507244" sldId="287"/>
        </pc:sldMkLst>
        <pc:picChg chg="mod">
          <ac:chgData name="Seth Michalak" userId="SP9SgAAOcw6eiT/u2SW4qALLvN+DYQPZvrZhNRWNYkw=" providerId="None" clId="Web-{CA832EE4-4554-4C00-B4BF-7A111F5B5467}" dt="2025-03-19T20:18:21.081" v="197" actId="1076"/>
          <ac:picMkLst>
            <pc:docMk/>
            <pc:sldMk cId="2569507244" sldId="287"/>
            <ac:picMk id="4" creationId="{A18FE93B-C934-3785-A56D-0299860C1EB0}"/>
          </ac:picMkLst>
        </pc:picChg>
      </pc:sldChg>
      <pc:sldChg chg="modSp">
        <pc:chgData name="Seth Michalak" userId="SP9SgAAOcw6eiT/u2SW4qALLvN+DYQPZvrZhNRWNYkw=" providerId="None" clId="Web-{CA832EE4-4554-4C00-B4BF-7A111F5B5467}" dt="2025-03-19T20:18:45.660" v="201" actId="20577"/>
        <pc:sldMkLst>
          <pc:docMk/>
          <pc:sldMk cId="3510256650" sldId="294"/>
        </pc:sldMkLst>
        <pc:spChg chg="mod">
          <ac:chgData name="Seth Michalak" userId="SP9SgAAOcw6eiT/u2SW4qALLvN+DYQPZvrZhNRWNYkw=" providerId="None" clId="Web-{CA832EE4-4554-4C00-B4BF-7A111F5B5467}" dt="2025-03-19T20:18:45.660" v="201" actId="20577"/>
          <ac:spMkLst>
            <pc:docMk/>
            <pc:sldMk cId="3510256650" sldId="294"/>
            <ac:spMk id="3" creationId="{011FEFE4-C89C-3447-8A0C-66B133060BB8}"/>
          </ac:spMkLst>
        </pc:spChg>
      </pc:sldChg>
      <pc:sldChg chg="modSp">
        <pc:chgData name="Seth Michalak" userId="SP9SgAAOcw6eiT/u2SW4qALLvN+DYQPZvrZhNRWNYkw=" providerId="None" clId="Web-{CA832EE4-4554-4C00-B4BF-7A111F5B5467}" dt="2025-03-19T19:17:24.160" v="146" actId="1076"/>
        <pc:sldMkLst>
          <pc:docMk/>
          <pc:sldMk cId="3774810401" sldId="311"/>
        </pc:sldMkLst>
        <pc:spChg chg="mod">
          <ac:chgData name="Seth Michalak" userId="SP9SgAAOcw6eiT/u2SW4qALLvN+DYQPZvrZhNRWNYkw=" providerId="None" clId="Web-{CA832EE4-4554-4C00-B4BF-7A111F5B5467}" dt="2025-03-19T19:17:24.160" v="146" actId="1076"/>
          <ac:spMkLst>
            <pc:docMk/>
            <pc:sldMk cId="3774810401" sldId="311"/>
            <ac:spMk id="2" creationId="{07919E80-B41E-C39A-5B26-3F9173AA1C5F}"/>
          </ac:spMkLst>
        </pc:spChg>
      </pc:sldChg>
      <pc:sldChg chg="modSp">
        <pc:chgData name="Seth Michalak" userId="SP9SgAAOcw6eiT/u2SW4qALLvN+DYQPZvrZhNRWNYkw=" providerId="None" clId="Web-{CA832EE4-4554-4C00-B4BF-7A111F5B5467}" dt="2025-03-19T20:21:13.726" v="215" actId="14100"/>
        <pc:sldMkLst>
          <pc:docMk/>
          <pc:sldMk cId="3765854940" sldId="313"/>
        </pc:sldMkLst>
        <pc:spChg chg="mod">
          <ac:chgData name="Seth Michalak" userId="SP9SgAAOcw6eiT/u2SW4qALLvN+DYQPZvrZhNRWNYkw=" providerId="None" clId="Web-{CA832EE4-4554-4C00-B4BF-7A111F5B5467}" dt="2025-03-19T20:21:13.726" v="215" actId="14100"/>
          <ac:spMkLst>
            <pc:docMk/>
            <pc:sldMk cId="3765854940" sldId="313"/>
            <ac:spMk id="2" creationId="{8EEE6ECE-17EA-5F54-2656-CCB73D16715C}"/>
          </ac:spMkLst>
        </pc:spChg>
        <pc:spChg chg="mod">
          <ac:chgData name="Seth Michalak" userId="SP9SgAAOcw6eiT/u2SW4qALLvN+DYQPZvrZhNRWNYkw=" providerId="None" clId="Web-{CA832EE4-4554-4C00-B4BF-7A111F5B5467}" dt="2025-03-19T20:20:57.851" v="213" actId="1076"/>
          <ac:spMkLst>
            <pc:docMk/>
            <pc:sldMk cId="3765854940" sldId="313"/>
            <ac:spMk id="3" creationId="{22437ABE-1FBE-C198-F3BE-97D91A5D93AF}"/>
          </ac:spMkLst>
        </pc:spChg>
      </pc:sldChg>
      <pc:sldChg chg="modSp">
        <pc:chgData name="Seth Michalak" userId="SP9SgAAOcw6eiT/u2SW4qALLvN+DYQPZvrZhNRWNYkw=" providerId="None" clId="Web-{CA832EE4-4554-4C00-B4BF-7A111F5B5467}" dt="2025-03-19T19:18:15.224" v="151" actId="20577"/>
        <pc:sldMkLst>
          <pc:docMk/>
          <pc:sldMk cId="2504927577" sldId="314"/>
        </pc:sldMkLst>
        <pc:spChg chg="mod">
          <ac:chgData name="Seth Michalak" userId="SP9SgAAOcw6eiT/u2SW4qALLvN+DYQPZvrZhNRWNYkw=" providerId="None" clId="Web-{CA832EE4-4554-4C00-B4BF-7A111F5B5467}" dt="2025-03-19T19:18:15.224" v="151" actId="20577"/>
          <ac:spMkLst>
            <pc:docMk/>
            <pc:sldMk cId="2504927577" sldId="314"/>
            <ac:spMk id="2" creationId="{020E8541-22FA-975B-2C8C-6746B3F7DE1F}"/>
          </ac:spMkLst>
        </pc:spChg>
        <pc:spChg chg="mod">
          <ac:chgData name="Seth Michalak" userId="SP9SgAAOcw6eiT/u2SW4qALLvN+DYQPZvrZhNRWNYkw=" providerId="None" clId="Web-{CA832EE4-4554-4C00-B4BF-7A111F5B5467}" dt="2025-03-19T19:18:08.724" v="150" actId="20577"/>
          <ac:spMkLst>
            <pc:docMk/>
            <pc:sldMk cId="2504927577" sldId="314"/>
            <ac:spMk id="3" creationId="{AFB18627-FB17-960B-4257-6CD8250766C7}"/>
          </ac:spMkLst>
        </pc:spChg>
      </pc:sldChg>
      <pc:sldChg chg="modSp">
        <pc:chgData name="Seth Michalak" userId="SP9SgAAOcw6eiT/u2SW4qALLvN+DYQPZvrZhNRWNYkw=" providerId="None" clId="Web-{CA832EE4-4554-4C00-B4BF-7A111F5B5467}" dt="2025-03-19T20:27:09.706" v="253" actId="20577"/>
        <pc:sldMkLst>
          <pc:docMk/>
          <pc:sldMk cId="2398945970" sldId="315"/>
        </pc:sldMkLst>
        <pc:spChg chg="mod">
          <ac:chgData name="Seth Michalak" userId="SP9SgAAOcw6eiT/u2SW4qALLvN+DYQPZvrZhNRWNYkw=" providerId="None" clId="Web-{CA832EE4-4554-4C00-B4BF-7A111F5B5467}" dt="2025-03-19T20:27:09.706" v="253" actId="20577"/>
          <ac:spMkLst>
            <pc:docMk/>
            <pc:sldMk cId="2398945970" sldId="315"/>
            <ac:spMk id="2" creationId="{F0065732-D817-4FFE-82AD-BB50F41831AF}"/>
          </ac:spMkLst>
        </pc:spChg>
      </pc:sldChg>
      <pc:sldChg chg="modSp">
        <pc:chgData name="Seth Michalak" userId="SP9SgAAOcw6eiT/u2SW4qALLvN+DYQPZvrZhNRWNYkw=" providerId="None" clId="Web-{CA832EE4-4554-4C00-B4BF-7A111F5B5467}" dt="2025-03-19T20:21:47.087" v="219" actId="1076"/>
        <pc:sldMkLst>
          <pc:docMk/>
          <pc:sldMk cId="4269041269" sldId="316"/>
        </pc:sldMkLst>
        <pc:spChg chg="mod">
          <ac:chgData name="Seth Michalak" userId="SP9SgAAOcw6eiT/u2SW4qALLvN+DYQPZvrZhNRWNYkw=" providerId="None" clId="Web-{CA832EE4-4554-4C00-B4BF-7A111F5B5467}" dt="2025-03-19T20:21:47.087" v="219" actId="1076"/>
          <ac:spMkLst>
            <pc:docMk/>
            <pc:sldMk cId="4269041269" sldId="316"/>
            <ac:spMk id="5" creationId="{057E5F9E-35C8-E6E2-4272-9E3966BE81A0}"/>
          </ac:spMkLst>
        </pc:spChg>
        <pc:picChg chg="mod">
          <ac:chgData name="Seth Michalak" userId="SP9SgAAOcw6eiT/u2SW4qALLvN+DYQPZvrZhNRWNYkw=" providerId="None" clId="Web-{CA832EE4-4554-4C00-B4BF-7A111F5B5467}" dt="2025-03-19T20:21:36.477" v="217" actId="1076"/>
          <ac:picMkLst>
            <pc:docMk/>
            <pc:sldMk cId="4269041269" sldId="316"/>
            <ac:picMk id="4" creationId="{3F598318-6B77-BD08-810A-96DE5F16AAB7}"/>
          </ac:picMkLst>
        </pc:picChg>
        <pc:picChg chg="mod">
          <ac:chgData name="Seth Michalak" userId="SP9SgAAOcw6eiT/u2SW4qALLvN+DYQPZvrZhNRWNYkw=" providerId="None" clId="Web-{CA832EE4-4554-4C00-B4BF-7A111F5B5467}" dt="2025-03-19T20:21:47.087" v="218" actId="1076"/>
          <ac:picMkLst>
            <pc:docMk/>
            <pc:sldMk cId="4269041269" sldId="316"/>
            <ac:picMk id="1026" creationId="{535DD080-1C0F-DB27-0958-EEA6835BA0C3}"/>
          </ac:picMkLst>
        </pc:picChg>
      </pc:sldChg>
      <pc:sldChg chg="modSp">
        <pc:chgData name="Seth Michalak" userId="SP9SgAAOcw6eiT/u2SW4qALLvN+DYQPZvrZhNRWNYkw=" providerId="None" clId="Web-{CA832EE4-4554-4C00-B4BF-7A111F5B5467}" dt="2025-03-19T20:22:20.072" v="230" actId="1076"/>
        <pc:sldMkLst>
          <pc:docMk/>
          <pc:sldMk cId="2263816552" sldId="317"/>
        </pc:sldMkLst>
        <pc:spChg chg="mod">
          <ac:chgData name="Seth Michalak" userId="SP9SgAAOcw6eiT/u2SW4qALLvN+DYQPZvrZhNRWNYkw=" providerId="None" clId="Web-{CA832EE4-4554-4C00-B4BF-7A111F5B5467}" dt="2025-03-19T20:22:03.790" v="221" actId="20577"/>
          <ac:spMkLst>
            <pc:docMk/>
            <pc:sldMk cId="2263816552" sldId="317"/>
            <ac:spMk id="5" creationId="{43A69126-9146-8375-2210-F203D769D69E}"/>
          </ac:spMkLst>
        </pc:spChg>
        <pc:picChg chg="mod">
          <ac:chgData name="Seth Michalak" userId="SP9SgAAOcw6eiT/u2SW4qALLvN+DYQPZvrZhNRWNYkw=" providerId="None" clId="Web-{CA832EE4-4554-4C00-B4BF-7A111F5B5467}" dt="2025-03-19T20:22:20.057" v="228" actId="1076"/>
          <ac:picMkLst>
            <pc:docMk/>
            <pc:sldMk cId="2263816552" sldId="317"/>
            <ac:picMk id="7" creationId="{3EE90A22-F71D-BDD5-06EF-BDD56C17BE18}"/>
          </ac:picMkLst>
        </pc:picChg>
        <pc:picChg chg="mod">
          <ac:chgData name="Seth Michalak" userId="SP9SgAAOcw6eiT/u2SW4qALLvN+DYQPZvrZhNRWNYkw=" providerId="None" clId="Web-{CA832EE4-4554-4C00-B4BF-7A111F5B5467}" dt="2025-03-19T20:22:20.072" v="229" actId="1076"/>
          <ac:picMkLst>
            <pc:docMk/>
            <pc:sldMk cId="2263816552" sldId="317"/>
            <ac:picMk id="8" creationId="{D5B3777F-D384-5C64-CFDF-3E4766B862AC}"/>
          </ac:picMkLst>
        </pc:picChg>
        <pc:picChg chg="mod">
          <ac:chgData name="Seth Michalak" userId="SP9SgAAOcw6eiT/u2SW4qALLvN+DYQPZvrZhNRWNYkw=" providerId="None" clId="Web-{CA832EE4-4554-4C00-B4BF-7A111F5B5467}" dt="2025-03-19T20:22:20.072" v="230" actId="1076"/>
          <ac:picMkLst>
            <pc:docMk/>
            <pc:sldMk cId="2263816552" sldId="317"/>
            <ac:picMk id="9" creationId="{66CD065D-2D06-4446-4EDB-0D17324232ED}"/>
          </ac:picMkLst>
        </pc:picChg>
      </pc:sldChg>
      <pc:sldChg chg="modSp">
        <pc:chgData name="Seth Michalak" userId="SP9SgAAOcw6eiT/u2SW4qALLvN+DYQPZvrZhNRWNYkw=" providerId="None" clId="Web-{CA832EE4-4554-4C00-B4BF-7A111F5B5467}" dt="2025-03-19T20:22:54.058" v="232" actId="14100"/>
        <pc:sldMkLst>
          <pc:docMk/>
          <pc:sldMk cId="697506372" sldId="321"/>
        </pc:sldMkLst>
        <pc:picChg chg="mod">
          <ac:chgData name="Seth Michalak" userId="SP9SgAAOcw6eiT/u2SW4qALLvN+DYQPZvrZhNRWNYkw=" providerId="None" clId="Web-{CA832EE4-4554-4C00-B4BF-7A111F5B5467}" dt="2025-03-19T20:22:54.058" v="232" actId="14100"/>
          <ac:picMkLst>
            <pc:docMk/>
            <pc:sldMk cId="697506372" sldId="321"/>
            <ac:picMk id="4" creationId="{07B18DE9-C50F-5AD4-080D-061CC48EE63C}"/>
          </ac:picMkLst>
        </pc:picChg>
      </pc:sldChg>
      <pc:sldChg chg="modSp">
        <pc:chgData name="Seth Michalak" userId="SP9SgAAOcw6eiT/u2SW4qALLvN+DYQPZvrZhNRWNYkw=" providerId="None" clId="Web-{CA832EE4-4554-4C00-B4BF-7A111F5B5467}" dt="2025-03-19T20:23:02.948" v="233" actId="14100"/>
        <pc:sldMkLst>
          <pc:docMk/>
          <pc:sldMk cId="1381726101" sldId="322"/>
        </pc:sldMkLst>
        <pc:picChg chg="mod">
          <ac:chgData name="Seth Michalak" userId="SP9SgAAOcw6eiT/u2SW4qALLvN+DYQPZvrZhNRWNYkw=" providerId="None" clId="Web-{CA832EE4-4554-4C00-B4BF-7A111F5B5467}" dt="2025-03-19T20:23:02.948" v="233" actId="14100"/>
          <ac:picMkLst>
            <pc:docMk/>
            <pc:sldMk cId="1381726101" sldId="322"/>
            <ac:picMk id="4" creationId="{E4FFEA12-3E04-708A-B9F1-919D0E481530}"/>
          </ac:picMkLst>
        </pc:picChg>
      </pc:sldChg>
      <pc:sldChg chg="modSp">
        <pc:chgData name="Seth Michalak" userId="SP9SgAAOcw6eiT/u2SW4qALLvN+DYQPZvrZhNRWNYkw=" providerId="None" clId="Web-{CA832EE4-4554-4C00-B4BF-7A111F5B5467}" dt="2025-03-19T20:23:18.543" v="235" actId="1076"/>
        <pc:sldMkLst>
          <pc:docMk/>
          <pc:sldMk cId="980970464" sldId="323"/>
        </pc:sldMkLst>
        <pc:spChg chg="mod">
          <ac:chgData name="Seth Michalak" userId="SP9SgAAOcw6eiT/u2SW4qALLvN+DYQPZvrZhNRWNYkw=" providerId="None" clId="Web-{CA832EE4-4554-4C00-B4BF-7A111F5B5467}" dt="2025-03-19T20:23:18.543" v="235" actId="1076"/>
          <ac:spMkLst>
            <pc:docMk/>
            <pc:sldMk cId="980970464" sldId="323"/>
            <ac:spMk id="3" creationId="{4D7A459B-E5DA-81E5-D4DA-EE41BE69EBCB}"/>
          </ac:spMkLst>
        </pc:spChg>
      </pc:sldChg>
      <pc:sldChg chg="modSp">
        <pc:chgData name="Seth Michalak" userId="SP9SgAAOcw6eiT/u2SW4qALLvN+DYQPZvrZhNRWNYkw=" providerId="None" clId="Web-{CA832EE4-4554-4C00-B4BF-7A111F5B5467}" dt="2025-03-19T20:24:03.903" v="244" actId="20577"/>
        <pc:sldMkLst>
          <pc:docMk/>
          <pc:sldMk cId="1590909381" sldId="324"/>
        </pc:sldMkLst>
        <pc:spChg chg="mod">
          <ac:chgData name="Seth Michalak" userId="SP9SgAAOcw6eiT/u2SW4qALLvN+DYQPZvrZhNRWNYkw=" providerId="None" clId="Web-{CA832EE4-4554-4C00-B4BF-7A111F5B5467}" dt="2025-03-19T20:24:03.903" v="244" actId="20577"/>
          <ac:spMkLst>
            <pc:docMk/>
            <pc:sldMk cId="1590909381" sldId="324"/>
            <ac:spMk id="3" creationId="{64992E99-8B47-28B5-D3A5-06D4E4C6DAE7}"/>
          </ac:spMkLst>
        </pc:spChg>
      </pc:sldChg>
      <pc:sldChg chg="modSp">
        <pc:chgData name="Seth Michalak" userId="SP9SgAAOcw6eiT/u2SW4qALLvN+DYQPZvrZhNRWNYkw=" providerId="None" clId="Web-{CA832EE4-4554-4C00-B4BF-7A111F5B5467}" dt="2025-03-19T20:24:25.029" v="247" actId="20577"/>
        <pc:sldMkLst>
          <pc:docMk/>
          <pc:sldMk cId="2722532101" sldId="325"/>
        </pc:sldMkLst>
        <pc:spChg chg="mod">
          <ac:chgData name="Seth Michalak" userId="SP9SgAAOcw6eiT/u2SW4qALLvN+DYQPZvrZhNRWNYkw=" providerId="None" clId="Web-{CA832EE4-4554-4C00-B4BF-7A111F5B5467}" dt="2025-03-19T20:24:25.029" v="247" actId="20577"/>
          <ac:spMkLst>
            <pc:docMk/>
            <pc:sldMk cId="2722532101" sldId="325"/>
            <ac:spMk id="3" creationId="{E99477A9-AA09-66F0-CFA9-4FC14FA984F6}"/>
          </ac:spMkLst>
        </pc:spChg>
      </pc:sldChg>
      <pc:sldChg chg="modSp">
        <pc:chgData name="Seth Michalak" userId="SP9SgAAOcw6eiT/u2SW4qALLvN+DYQPZvrZhNRWNYkw=" providerId="None" clId="Web-{CA832EE4-4554-4C00-B4BF-7A111F5B5467}" dt="2025-03-19T20:17:25.485" v="192" actId="20577"/>
        <pc:sldMkLst>
          <pc:docMk/>
          <pc:sldMk cId="3261402957" sldId="330"/>
        </pc:sldMkLst>
        <pc:spChg chg="mod">
          <ac:chgData name="Seth Michalak" userId="SP9SgAAOcw6eiT/u2SW4qALLvN+DYQPZvrZhNRWNYkw=" providerId="None" clId="Web-{CA832EE4-4554-4C00-B4BF-7A111F5B5467}" dt="2025-03-19T20:17:25.485" v="192" actId="20577"/>
          <ac:spMkLst>
            <pc:docMk/>
            <pc:sldMk cId="3261402957" sldId="330"/>
            <ac:spMk id="3" creationId="{BAC6255F-D015-50F0-E4BA-8BD42FD7BF6A}"/>
          </ac:spMkLst>
        </pc:spChg>
      </pc:sldChg>
      <pc:sldChg chg="modSp">
        <pc:chgData name="Seth Michalak" userId="SP9SgAAOcw6eiT/u2SW4qALLvN+DYQPZvrZhNRWNYkw=" providerId="None" clId="Web-{CA832EE4-4554-4C00-B4BF-7A111F5B5467}" dt="2025-03-19T20:17:51.705" v="196" actId="14100"/>
        <pc:sldMkLst>
          <pc:docMk/>
          <pc:sldMk cId="2713635793" sldId="331"/>
        </pc:sldMkLst>
        <pc:picChg chg="mod">
          <ac:chgData name="Seth Michalak" userId="SP9SgAAOcw6eiT/u2SW4qALLvN+DYQPZvrZhNRWNYkw=" providerId="None" clId="Web-{CA832EE4-4554-4C00-B4BF-7A111F5B5467}" dt="2025-03-19T20:17:51.705" v="196" actId="14100"/>
          <ac:picMkLst>
            <pc:docMk/>
            <pc:sldMk cId="2713635793" sldId="331"/>
            <ac:picMk id="4" creationId="{9B8F636A-38C8-6FF4-AE18-D501989FA9B4}"/>
          </ac:picMkLst>
        </pc:picChg>
      </pc:sldChg>
      <pc:sldChg chg="modSp">
        <pc:chgData name="Seth Michalak" userId="SP9SgAAOcw6eiT/u2SW4qALLvN+DYQPZvrZhNRWNYkw=" providerId="None" clId="Web-{CA832EE4-4554-4C00-B4BF-7A111F5B5467}" dt="2025-03-19T20:16:03.889" v="184" actId="20577"/>
        <pc:sldMkLst>
          <pc:docMk/>
          <pc:sldMk cId="3961715912" sldId="334"/>
        </pc:sldMkLst>
        <pc:spChg chg="mod">
          <ac:chgData name="Seth Michalak" userId="SP9SgAAOcw6eiT/u2SW4qALLvN+DYQPZvrZhNRWNYkw=" providerId="None" clId="Web-{CA832EE4-4554-4C00-B4BF-7A111F5B5467}" dt="2025-03-19T20:16:03.889" v="184" actId="20577"/>
          <ac:spMkLst>
            <pc:docMk/>
            <pc:sldMk cId="3961715912" sldId="334"/>
            <ac:spMk id="3" creationId="{ABA7650B-4C8B-6FB9-1CDC-6BCAE6EF6F76}"/>
          </ac:spMkLst>
        </pc:spChg>
      </pc:sldChg>
      <pc:sldChg chg="modSp">
        <pc:chgData name="Seth Michalak" userId="SP9SgAAOcw6eiT/u2SW4qALLvN+DYQPZvrZhNRWNYkw=" providerId="None" clId="Web-{CA832EE4-4554-4C00-B4BF-7A111F5B5467}" dt="2025-03-19T20:27:03.190" v="252" actId="1076"/>
        <pc:sldMkLst>
          <pc:docMk/>
          <pc:sldMk cId="4052025023" sldId="335"/>
        </pc:sldMkLst>
        <pc:spChg chg="mod">
          <ac:chgData name="Seth Michalak" userId="SP9SgAAOcw6eiT/u2SW4qALLvN+DYQPZvrZhNRWNYkw=" providerId="None" clId="Web-{CA832EE4-4554-4C00-B4BF-7A111F5B5467}" dt="2025-03-19T20:27:03.190" v="252" actId="1076"/>
          <ac:spMkLst>
            <pc:docMk/>
            <pc:sldMk cId="4052025023" sldId="335"/>
            <ac:spMk id="2" creationId="{3B1B77EC-67A5-3CBE-62F8-80BF0431DCAA}"/>
          </ac:spMkLst>
        </pc:spChg>
      </pc:sldChg>
      <pc:sldChg chg="modSp">
        <pc:chgData name="Seth Michalak" userId="SP9SgAAOcw6eiT/u2SW4qALLvN+DYQPZvrZhNRWNYkw=" providerId="None" clId="Web-{CA832EE4-4554-4C00-B4BF-7A111F5B5467}" dt="2025-03-19T20:26:46.549" v="249" actId="20577"/>
        <pc:sldMkLst>
          <pc:docMk/>
          <pc:sldMk cId="2285125793" sldId="336"/>
        </pc:sldMkLst>
        <pc:spChg chg="mod">
          <ac:chgData name="Seth Michalak" userId="SP9SgAAOcw6eiT/u2SW4qALLvN+DYQPZvrZhNRWNYkw=" providerId="None" clId="Web-{CA832EE4-4554-4C00-B4BF-7A111F5B5467}" dt="2025-03-19T20:26:46.549" v="249" actId="20577"/>
          <ac:spMkLst>
            <pc:docMk/>
            <pc:sldMk cId="2285125793" sldId="336"/>
            <ac:spMk id="2" creationId="{885CDA7F-8574-9045-C940-5921E189B767}"/>
          </ac:spMkLst>
        </pc:spChg>
      </pc:sldChg>
    </pc:docChg>
  </pc:docChgLst>
  <pc:docChgLst>
    <pc:chgData name="Seth Michalak" userId="SP9SgAAOcw6eiT/u2SW4qALLvN+DYQPZvrZhNRWNYkw=" providerId="None" clId="Web-{534DA910-C86D-49AE-8030-697B9E6C8502}"/>
    <pc:docChg chg="modSld">
      <pc:chgData name="Seth Michalak" userId="SP9SgAAOcw6eiT/u2SW4qALLvN+DYQPZvrZhNRWNYkw=" providerId="None" clId="Web-{534DA910-C86D-49AE-8030-697B9E6C8502}" dt="2025-03-18T14:11:37.892" v="1" actId="1076"/>
      <pc:docMkLst>
        <pc:docMk/>
      </pc:docMkLst>
      <pc:sldChg chg="modSp">
        <pc:chgData name="Seth Michalak" userId="SP9SgAAOcw6eiT/u2SW4qALLvN+DYQPZvrZhNRWNYkw=" providerId="None" clId="Web-{534DA910-C86D-49AE-8030-697B9E6C8502}" dt="2025-03-18T14:05:47.055" v="0" actId="20577"/>
        <pc:sldMkLst>
          <pc:docMk/>
          <pc:sldMk cId="2680636411" sldId="266"/>
        </pc:sldMkLst>
        <pc:spChg chg="mod">
          <ac:chgData name="Seth Michalak" userId="SP9SgAAOcw6eiT/u2SW4qALLvN+DYQPZvrZhNRWNYkw=" providerId="None" clId="Web-{534DA910-C86D-49AE-8030-697B9E6C8502}" dt="2025-03-18T14:05:47.055" v="0" actId="20577"/>
          <ac:spMkLst>
            <pc:docMk/>
            <pc:sldMk cId="2680636411" sldId="266"/>
            <ac:spMk id="2" creationId="{FE4A353B-2E7E-1AA4-E52C-C7CAADB89262}"/>
          </ac:spMkLst>
        </pc:spChg>
      </pc:sldChg>
      <pc:sldChg chg="modSp">
        <pc:chgData name="Seth Michalak" userId="SP9SgAAOcw6eiT/u2SW4qALLvN+DYQPZvrZhNRWNYkw=" providerId="None" clId="Web-{534DA910-C86D-49AE-8030-697B9E6C8502}" dt="2025-03-18T14:11:37.892" v="1" actId="1076"/>
        <pc:sldMkLst>
          <pc:docMk/>
          <pc:sldMk cId="2398945970" sldId="315"/>
        </pc:sldMkLst>
        <pc:graphicFrameChg chg="mod">
          <ac:chgData name="Seth Michalak" userId="SP9SgAAOcw6eiT/u2SW4qALLvN+DYQPZvrZhNRWNYkw=" providerId="None" clId="Web-{534DA910-C86D-49AE-8030-697B9E6C8502}" dt="2025-03-18T14:11:37.892" v="1" actId="1076"/>
          <ac:graphicFrameMkLst>
            <pc:docMk/>
            <pc:sldMk cId="2398945970" sldId="315"/>
            <ac:graphicFrameMk id="7" creationId="{A3CAA0AA-C34F-CD34-8A82-BAE9976C086F}"/>
          </ac:graphicFrameMkLst>
        </pc:graphicFrameChg>
      </pc:sldChg>
    </pc:docChg>
  </pc:docChgLst>
  <pc:docChgLst>
    <pc:chgData name="Seth Michalak" userId="SP9SgAAOcw6eiT/u2SW4qALLvN+DYQPZvrZhNRWNYkw=" providerId="None" clId="Web-{32A74E06-9C19-4934-A27A-3FE99B138714}"/>
    <pc:docChg chg="modSld">
      <pc:chgData name="Seth Michalak" userId="SP9SgAAOcw6eiT/u2SW4qALLvN+DYQPZvrZhNRWNYkw=" providerId="None" clId="Web-{32A74E06-9C19-4934-A27A-3FE99B138714}" dt="2025-03-20T16:29:17.834" v="477" actId="20577"/>
      <pc:docMkLst>
        <pc:docMk/>
      </pc:docMkLst>
      <pc:sldChg chg="modSp">
        <pc:chgData name="Seth Michalak" userId="SP9SgAAOcw6eiT/u2SW4qALLvN+DYQPZvrZhNRWNYkw=" providerId="None" clId="Web-{32A74E06-9C19-4934-A27A-3FE99B138714}" dt="2025-03-20T13:23:35.500" v="1" actId="20577"/>
        <pc:sldMkLst>
          <pc:docMk/>
          <pc:sldMk cId="4105988068" sldId="260"/>
        </pc:sldMkLst>
        <pc:spChg chg="mod">
          <ac:chgData name="Seth Michalak" userId="SP9SgAAOcw6eiT/u2SW4qALLvN+DYQPZvrZhNRWNYkw=" providerId="None" clId="Web-{32A74E06-9C19-4934-A27A-3FE99B138714}" dt="2025-03-20T13:23:35.500" v="1" actId="20577"/>
          <ac:spMkLst>
            <pc:docMk/>
            <pc:sldMk cId="4105988068" sldId="260"/>
            <ac:spMk id="3" creationId="{997A20E6-28CE-E0DD-F5E3-F61CA5897A8B}"/>
          </ac:spMkLst>
        </pc:spChg>
      </pc:sldChg>
      <pc:sldChg chg="addSp modSp">
        <pc:chgData name="Seth Michalak" userId="SP9SgAAOcw6eiT/u2SW4qALLvN+DYQPZvrZhNRWNYkw=" providerId="None" clId="Web-{32A74E06-9C19-4934-A27A-3FE99B138714}" dt="2025-03-20T16:29:17.834" v="477" actId="20577"/>
        <pc:sldMkLst>
          <pc:docMk/>
          <pc:sldMk cId="1639337151" sldId="264"/>
        </pc:sldMkLst>
        <pc:spChg chg="add mod">
          <ac:chgData name="Seth Michalak" userId="SP9SgAAOcw6eiT/u2SW4qALLvN+DYQPZvrZhNRWNYkw=" providerId="None" clId="Web-{32A74E06-9C19-4934-A27A-3FE99B138714}" dt="2025-03-20T15:16:11.942" v="142" actId="20577"/>
          <ac:spMkLst>
            <pc:docMk/>
            <pc:sldMk cId="1639337151" sldId="264"/>
            <ac:spMk id="2" creationId="{88548A93-263E-9380-958C-CB5AB3148B8E}"/>
          </ac:spMkLst>
        </pc:spChg>
        <pc:spChg chg="mod">
          <ac:chgData name="Seth Michalak" userId="SP9SgAAOcw6eiT/u2SW4qALLvN+DYQPZvrZhNRWNYkw=" providerId="None" clId="Web-{32A74E06-9C19-4934-A27A-3FE99B138714}" dt="2025-03-20T16:29:17.834" v="477" actId="20577"/>
          <ac:spMkLst>
            <pc:docMk/>
            <pc:sldMk cId="1639337151" sldId="264"/>
            <ac:spMk id="24" creationId="{379F19A1-3687-98AC-6B21-A258180C9D34}"/>
          </ac:spMkLst>
        </pc:spChg>
      </pc:sldChg>
      <pc:sldChg chg="modSp">
        <pc:chgData name="Seth Michalak" userId="SP9SgAAOcw6eiT/u2SW4qALLvN+DYQPZvrZhNRWNYkw=" providerId="None" clId="Web-{32A74E06-9C19-4934-A27A-3FE99B138714}" dt="2025-03-20T13:24:20.423" v="3" actId="20577"/>
        <pc:sldMkLst>
          <pc:docMk/>
          <pc:sldMk cId="2680636411" sldId="266"/>
        </pc:sldMkLst>
        <pc:spChg chg="mod">
          <ac:chgData name="Seth Michalak" userId="SP9SgAAOcw6eiT/u2SW4qALLvN+DYQPZvrZhNRWNYkw=" providerId="None" clId="Web-{32A74E06-9C19-4934-A27A-3FE99B138714}" dt="2025-03-20T13:24:20.423" v="3" actId="20577"/>
          <ac:spMkLst>
            <pc:docMk/>
            <pc:sldMk cId="2680636411" sldId="266"/>
            <ac:spMk id="3" creationId="{341EEE74-36A5-DC0E-A336-AD978CA601CA}"/>
          </ac:spMkLst>
        </pc:spChg>
      </pc:sldChg>
      <pc:sldChg chg="modSp">
        <pc:chgData name="Seth Michalak" userId="SP9SgAAOcw6eiT/u2SW4qALLvN+DYQPZvrZhNRWNYkw=" providerId="None" clId="Web-{32A74E06-9C19-4934-A27A-3FE99B138714}" dt="2025-03-20T15:08:18.642" v="31" actId="20577"/>
        <pc:sldMkLst>
          <pc:docMk/>
          <pc:sldMk cId="3259388809" sldId="271"/>
        </pc:sldMkLst>
        <pc:spChg chg="mod">
          <ac:chgData name="Seth Michalak" userId="SP9SgAAOcw6eiT/u2SW4qALLvN+DYQPZvrZhNRWNYkw=" providerId="None" clId="Web-{32A74E06-9C19-4934-A27A-3FE99B138714}" dt="2025-03-20T15:08:18.642" v="31" actId="20577"/>
          <ac:spMkLst>
            <pc:docMk/>
            <pc:sldMk cId="3259388809" sldId="271"/>
            <ac:spMk id="3" creationId="{A28FEBBE-8EB8-491D-FDBB-FF2834BD442F}"/>
          </ac:spMkLst>
        </pc:spChg>
      </pc:sldChg>
      <pc:sldChg chg="modSp">
        <pc:chgData name="Seth Michalak" userId="SP9SgAAOcw6eiT/u2SW4qALLvN+DYQPZvrZhNRWNYkw=" providerId="None" clId="Web-{32A74E06-9C19-4934-A27A-3FE99B138714}" dt="2025-03-20T15:08:01.251" v="30" actId="20577"/>
        <pc:sldMkLst>
          <pc:docMk/>
          <pc:sldMk cId="849447696" sldId="274"/>
        </pc:sldMkLst>
        <pc:spChg chg="mod">
          <ac:chgData name="Seth Michalak" userId="SP9SgAAOcw6eiT/u2SW4qALLvN+DYQPZvrZhNRWNYkw=" providerId="None" clId="Web-{32A74E06-9C19-4934-A27A-3FE99B138714}" dt="2025-03-20T15:08:01.251" v="30" actId="20577"/>
          <ac:spMkLst>
            <pc:docMk/>
            <pc:sldMk cId="849447696" sldId="274"/>
            <ac:spMk id="3" creationId="{7BCFEE9E-A8AB-E76F-80C2-517BE910B8CA}"/>
          </ac:spMkLst>
        </pc:spChg>
      </pc:sldChg>
      <pc:sldChg chg="modSp">
        <pc:chgData name="Seth Michalak" userId="SP9SgAAOcw6eiT/u2SW4qALLvN+DYQPZvrZhNRWNYkw=" providerId="None" clId="Web-{32A74E06-9C19-4934-A27A-3FE99B138714}" dt="2025-03-20T15:10:44.836" v="49" actId="20577"/>
        <pc:sldMkLst>
          <pc:docMk/>
          <pc:sldMk cId="2418661083" sldId="281"/>
        </pc:sldMkLst>
        <pc:spChg chg="mod">
          <ac:chgData name="Seth Michalak" userId="SP9SgAAOcw6eiT/u2SW4qALLvN+DYQPZvrZhNRWNYkw=" providerId="None" clId="Web-{32A74E06-9C19-4934-A27A-3FE99B138714}" dt="2025-03-20T15:10:44.836" v="49" actId="20577"/>
          <ac:spMkLst>
            <pc:docMk/>
            <pc:sldMk cId="2418661083" sldId="281"/>
            <ac:spMk id="3" creationId="{05995AE1-388A-8F36-44CF-653B112E26CF}"/>
          </ac:spMkLst>
        </pc:spChg>
      </pc:sldChg>
      <pc:sldChg chg="modSp">
        <pc:chgData name="Seth Michalak" userId="SP9SgAAOcw6eiT/u2SW4qALLvN+DYQPZvrZhNRWNYkw=" providerId="None" clId="Web-{32A74E06-9C19-4934-A27A-3FE99B138714}" dt="2025-03-20T15:10:54.570" v="51" actId="20577"/>
        <pc:sldMkLst>
          <pc:docMk/>
          <pc:sldMk cId="3782380747" sldId="282"/>
        </pc:sldMkLst>
        <pc:spChg chg="mod">
          <ac:chgData name="Seth Michalak" userId="SP9SgAAOcw6eiT/u2SW4qALLvN+DYQPZvrZhNRWNYkw=" providerId="None" clId="Web-{32A74E06-9C19-4934-A27A-3FE99B138714}" dt="2025-03-20T15:10:54.570" v="51" actId="20577"/>
          <ac:spMkLst>
            <pc:docMk/>
            <pc:sldMk cId="3782380747" sldId="282"/>
            <ac:spMk id="3" creationId="{C3282354-B812-5F10-F4B7-3EFD609AA27C}"/>
          </ac:spMkLst>
        </pc:spChg>
      </pc:sldChg>
      <pc:sldChg chg="modSp">
        <pc:chgData name="Seth Michalak" userId="SP9SgAAOcw6eiT/u2SW4qALLvN+DYQPZvrZhNRWNYkw=" providerId="None" clId="Web-{32A74E06-9C19-4934-A27A-3FE99B138714}" dt="2025-03-20T15:11:23.165" v="62" actId="20577"/>
        <pc:sldMkLst>
          <pc:docMk/>
          <pc:sldMk cId="1004900575" sldId="284"/>
        </pc:sldMkLst>
        <pc:spChg chg="mod">
          <ac:chgData name="Seth Michalak" userId="SP9SgAAOcw6eiT/u2SW4qALLvN+DYQPZvrZhNRWNYkw=" providerId="None" clId="Web-{32A74E06-9C19-4934-A27A-3FE99B138714}" dt="2025-03-20T15:11:23.165" v="62" actId="20577"/>
          <ac:spMkLst>
            <pc:docMk/>
            <pc:sldMk cId="1004900575" sldId="284"/>
            <ac:spMk id="3" creationId="{5FE7E0AB-C174-075E-C70D-C0C39E4ABFE1}"/>
          </ac:spMkLst>
        </pc:spChg>
      </pc:sldChg>
      <pc:sldChg chg="modSp">
        <pc:chgData name="Seth Michalak" userId="SP9SgAAOcw6eiT/u2SW4qALLvN+DYQPZvrZhNRWNYkw=" providerId="None" clId="Web-{32A74E06-9C19-4934-A27A-3FE99B138714}" dt="2025-03-20T13:25:18.847" v="13" actId="20577"/>
        <pc:sldMkLst>
          <pc:docMk/>
          <pc:sldMk cId="2814234661" sldId="293"/>
        </pc:sldMkLst>
        <pc:spChg chg="mod">
          <ac:chgData name="Seth Michalak" userId="SP9SgAAOcw6eiT/u2SW4qALLvN+DYQPZvrZhNRWNYkw=" providerId="None" clId="Web-{32A74E06-9C19-4934-A27A-3FE99B138714}" dt="2025-03-20T13:25:18.847" v="13" actId="20577"/>
          <ac:spMkLst>
            <pc:docMk/>
            <pc:sldMk cId="2814234661" sldId="293"/>
            <ac:spMk id="3" creationId="{024013E7-524A-D933-08FB-7F20B007191B}"/>
          </ac:spMkLst>
        </pc:spChg>
      </pc:sldChg>
      <pc:sldChg chg="modSp">
        <pc:chgData name="Seth Michalak" userId="SP9SgAAOcw6eiT/u2SW4qALLvN+DYQPZvrZhNRWNYkw=" providerId="None" clId="Web-{32A74E06-9C19-4934-A27A-3FE99B138714}" dt="2025-03-20T15:12:11.698" v="69" actId="20577"/>
        <pc:sldMkLst>
          <pc:docMk/>
          <pc:sldMk cId="1430765282" sldId="300"/>
        </pc:sldMkLst>
        <pc:spChg chg="mod">
          <ac:chgData name="Seth Michalak" userId="SP9SgAAOcw6eiT/u2SW4qALLvN+DYQPZvrZhNRWNYkw=" providerId="None" clId="Web-{32A74E06-9C19-4934-A27A-3FE99B138714}" dt="2025-03-20T15:12:11.698" v="69" actId="20577"/>
          <ac:spMkLst>
            <pc:docMk/>
            <pc:sldMk cId="1430765282" sldId="300"/>
            <ac:spMk id="3" creationId="{EA0C50BC-1C41-A501-0225-B49A85665600}"/>
          </ac:spMkLst>
        </pc:spChg>
      </pc:sldChg>
      <pc:sldChg chg="modSp">
        <pc:chgData name="Seth Michalak" userId="SP9SgAAOcw6eiT/u2SW4qALLvN+DYQPZvrZhNRWNYkw=" providerId="None" clId="Web-{32A74E06-9C19-4934-A27A-3FE99B138714}" dt="2025-03-20T15:12:27.168" v="74" actId="20577"/>
        <pc:sldMkLst>
          <pc:docMk/>
          <pc:sldMk cId="1126880684" sldId="302"/>
        </pc:sldMkLst>
        <pc:spChg chg="mod">
          <ac:chgData name="Seth Michalak" userId="SP9SgAAOcw6eiT/u2SW4qALLvN+DYQPZvrZhNRWNYkw=" providerId="None" clId="Web-{32A74E06-9C19-4934-A27A-3FE99B138714}" dt="2025-03-20T15:12:27.168" v="74" actId="20577"/>
          <ac:spMkLst>
            <pc:docMk/>
            <pc:sldMk cId="1126880684" sldId="302"/>
            <ac:spMk id="5" creationId="{BA51E003-F07E-6D72-948F-88A39DF9A7B1}"/>
          </ac:spMkLst>
        </pc:spChg>
      </pc:sldChg>
      <pc:sldChg chg="modSp">
        <pc:chgData name="Seth Michalak" userId="SP9SgAAOcw6eiT/u2SW4qALLvN+DYQPZvrZhNRWNYkw=" providerId="None" clId="Web-{32A74E06-9C19-4934-A27A-3FE99B138714}" dt="2025-03-20T15:12:38.278" v="78" actId="20577"/>
        <pc:sldMkLst>
          <pc:docMk/>
          <pc:sldMk cId="828687003" sldId="303"/>
        </pc:sldMkLst>
        <pc:spChg chg="mod">
          <ac:chgData name="Seth Michalak" userId="SP9SgAAOcw6eiT/u2SW4qALLvN+DYQPZvrZhNRWNYkw=" providerId="None" clId="Web-{32A74E06-9C19-4934-A27A-3FE99B138714}" dt="2025-03-20T15:12:38.278" v="78" actId="20577"/>
          <ac:spMkLst>
            <pc:docMk/>
            <pc:sldMk cId="828687003" sldId="303"/>
            <ac:spMk id="4" creationId="{FAB5CBD7-DAF7-D350-43C0-5AC44362245C}"/>
          </ac:spMkLst>
        </pc:spChg>
      </pc:sldChg>
      <pc:sldChg chg="modSp">
        <pc:chgData name="Seth Michalak" userId="SP9SgAAOcw6eiT/u2SW4qALLvN+DYQPZvrZhNRWNYkw=" providerId="None" clId="Web-{32A74E06-9C19-4934-A27A-3FE99B138714}" dt="2025-03-20T15:12:48.465" v="82" actId="20577"/>
        <pc:sldMkLst>
          <pc:docMk/>
          <pc:sldMk cId="3540928041" sldId="304"/>
        </pc:sldMkLst>
        <pc:spChg chg="mod">
          <ac:chgData name="Seth Michalak" userId="SP9SgAAOcw6eiT/u2SW4qALLvN+DYQPZvrZhNRWNYkw=" providerId="None" clId="Web-{32A74E06-9C19-4934-A27A-3FE99B138714}" dt="2025-03-20T15:12:48.465" v="82" actId="20577"/>
          <ac:spMkLst>
            <pc:docMk/>
            <pc:sldMk cId="3540928041" sldId="304"/>
            <ac:spMk id="5" creationId="{ED38E323-E39C-143C-BE75-A2F6B17DC0CD}"/>
          </ac:spMkLst>
        </pc:spChg>
      </pc:sldChg>
      <pc:sldChg chg="modSp">
        <pc:chgData name="Seth Michalak" userId="SP9SgAAOcw6eiT/u2SW4qALLvN+DYQPZvrZhNRWNYkw=" providerId="None" clId="Web-{32A74E06-9C19-4934-A27A-3FE99B138714}" dt="2025-03-20T15:08:49.675" v="36" actId="20577"/>
        <pc:sldMkLst>
          <pc:docMk/>
          <pc:sldMk cId="1696657288" sldId="310"/>
        </pc:sldMkLst>
        <pc:spChg chg="mod">
          <ac:chgData name="Seth Michalak" userId="SP9SgAAOcw6eiT/u2SW4qALLvN+DYQPZvrZhNRWNYkw=" providerId="None" clId="Web-{32A74E06-9C19-4934-A27A-3FE99B138714}" dt="2025-03-20T15:08:49.675" v="36" actId="20577"/>
          <ac:spMkLst>
            <pc:docMk/>
            <pc:sldMk cId="1696657288" sldId="310"/>
            <ac:spMk id="3" creationId="{986D025C-87A8-668E-2F8F-8B047F19FB85}"/>
          </ac:spMkLst>
        </pc:spChg>
      </pc:sldChg>
      <pc:sldChg chg="modSp">
        <pc:chgData name="Seth Michalak" userId="SP9SgAAOcw6eiT/u2SW4qALLvN+DYQPZvrZhNRWNYkw=" providerId="None" clId="Web-{32A74E06-9C19-4934-A27A-3FE99B138714}" dt="2025-03-20T15:09:44.818" v="42" actId="1076"/>
        <pc:sldMkLst>
          <pc:docMk/>
          <pc:sldMk cId="3774810401" sldId="311"/>
        </pc:sldMkLst>
        <pc:spChg chg="mod">
          <ac:chgData name="Seth Michalak" userId="SP9SgAAOcw6eiT/u2SW4qALLvN+DYQPZvrZhNRWNYkw=" providerId="None" clId="Web-{32A74E06-9C19-4934-A27A-3FE99B138714}" dt="2025-03-20T15:09:44.818" v="42" actId="1076"/>
          <ac:spMkLst>
            <pc:docMk/>
            <pc:sldMk cId="3774810401" sldId="311"/>
            <ac:spMk id="2" creationId="{07919E80-B41E-C39A-5B26-3F9173AA1C5F}"/>
          </ac:spMkLst>
        </pc:spChg>
      </pc:sldChg>
      <pc:sldChg chg="modSp">
        <pc:chgData name="Seth Michalak" userId="SP9SgAAOcw6eiT/u2SW4qALLvN+DYQPZvrZhNRWNYkw=" providerId="None" clId="Web-{32A74E06-9C19-4934-A27A-3FE99B138714}" dt="2025-03-20T15:13:49.077" v="87" actId="20577"/>
        <pc:sldMkLst>
          <pc:docMk/>
          <pc:sldMk cId="1569689589" sldId="319"/>
        </pc:sldMkLst>
        <pc:spChg chg="mod">
          <ac:chgData name="Seth Michalak" userId="SP9SgAAOcw6eiT/u2SW4qALLvN+DYQPZvrZhNRWNYkw=" providerId="None" clId="Web-{32A74E06-9C19-4934-A27A-3FE99B138714}" dt="2025-03-20T15:13:49.077" v="87" actId="20577"/>
          <ac:spMkLst>
            <pc:docMk/>
            <pc:sldMk cId="1569689589" sldId="319"/>
            <ac:spMk id="3" creationId="{34F74502-1E6D-D135-6A40-9B105CE4B45E}"/>
          </ac:spMkLst>
        </pc:spChg>
      </pc:sldChg>
      <pc:sldChg chg="modSp">
        <pc:chgData name="Seth Michalak" userId="SP9SgAAOcw6eiT/u2SW4qALLvN+DYQPZvrZhNRWNYkw=" providerId="None" clId="Web-{32A74E06-9C19-4934-A27A-3FE99B138714}" dt="2025-03-20T15:14:07.140" v="90" actId="20577"/>
        <pc:sldMkLst>
          <pc:docMk/>
          <pc:sldMk cId="980970464" sldId="323"/>
        </pc:sldMkLst>
        <pc:spChg chg="mod">
          <ac:chgData name="Seth Michalak" userId="SP9SgAAOcw6eiT/u2SW4qALLvN+DYQPZvrZhNRWNYkw=" providerId="None" clId="Web-{32A74E06-9C19-4934-A27A-3FE99B138714}" dt="2025-03-20T15:14:07.140" v="90" actId="20577"/>
          <ac:spMkLst>
            <pc:docMk/>
            <pc:sldMk cId="980970464" sldId="323"/>
            <ac:spMk id="3" creationId="{4D7A459B-E5DA-81E5-D4DA-EE41BE69EBCB}"/>
          </ac:spMkLst>
        </pc:spChg>
      </pc:sldChg>
      <pc:sldChg chg="modSp">
        <pc:chgData name="Seth Michalak" userId="SP9SgAAOcw6eiT/u2SW4qALLvN+DYQPZvrZhNRWNYkw=" providerId="None" clId="Web-{32A74E06-9C19-4934-A27A-3FE99B138714}" dt="2025-03-20T15:11:11.462" v="57" actId="20577"/>
        <pc:sldMkLst>
          <pc:docMk/>
          <pc:sldMk cId="3961715912" sldId="334"/>
        </pc:sldMkLst>
        <pc:spChg chg="mod">
          <ac:chgData name="Seth Michalak" userId="SP9SgAAOcw6eiT/u2SW4qALLvN+DYQPZvrZhNRWNYkw=" providerId="None" clId="Web-{32A74E06-9C19-4934-A27A-3FE99B138714}" dt="2025-03-20T15:11:11.462" v="57" actId="20577"/>
          <ac:spMkLst>
            <pc:docMk/>
            <pc:sldMk cId="3961715912" sldId="334"/>
            <ac:spMk id="3" creationId="{ABA7650B-4C8B-6FB9-1CDC-6BCAE6EF6F76}"/>
          </ac:spMkLst>
        </pc:spChg>
      </pc:sldChg>
    </pc:docChg>
  </pc:docChgLst>
  <pc:docChgLst>
    <pc:chgData name="Seth Michalak" userId="SP9SgAAOcw6eiT/u2SW4qALLvN+DYQPZvrZhNRWNYkw=" providerId="None" clId="Web-{BEAEDEF9-7810-42A5-9245-244C8CC0CCDE}"/>
    <pc:docChg chg="modSld sldOrd">
      <pc:chgData name="Seth Michalak" userId="SP9SgAAOcw6eiT/u2SW4qALLvN+DYQPZvrZhNRWNYkw=" providerId="None" clId="Web-{BEAEDEF9-7810-42A5-9245-244C8CC0CCDE}" dt="2025-03-19T16:37:42.475" v="509" actId="1076"/>
      <pc:docMkLst>
        <pc:docMk/>
      </pc:docMkLst>
      <pc:sldChg chg="modSp">
        <pc:chgData name="Seth Michalak" userId="SP9SgAAOcw6eiT/u2SW4qALLvN+DYQPZvrZhNRWNYkw=" providerId="None" clId="Web-{BEAEDEF9-7810-42A5-9245-244C8CC0CCDE}" dt="2025-03-19T14:39:49.902" v="86" actId="20577"/>
        <pc:sldMkLst>
          <pc:docMk/>
          <pc:sldMk cId="67983875" sldId="257"/>
        </pc:sldMkLst>
        <pc:spChg chg="mod">
          <ac:chgData name="Seth Michalak" userId="SP9SgAAOcw6eiT/u2SW4qALLvN+DYQPZvrZhNRWNYkw=" providerId="None" clId="Web-{BEAEDEF9-7810-42A5-9245-244C8CC0CCDE}" dt="2025-03-19T14:38:31.913" v="51" actId="20577"/>
          <ac:spMkLst>
            <pc:docMk/>
            <pc:sldMk cId="67983875" sldId="257"/>
            <ac:spMk id="2" creationId="{D79EB16D-1BD2-2EC8-7BE3-8D6668DCDD19}"/>
          </ac:spMkLst>
        </pc:spChg>
        <pc:spChg chg="mod">
          <ac:chgData name="Seth Michalak" userId="SP9SgAAOcw6eiT/u2SW4qALLvN+DYQPZvrZhNRWNYkw=" providerId="None" clId="Web-{BEAEDEF9-7810-42A5-9245-244C8CC0CCDE}" dt="2025-03-19T14:39:49.902" v="86" actId="20577"/>
          <ac:spMkLst>
            <pc:docMk/>
            <pc:sldMk cId="67983875" sldId="257"/>
            <ac:spMk id="3" creationId="{0C23E871-6E5C-39D2-6FF6-2280A62001A9}"/>
          </ac:spMkLst>
        </pc:spChg>
      </pc:sldChg>
      <pc:sldChg chg="modSp">
        <pc:chgData name="Seth Michalak" userId="SP9SgAAOcw6eiT/u2SW4qALLvN+DYQPZvrZhNRWNYkw=" providerId="None" clId="Web-{BEAEDEF9-7810-42A5-9245-244C8CC0CCDE}" dt="2025-03-19T14:41:07.750" v="108" actId="20577"/>
        <pc:sldMkLst>
          <pc:docMk/>
          <pc:sldMk cId="99336392" sldId="258"/>
        </pc:sldMkLst>
        <pc:spChg chg="mod">
          <ac:chgData name="Seth Michalak" userId="SP9SgAAOcw6eiT/u2SW4qALLvN+DYQPZvrZhNRWNYkw=" providerId="None" clId="Web-{BEAEDEF9-7810-42A5-9245-244C8CC0CCDE}" dt="2025-03-19T14:41:07.750" v="108" actId="20577"/>
          <ac:spMkLst>
            <pc:docMk/>
            <pc:sldMk cId="99336392" sldId="258"/>
            <ac:spMk id="2" creationId="{671BA14D-5BBD-FDD6-F906-D09E30EB3458}"/>
          </ac:spMkLst>
        </pc:spChg>
        <pc:spChg chg="mod">
          <ac:chgData name="Seth Michalak" userId="SP9SgAAOcw6eiT/u2SW4qALLvN+DYQPZvrZhNRWNYkw=" providerId="None" clId="Web-{BEAEDEF9-7810-42A5-9245-244C8CC0CCDE}" dt="2025-03-19T14:40:38.108" v="96" actId="20577"/>
          <ac:spMkLst>
            <pc:docMk/>
            <pc:sldMk cId="99336392" sldId="258"/>
            <ac:spMk id="3" creationId="{1A0E8672-E6B0-E8ED-35E6-7421F1063D23}"/>
          </ac:spMkLst>
        </pc:spChg>
      </pc:sldChg>
      <pc:sldChg chg="modSp">
        <pc:chgData name="Seth Michalak" userId="SP9SgAAOcw6eiT/u2SW4qALLvN+DYQPZvrZhNRWNYkw=" providerId="None" clId="Web-{BEAEDEF9-7810-42A5-9245-244C8CC0CCDE}" dt="2025-03-19T14:37:34.894" v="45" actId="20577"/>
        <pc:sldMkLst>
          <pc:docMk/>
          <pc:sldMk cId="970834573" sldId="259"/>
        </pc:sldMkLst>
        <pc:spChg chg="mod">
          <ac:chgData name="Seth Michalak" userId="SP9SgAAOcw6eiT/u2SW4qALLvN+DYQPZvrZhNRWNYkw=" providerId="None" clId="Web-{BEAEDEF9-7810-42A5-9245-244C8CC0CCDE}" dt="2025-03-19T14:31:13.874" v="8" actId="14100"/>
          <ac:spMkLst>
            <pc:docMk/>
            <pc:sldMk cId="970834573" sldId="259"/>
            <ac:spMk id="2" creationId="{F937C8C5-A00A-C6BA-9E95-4AB7CAC2DBE5}"/>
          </ac:spMkLst>
        </pc:spChg>
        <pc:spChg chg="mod">
          <ac:chgData name="Seth Michalak" userId="SP9SgAAOcw6eiT/u2SW4qALLvN+DYQPZvrZhNRWNYkw=" providerId="None" clId="Web-{BEAEDEF9-7810-42A5-9245-244C8CC0CCDE}" dt="2025-03-19T14:37:34.894" v="45" actId="20577"/>
          <ac:spMkLst>
            <pc:docMk/>
            <pc:sldMk cId="970834573" sldId="259"/>
            <ac:spMk id="3" creationId="{78DAE084-B87F-E6F1-0A9A-34327F96B260}"/>
          </ac:spMkLst>
        </pc:spChg>
      </pc:sldChg>
      <pc:sldChg chg="modSp">
        <pc:chgData name="Seth Michalak" userId="SP9SgAAOcw6eiT/u2SW4qALLvN+DYQPZvrZhNRWNYkw=" providerId="None" clId="Web-{BEAEDEF9-7810-42A5-9245-244C8CC0CCDE}" dt="2025-03-19T14:53:12.274" v="392" actId="20577"/>
        <pc:sldMkLst>
          <pc:docMk/>
          <pc:sldMk cId="4105988068" sldId="260"/>
        </pc:sldMkLst>
        <pc:spChg chg="mod">
          <ac:chgData name="Seth Michalak" userId="SP9SgAAOcw6eiT/u2SW4qALLvN+DYQPZvrZhNRWNYkw=" providerId="None" clId="Web-{BEAEDEF9-7810-42A5-9245-244C8CC0CCDE}" dt="2025-03-19T14:47:08.926" v="239" actId="14100"/>
          <ac:spMkLst>
            <pc:docMk/>
            <pc:sldMk cId="4105988068" sldId="260"/>
            <ac:spMk id="2" creationId="{9BBE68DC-2071-A04D-1AE3-882D0EB2F7FE}"/>
          </ac:spMkLst>
        </pc:spChg>
        <pc:spChg chg="mod">
          <ac:chgData name="Seth Michalak" userId="SP9SgAAOcw6eiT/u2SW4qALLvN+DYQPZvrZhNRWNYkw=" providerId="None" clId="Web-{BEAEDEF9-7810-42A5-9245-244C8CC0CCDE}" dt="2025-03-19T14:53:12.274" v="392" actId="20577"/>
          <ac:spMkLst>
            <pc:docMk/>
            <pc:sldMk cId="4105988068" sldId="260"/>
            <ac:spMk id="3" creationId="{997A20E6-28CE-E0DD-F5E3-F61CA5897A8B}"/>
          </ac:spMkLst>
        </pc:spChg>
      </pc:sldChg>
      <pc:sldChg chg="addSp modSp">
        <pc:chgData name="Seth Michalak" userId="SP9SgAAOcw6eiT/u2SW4qALLvN+DYQPZvrZhNRWNYkw=" providerId="None" clId="Web-{BEAEDEF9-7810-42A5-9245-244C8CC0CCDE}" dt="2025-03-19T14:58:28.197" v="395" actId="1076"/>
        <pc:sldMkLst>
          <pc:docMk/>
          <pc:sldMk cId="3840146120" sldId="261"/>
        </pc:sldMkLst>
        <pc:spChg chg="mod">
          <ac:chgData name="Seth Michalak" userId="SP9SgAAOcw6eiT/u2SW4qALLvN+DYQPZvrZhNRWNYkw=" providerId="None" clId="Web-{BEAEDEF9-7810-42A5-9245-244C8CC0CCDE}" dt="2025-03-19T14:47:22.505" v="241" actId="14100"/>
          <ac:spMkLst>
            <pc:docMk/>
            <pc:sldMk cId="3840146120" sldId="261"/>
            <ac:spMk id="2" creationId="{4622FD98-66BD-7E8A-7D23-7DF09BD9D404}"/>
          </ac:spMkLst>
        </pc:spChg>
        <pc:spChg chg="mod">
          <ac:chgData name="Seth Michalak" userId="SP9SgAAOcw6eiT/u2SW4qALLvN+DYQPZvrZhNRWNYkw=" providerId="None" clId="Web-{BEAEDEF9-7810-42A5-9245-244C8CC0CCDE}" dt="2025-03-19T14:52:23.583" v="364" actId="20577"/>
          <ac:spMkLst>
            <pc:docMk/>
            <pc:sldMk cId="3840146120" sldId="261"/>
            <ac:spMk id="3" creationId="{86B7E517-A12D-24C2-447C-FCA6FE6B32C3}"/>
          </ac:spMkLst>
        </pc:spChg>
        <pc:picChg chg="add mod">
          <ac:chgData name="Seth Michalak" userId="SP9SgAAOcw6eiT/u2SW4qALLvN+DYQPZvrZhNRWNYkw=" providerId="None" clId="Web-{BEAEDEF9-7810-42A5-9245-244C8CC0CCDE}" dt="2025-03-19T14:58:28.197" v="395" actId="1076"/>
          <ac:picMkLst>
            <pc:docMk/>
            <pc:sldMk cId="3840146120" sldId="261"/>
            <ac:picMk id="4" creationId="{8A5575BD-E845-A655-4BEF-A47071C232F0}"/>
          </ac:picMkLst>
        </pc:picChg>
      </pc:sldChg>
      <pc:sldChg chg="modSp">
        <pc:chgData name="Seth Michalak" userId="SP9SgAAOcw6eiT/u2SW4qALLvN+DYQPZvrZhNRWNYkw=" providerId="None" clId="Web-{BEAEDEF9-7810-42A5-9245-244C8CC0CCDE}" dt="2025-03-19T14:38:02.021" v="47" actId="1076"/>
        <pc:sldMkLst>
          <pc:docMk/>
          <pc:sldMk cId="3771434234" sldId="262"/>
        </pc:sldMkLst>
        <pc:picChg chg="mod">
          <ac:chgData name="Seth Michalak" userId="SP9SgAAOcw6eiT/u2SW4qALLvN+DYQPZvrZhNRWNYkw=" providerId="None" clId="Web-{BEAEDEF9-7810-42A5-9245-244C8CC0CCDE}" dt="2025-03-19T14:38:02.021" v="47" actId="1076"/>
          <ac:picMkLst>
            <pc:docMk/>
            <pc:sldMk cId="3771434234" sldId="262"/>
            <ac:picMk id="5" creationId="{07E8EDD9-1806-B32C-313F-1534C4FB4DC1}"/>
          </ac:picMkLst>
        </pc:picChg>
      </pc:sldChg>
      <pc:sldChg chg="modSp">
        <pc:chgData name="Seth Michalak" userId="SP9SgAAOcw6eiT/u2SW4qALLvN+DYQPZvrZhNRWNYkw=" providerId="None" clId="Web-{BEAEDEF9-7810-42A5-9245-244C8CC0CCDE}" dt="2025-03-19T14:30:17.214" v="5" actId="1076"/>
        <pc:sldMkLst>
          <pc:docMk/>
          <pc:sldMk cId="2489320363" sldId="263"/>
        </pc:sldMkLst>
        <pc:spChg chg="mod">
          <ac:chgData name="Seth Michalak" userId="SP9SgAAOcw6eiT/u2SW4qALLvN+DYQPZvrZhNRWNYkw=" providerId="None" clId="Web-{BEAEDEF9-7810-42A5-9245-244C8CC0CCDE}" dt="2025-03-19T14:30:17.214" v="5" actId="1076"/>
          <ac:spMkLst>
            <pc:docMk/>
            <pc:sldMk cId="2489320363" sldId="263"/>
            <ac:spMk id="2" creationId="{9F0854BC-8ED0-86DE-1347-6DA735A70A5A}"/>
          </ac:spMkLst>
        </pc:spChg>
      </pc:sldChg>
      <pc:sldChg chg="modSp">
        <pc:chgData name="Seth Michalak" userId="SP9SgAAOcw6eiT/u2SW4qALLvN+DYQPZvrZhNRWNYkw=" providerId="None" clId="Web-{BEAEDEF9-7810-42A5-9245-244C8CC0CCDE}" dt="2025-03-19T14:30:29.606" v="6" actId="14100"/>
        <pc:sldMkLst>
          <pc:docMk/>
          <pc:sldMk cId="1639337151" sldId="264"/>
        </pc:sldMkLst>
        <pc:spChg chg="mod">
          <ac:chgData name="Seth Michalak" userId="SP9SgAAOcw6eiT/u2SW4qALLvN+DYQPZvrZhNRWNYkw=" providerId="None" clId="Web-{BEAEDEF9-7810-42A5-9245-244C8CC0CCDE}" dt="2025-03-19T14:30:29.606" v="6" actId="14100"/>
          <ac:spMkLst>
            <pc:docMk/>
            <pc:sldMk cId="1639337151" sldId="264"/>
            <ac:spMk id="24" creationId="{379F19A1-3687-98AC-6B21-A258180C9D34}"/>
          </ac:spMkLst>
        </pc:spChg>
      </pc:sldChg>
      <pc:sldChg chg="modSp">
        <pc:chgData name="Seth Michalak" userId="SP9SgAAOcw6eiT/u2SW4qALLvN+DYQPZvrZhNRWNYkw=" providerId="None" clId="Web-{BEAEDEF9-7810-42A5-9245-244C8CC0CCDE}" dt="2025-03-19T14:41:20.016" v="119" actId="20577"/>
        <pc:sldMkLst>
          <pc:docMk/>
          <pc:sldMk cId="1802535555" sldId="265"/>
        </pc:sldMkLst>
        <pc:spChg chg="mod">
          <ac:chgData name="Seth Michalak" userId="SP9SgAAOcw6eiT/u2SW4qALLvN+DYQPZvrZhNRWNYkw=" providerId="None" clId="Web-{BEAEDEF9-7810-42A5-9245-244C8CC0CCDE}" dt="2025-03-19T14:41:20.016" v="119" actId="20577"/>
          <ac:spMkLst>
            <pc:docMk/>
            <pc:sldMk cId="1802535555" sldId="265"/>
            <ac:spMk id="2" creationId="{BE4E550B-4328-FEC7-D112-0F749BEA038A}"/>
          </ac:spMkLst>
        </pc:spChg>
      </pc:sldChg>
      <pc:sldChg chg="addSp modSp">
        <pc:chgData name="Seth Michalak" userId="SP9SgAAOcw6eiT/u2SW4qALLvN+DYQPZvrZhNRWNYkw=" providerId="None" clId="Web-{BEAEDEF9-7810-42A5-9245-244C8CC0CCDE}" dt="2025-03-19T14:45:51.750" v="233" actId="1076"/>
        <pc:sldMkLst>
          <pc:docMk/>
          <pc:sldMk cId="2680636411" sldId="266"/>
        </pc:sldMkLst>
        <pc:spChg chg="mod">
          <ac:chgData name="Seth Michalak" userId="SP9SgAAOcw6eiT/u2SW4qALLvN+DYQPZvrZhNRWNYkw=" providerId="None" clId="Web-{BEAEDEF9-7810-42A5-9245-244C8CC0CCDE}" dt="2025-03-19T14:43:25.851" v="142" actId="20577"/>
          <ac:spMkLst>
            <pc:docMk/>
            <pc:sldMk cId="2680636411" sldId="266"/>
            <ac:spMk id="2" creationId="{FE4A353B-2E7E-1AA4-E52C-C7CAADB89262}"/>
          </ac:spMkLst>
        </pc:spChg>
        <pc:spChg chg="add mod">
          <ac:chgData name="Seth Michalak" userId="SP9SgAAOcw6eiT/u2SW4qALLvN+DYQPZvrZhNRWNYkw=" providerId="None" clId="Web-{BEAEDEF9-7810-42A5-9245-244C8CC0CCDE}" dt="2025-03-19T14:44:37.746" v="212" actId="20577"/>
          <ac:spMkLst>
            <pc:docMk/>
            <pc:sldMk cId="2680636411" sldId="266"/>
            <ac:spMk id="3" creationId="{341EEE74-36A5-DC0E-A336-AD978CA601CA}"/>
          </ac:spMkLst>
        </pc:spChg>
        <pc:spChg chg="add mod">
          <ac:chgData name="Seth Michalak" userId="SP9SgAAOcw6eiT/u2SW4qALLvN+DYQPZvrZhNRWNYkw=" providerId="None" clId="Web-{BEAEDEF9-7810-42A5-9245-244C8CC0CCDE}" dt="2025-03-19T14:45:51.750" v="233" actId="1076"/>
          <ac:spMkLst>
            <pc:docMk/>
            <pc:sldMk cId="2680636411" sldId="266"/>
            <ac:spMk id="4" creationId="{9CE06175-F797-A0FF-3E8C-F13F3BF86464}"/>
          </ac:spMkLst>
        </pc:spChg>
      </pc:sldChg>
      <pc:sldChg chg="modSp">
        <pc:chgData name="Seth Michalak" userId="SP9SgAAOcw6eiT/u2SW4qALLvN+DYQPZvrZhNRWNYkw=" providerId="None" clId="Web-{BEAEDEF9-7810-42A5-9245-244C8CC0CCDE}" dt="2025-03-19T14:59:04.105" v="397" actId="14100"/>
        <pc:sldMkLst>
          <pc:docMk/>
          <pc:sldMk cId="3508799225" sldId="268"/>
        </pc:sldMkLst>
        <pc:spChg chg="mod">
          <ac:chgData name="Seth Michalak" userId="SP9SgAAOcw6eiT/u2SW4qALLvN+DYQPZvrZhNRWNYkw=" providerId="None" clId="Web-{BEAEDEF9-7810-42A5-9245-244C8CC0CCDE}" dt="2025-03-19T14:59:04.105" v="397" actId="14100"/>
          <ac:spMkLst>
            <pc:docMk/>
            <pc:sldMk cId="3508799225" sldId="268"/>
            <ac:spMk id="2" creationId="{5D0AE068-4D69-186A-E777-32A95C5E8F93}"/>
          </ac:spMkLst>
        </pc:spChg>
      </pc:sldChg>
      <pc:sldChg chg="modSp">
        <pc:chgData name="Seth Michalak" userId="SP9SgAAOcw6eiT/u2SW4qALLvN+DYQPZvrZhNRWNYkw=" providerId="None" clId="Web-{BEAEDEF9-7810-42A5-9245-244C8CC0CCDE}" dt="2025-03-19T16:32:23.183" v="500" actId="1076"/>
        <pc:sldMkLst>
          <pc:docMk/>
          <pc:sldMk cId="3259388809" sldId="271"/>
        </pc:sldMkLst>
        <pc:spChg chg="mod">
          <ac:chgData name="Seth Michalak" userId="SP9SgAAOcw6eiT/u2SW4qALLvN+DYQPZvrZhNRWNYkw=" providerId="None" clId="Web-{BEAEDEF9-7810-42A5-9245-244C8CC0CCDE}" dt="2025-03-19T16:31:54.635" v="496" actId="1076"/>
          <ac:spMkLst>
            <pc:docMk/>
            <pc:sldMk cId="3259388809" sldId="271"/>
            <ac:spMk id="2" creationId="{523AE3AF-0E8D-DB2C-C287-A66D06410D63}"/>
          </ac:spMkLst>
        </pc:spChg>
        <pc:spChg chg="mod">
          <ac:chgData name="Seth Michalak" userId="SP9SgAAOcw6eiT/u2SW4qALLvN+DYQPZvrZhNRWNYkw=" providerId="None" clId="Web-{BEAEDEF9-7810-42A5-9245-244C8CC0CCDE}" dt="2025-03-19T16:32:23.183" v="500" actId="1076"/>
          <ac:spMkLst>
            <pc:docMk/>
            <pc:sldMk cId="3259388809" sldId="271"/>
            <ac:spMk id="3" creationId="{A28FEBBE-8EB8-491D-FDBB-FF2834BD442F}"/>
          </ac:spMkLst>
        </pc:spChg>
      </pc:sldChg>
      <pc:sldChg chg="modSp">
        <pc:chgData name="Seth Michalak" userId="SP9SgAAOcw6eiT/u2SW4qALLvN+DYQPZvrZhNRWNYkw=" providerId="None" clId="Web-{BEAEDEF9-7810-42A5-9245-244C8CC0CCDE}" dt="2025-03-19T16:11:11.721" v="445" actId="20577"/>
        <pc:sldMkLst>
          <pc:docMk/>
          <pc:sldMk cId="1318639687" sldId="273"/>
        </pc:sldMkLst>
        <pc:graphicFrameChg chg="modGraphic">
          <ac:chgData name="Seth Michalak" userId="SP9SgAAOcw6eiT/u2SW4qALLvN+DYQPZvrZhNRWNYkw=" providerId="None" clId="Web-{BEAEDEF9-7810-42A5-9245-244C8CC0CCDE}" dt="2025-03-19T16:11:11.721" v="445" actId="20577"/>
          <ac:graphicFrameMkLst>
            <pc:docMk/>
            <pc:sldMk cId="1318639687" sldId="273"/>
            <ac:graphicFrameMk id="5" creationId="{BE3F7C0A-0653-06F0-4E04-942974531A4C}"/>
          </ac:graphicFrameMkLst>
        </pc:graphicFrameChg>
      </pc:sldChg>
      <pc:sldChg chg="modSp">
        <pc:chgData name="Seth Michalak" userId="SP9SgAAOcw6eiT/u2SW4qALLvN+DYQPZvrZhNRWNYkw=" providerId="None" clId="Web-{BEAEDEF9-7810-42A5-9245-244C8CC0CCDE}" dt="2025-03-19T16:13:27.288" v="466" actId="20577"/>
        <pc:sldMkLst>
          <pc:docMk/>
          <pc:sldMk cId="849447696" sldId="274"/>
        </pc:sldMkLst>
        <pc:spChg chg="mod">
          <ac:chgData name="Seth Michalak" userId="SP9SgAAOcw6eiT/u2SW4qALLvN+DYQPZvrZhNRWNYkw=" providerId="None" clId="Web-{BEAEDEF9-7810-42A5-9245-244C8CC0CCDE}" dt="2025-03-19T16:13:27.288" v="466" actId="20577"/>
          <ac:spMkLst>
            <pc:docMk/>
            <pc:sldMk cId="849447696" sldId="274"/>
            <ac:spMk id="3" creationId="{7BCFEE9E-A8AB-E76F-80C2-517BE910B8CA}"/>
          </ac:spMkLst>
        </pc:spChg>
      </pc:sldChg>
      <pc:sldChg chg="modSp">
        <pc:chgData name="Seth Michalak" userId="SP9SgAAOcw6eiT/u2SW4qALLvN+DYQPZvrZhNRWNYkw=" providerId="None" clId="Web-{BEAEDEF9-7810-42A5-9245-244C8CC0CCDE}" dt="2025-03-19T16:15:24.135" v="478" actId="20577"/>
        <pc:sldMkLst>
          <pc:docMk/>
          <pc:sldMk cId="4139918854" sldId="275"/>
        </pc:sldMkLst>
        <pc:graphicFrameChg chg="mod modGraphic">
          <ac:chgData name="Seth Michalak" userId="SP9SgAAOcw6eiT/u2SW4qALLvN+DYQPZvrZhNRWNYkw=" providerId="None" clId="Web-{BEAEDEF9-7810-42A5-9245-244C8CC0CCDE}" dt="2025-03-19T16:15:24.135" v="478" actId="20577"/>
          <ac:graphicFrameMkLst>
            <pc:docMk/>
            <pc:sldMk cId="4139918854" sldId="275"/>
            <ac:graphicFrameMk id="5" creationId="{DEA307BC-A31D-DF94-45AC-30A21BE952A4}"/>
          </ac:graphicFrameMkLst>
        </pc:graphicFrameChg>
      </pc:sldChg>
      <pc:sldChg chg="modSp">
        <pc:chgData name="Seth Michalak" userId="SP9SgAAOcw6eiT/u2SW4qALLvN+DYQPZvrZhNRWNYkw=" providerId="None" clId="Web-{BEAEDEF9-7810-42A5-9245-244C8CC0CCDE}" dt="2025-03-19T16:16:25.293" v="488" actId="20577"/>
        <pc:sldMkLst>
          <pc:docMk/>
          <pc:sldMk cId="4001343524" sldId="277"/>
        </pc:sldMkLst>
        <pc:spChg chg="mod">
          <ac:chgData name="Seth Michalak" userId="SP9SgAAOcw6eiT/u2SW4qALLvN+DYQPZvrZhNRWNYkw=" providerId="None" clId="Web-{BEAEDEF9-7810-42A5-9245-244C8CC0CCDE}" dt="2025-03-19T16:16:25.293" v="488" actId="20577"/>
          <ac:spMkLst>
            <pc:docMk/>
            <pc:sldMk cId="4001343524" sldId="277"/>
            <ac:spMk id="2" creationId="{618E0C98-02D0-D89E-92CF-CACC6F93B6C8}"/>
          </ac:spMkLst>
        </pc:spChg>
      </pc:sldChg>
      <pc:sldChg chg="modSp ord">
        <pc:chgData name="Seth Michalak" userId="SP9SgAAOcw6eiT/u2SW4qALLvN+DYQPZvrZhNRWNYkw=" providerId="None" clId="Web-{BEAEDEF9-7810-42A5-9245-244C8CC0CCDE}" dt="2025-03-19T16:16:55.466" v="491"/>
        <pc:sldMkLst>
          <pc:docMk/>
          <pc:sldMk cId="946980883" sldId="278"/>
        </pc:sldMkLst>
        <pc:spChg chg="mod">
          <ac:chgData name="Seth Michalak" userId="SP9SgAAOcw6eiT/u2SW4qALLvN+DYQPZvrZhNRWNYkw=" providerId="None" clId="Web-{BEAEDEF9-7810-42A5-9245-244C8CC0CCDE}" dt="2025-03-19T16:16:51.450" v="490" actId="20577"/>
          <ac:spMkLst>
            <pc:docMk/>
            <pc:sldMk cId="946980883" sldId="278"/>
            <ac:spMk id="2" creationId="{BC517563-ED95-6A57-8020-00325B118DB9}"/>
          </ac:spMkLst>
        </pc:spChg>
      </pc:sldChg>
      <pc:sldChg chg="addSp modSp">
        <pc:chgData name="Seth Michalak" userId="SP9SgAAOcw6eiT/u2SW4qALLvN+DYQPZvrZhNRWNYkw=" providerId="None" clId="Web-{BEAEDEF9-7810-42A5-9245-244C8CC0CCDE}" dt="2025-03-19T14:29:02.288" v="2" actId="1076"/>
        <pc:sldMkLst>
          <pc:docMk/>
          <pc:sldMk cId="3782380747" sldId="282"/>
        </pc:sldMkLst>
        <pc:picChg chg="add mod">
          <ac:chgData name="Seth Michalak" userId="SP9SgAAOcw6eiT/u2SW4qALLvN+DYQPZvrZhNRWNYkw=" providerId="None" clId="Web-{BEAEDEF9-7810-42A5-9245-244C8CC0CCDE}" dt="2025-03-19T14:29:02.288" v="2" actId="1076"/>
          <ac:picMkLst>
            <pc:docMk/>
            <pc:sldMk cId="3782380747" sldId="282"/>
            <ac:picMk id="4" creationId="{D31DB7FC-E68D-0BBD-8A87-0285C577E54F}"/>
          </ac:picMkLst>
        </pc:picChg>
      </pc:sldChg>
      <pc:sldChg chg="modSp">
        <pc:chgData name="Seth Michalak" userId="SP9SgAAOcw6eiT/u2SW4qALLvN+DYQPZvrZhNRWNYkw=" providerId="None" clId="Web-{BEAEDEF9-7810-42A5-9245-244C8CC0CCDE}" dt="2025-03-19T16:10:37.329" v="426" actId="20577"/>
        <pc:sldMkLst>
          <pc:docMk/>
          <pc:sldMk cId="2814234661" sldId="293"/>
        </pc:sldMkLst>
        <pc:spChg chg="mod">
          <ac:chgData name="Seth Michalak" userId="SP9SgAAOcw6eiT/u2SW4qALLvN+DYQPZvrZhNRWNYkw=" providerId="None" clId="Web-{BEAEDEF9-7810-42A5-9245-244C8CC0CCDE}" dt="2025-03-19T16:10:37.329" v="426" actId="20577"/>
          <ac:spMkLst>
            <pc:docMk/>
            <pc:sldMk cId="2814234661" sldId="293"/>
            <ac:spMk id="3" creationId="{024013E7-524A-D933-08FB-7F20B007191B}"/>
          </ac:spMkLst>
        </pc:spChg>
      </pc:sldChg>
      <pc:sldChg chg="delSp modSp">
        <pc:chgData name="Seth Michalak" userId="SP9SgAAOcw6eiT/u2SW4qALLvN+DYQPZvrZhNRWNYkw=" providerId="None" clId="Web-{BEAEDEF9-7810-42A5-9245-244C8CC0CCDE}" dt="2025-03-19T16:37:42.475" v="509" actId="1076"/>
        <pc:sldMkLst>
          <pc:docMk/>
          <pc:sldMk cId="1696657288" sldId="310"/>
        </pc:sldMkLst>
        <pc:spChg chg="mod">
          <ac:chgData name="Seth Michalak" userId="SP9SgAAOcw6eiT/u2SW4qALLvN+DYQPZvrZhNRWNYkw=" providerId="None" clId="Web-{BEAEDEF9-7810-42A5-9245-244C8CC0CCDE}" dt="2025-03-19T16:36:54.958" v="504" actId="14100"/>
          <ac:spMkLst>
            <pc:docMk/>
            <pc:sldMk cId="1696657288" sldId="310"/>
            <ac:spMk id="2" creationId="{B7023743-2100-2FD6-0F5E-A6496021816D}"/>
          </ac:spMkLst>
        </pc:spChg>
        <pc:spChg chg="mod">
          <ac:chgData name="Seth Michalak" userId="SP9SgAAOcw6eiT/u2SW4qALLvN+DYQPZvrZhNRWNYkw=" providerId="None" clId="Web-{BEAEDEF9-7810-42A5-9245-244C8CC0CCDE}" dt="2025-03-19T16:37:42.475" v="509" actId="1076"/>
          <ac:spMkLst>
            <pc:docMk/>
            <pc:sldMk cId="1696657288" sldId="310"/>
            <ac:spMk id="3" creationId="{986D025C-87A8-668E-2F8F-8B047F19FB85}"/>
          </ac:spMkLst>
        </pc:spChg>
        <pc:picChg chg="del mod">
          <ac:chgData name="Seth Michalak" userId="SP9SgAAOcw6eiT/u2SW4qALLvN+DYQPZvrZhNRWNYkw=" providerId="None" clId="Web-{BEAEDEF9-7810-42A5-9245-244C8CC0CCDE}" dt="2025-03-19T16:36:32.738" v="502"/>
          <ac:picMkLst>
            <pc:docMk/>
            <pc:sldMk cId="1696657288" sldId="310"/>
            <ac:picMk id="5" creationId="{9125CE13-6907-804F-DAD2-9807F5992374}"/>
          </ac:picMkLst>
        </pc:picChg>
      </pc:sldChg>
      <pc:sldChg chg="modSp">
        <pc:chgData name="Seth Michalak" userId="SP9SgAAOcw6eiT/u2SW4qALLvN+DYQPZvrZhNRWNYkw=" providerId="None" clId="Web-{BEAEDEF9-7810-42A5-9245-244C8CC0CCDE}" dt="2025-03-19T15:02:11.397" v="421" actId="14100"/>
        <pc:sldMkLst>
          <pc:docMk/>
          <pc:sldMk cId="2398945970" sldId="315"/>
        </pc:sldMkLst>
        <pc:spChg chg="mod">
          <ac:chgData name="Seth Michalak" userId="SP9SgAAOcw6eiT/u2SW4qALLvN+DYQPZvrZhNRWNYkw=" providerId="None" clId="Web-{BEAEDEF9-7810-42A5-9245-244C8CC0CCDE}" dt="2025-03-19T15:02:11.397" v="421" actId="14100"/>
          <ac:spMkLst>
            <pc:docMk/>
            <pc:sldMk cId="2398945970" sldId="315"/>
            <ac:spMk id="2" creationId="{F0065732-D817-4FFE-82AD-BB50F41831AF}"/>
          </ac:spMkLst>
        </pc:spChg>
        <pc:graphicFrameChg chg="mod">
          <ac:chgData name="Seth Michalak" userId="SP9SgAAOcw6eiT/u2SW4qALLvN+DYQPZvrZhNRWNYkw=" providerId="None" clId="Web-{BEAEDEF9-7810-42A5-9245-244C8CC0CCDE}" dt="2025-03-19T15:01:59.052" v="419" actId="1076"/>
          <ac:graphicFrameMkLst>
            <pc:docMk/>
            <pc:sldMk cId="2398945970" sldId="315"/>
            <ac:graphicFrameMk id="7" creationId="{A3CAA0AA-C34F-CD34-8A82-BAE9976C086F}"/>
          </ac:graphicFrameMkLst>
        </pc:graphicFrameChg>
      </pc:sldChg>
      <pc:sldChg chg="modSp">
        <pc:chgData name="Seth Michalak" userId="SP9SgAAOcw6eiT/u2SW4qALLvN+DYQPZvrZhNRWNYkw=" providerId="None" clId="Web-{BEAEDEF9-7810-42A5-9245-244C8CC0CCDE}" dt="2025-03-19T15:02:48.086" v="424" actId="1076"/>
        <pc:sldMkLst>
          <pc:docMk/>
          <pc:sldMk cId="2285125793" sldId="336"/>
        </pc:sldMkLst>
        <pc:picChg chg="mod">
          <ac:chgData name="Seth Michalak" userId="SP9SgAAOcw6eiT/u2SW4qALLvN+DYQPZvrZhNRWNYkw=" providerId="None" clId="Web-{BEAEDEF9-7810-42A5-9245-244C8CC0CCDE}" dt="2025-03-19T15:02:48.086" v="424" actId="1076"/>
          <ac:picMkLst>
            <pc:docMk/>
            <pc:sldMk cId="2285125793" sldId="336"/>
            <ac:picMk id="4" creationId="{11898880-66BD-6999-0A6F-87721A23CB45}"/>
          </ac:picMkLst>
        </pc:picChg>
      </pc:sldChg>
    </pc:docChg>
  </pc:docChgLst>
  <pc:docChgLst>
    <pc:chgData name="Seth Michalak" userId="SP9SgAAOcw6eiT/u2SW4qALLvN+DYQPZvrZhNRWNYkw=" providerId="None" clId="Web-{7D0D1A2F-5D18-4ED0-B069-5838B3D2CEE2}"/>
    <pc:docChg chg="modSld">
      <pc:chgData name="Seth Michalak" userId="SP9SgAAOcw6eiT/u2SW4qALLvN+DYQPZvrZhNRWNYkw=" providerId="None" clId="Web-{7D0D1A2F-5D18-4ED0-B069-5838B3D2CEE2}" dt="2025-03-19T14:27:44.737" v="33"/>
      <pc:docMkLst>
        <pc:docMk/>
      </pc:docMkLst>
      <pc:sldChg chg="modSp">
        <pc:chgData name="Seth Michalak" userId="SP9SgAAOcw6eiT/u2SW4qALLvN+DYQPZvrZhNRWNYkw=" providerId="None" clId="Web-{7D0D1A2F-5D18-4ED0-B069-5838B3D2CEE2}" dt="2025-03-19T14:23:26.994" v="21" actId="20577"/>
        <pc:sldMkLst>
          <pc:docMk/>
          <pc:sldMk cId="1879980721" sldId="279"/>
        </pc:sldMkLst>
        <pc:spChg chg="mod">
          <ac:chgData name="Seth Michalak" userId="SP9SgAAOcw6eiT/u2SW4qALLvN+DYQPZvrZhNRWNYkw=" providerId="None" clId="Web-{7D0D1A2F-5D18-4ED0-B069-5838B3D2CEE2}" dt="2025-03-19T14:23:26.994" v="21" actId="20577"/>
          <ac:spMkLst>
            <pc:docMk/>
            <pc:sldMk cId="1879980721" sldId="279"/>
            <ac:spMk id="3" creationId="{3ADF56E7-54B1-D51E-CE11-F76EC6B31DF8}"/>
          </ac:spMkLst>
        </pc:spChg>
      </pc:sldChg>
      <pc:sldChg chg="modSp">
        <pc:chgData name="Seth Michalak" userId="SP9SgAAOcw6eiT/u2SW4qALLvN+DYQPZvrZhNRWNYkw=" providerId="None" clId="Web-{7D0D1A2F-5D18-4ED0-B069-5838B3D2CEE2}" dt="2025-03-19T14:25:08.201" v="32" actId="20577"/>
        <pc:sldMkLst>
          <pc:docMk/>
          <pc:sldMk cId="2469706722" sldId="280"/>
        </pc:sldMkLst>
        <pc:spChg chg="mod">
          <ac:chgData name="Seth Michalak" userId="SP9SgAAOcw6eiT/u2SW4qALLvN+DYQPZvrZhNRWNYkw=" providerId="None" clId="Web-{7D0D1A2F-5D18-4ED0-B069-5838B3D2CEE2}" dt="2025-03-19T14:25:08.201" v="32" actId="20577"/>
          <ac:spMkLst>
            <pc:docMk/>
            <pc:sldMk cId="2469706722" sldId="280"/>
            <ac:spMk id="3" creationId="{F3FF11A0-775C-650A-1EA2-C040A946390C}"/>
          </ac:spMkLst>
        </pc:spChg>
      </pc:sldChg>
      <pc:sldChg chg="delSp">
        <pc:chgData name="Seth Michalak" userId="SP9SgAAOcw6eiT/u2SW4qALLvN+DYQPZvrZhNRWNYkw=" providerId="None" clId="Web-{7D0D1A2F-5D18-4ED0-B069-5838B3D2CEE2}" dt="2025-03-19T14:27:44.737" v="33"/>
        <pc:sldMkLst>
          <pc:docMk/>
          <pc:sldMk cId="3782380747" sldId="282"/>
        </pc:sldMkLst>
        <pc:picChg chg="del">
          <ac:chgData name="Seth Michalak" userId="SP9SgAAOcw6eiT/u2SW4qALLvN+DYQPZvrZhNRWNYkw=" providerId="None" clId="Web-{7D0D1A2F-5D18-4ED0-B069-5838B3D2CEE2}" dt="2025-03-19T14:27:44.737" v="33"/>
          <ac:picMkLst>
            <pc:docMk/>
            <pc:sldMk cId="3782380747" sldId="282"/>
            <ac:picMk id="4" creationId="{90043BA1-804B-631B-8532-14CB2B7D7698}"/>
          </ac:picMkLst>
        </pc:picChg>
      </pc:sldChg>
      <pc:sldChg chg="modSp">
        <pc:chgData name="Seth Michalak" userId="SP9SgAAOcw6eiT/u2SW4qALLvN+DYQPZvrZhNRWNYkw=" providerId="None" clId="Web-{7D0D1A2F-5D18-4ED0-B069-5838B3D2CEE2}" dt="2025-03-19T14:21:09.255" v="6"/>
        <pc:sldMkLst>
          <pc:docMk/>
          <pc:sldMk cId="1696657288" sldId="310"/>
        </pc:sldMkLst>
        <pc:spChg chg="ord">
          <ac:chgData name="Seth Michalak" userId="SP9SgAAOcw6eiT/u2SW4qALLvN+DYQPZvrZhNRWNYkw=" providerId="None" clId="Web-{7D0D1A2F-5D18-4ED0-B069-5838B3D2CEE2}" dt="2025-03-19T14:21:09.255" v="6"/>
          <ac:spMkLst>
            <pc:docMk/>
            <pc:sldMk cId="1696657288" sldId="310"/>
            <ac:spMk id="3" creationId="{986D025C-87A8-668E-2F8F-8B047F19FB85}"/>
          </ac:spMkLst>
        </pc:spChg>
        <pc:picChg chg="mod">
          <ac:chgData name="Seth Michalak" userId="SP9SgAAOcw6eiT/u2SW4qALLvN+DYQPZvrZhNRWNYkw=" providerId="None" clId="Web-{7D0D1A2F-5D18-4ED0-B069-5838B3D2CEE2}" dt="2025-03-19T14:21:03.255" v="5" actId="1076"/>
          <ac:picMkLst>
            <pc:docMk/>
            <pc:sldMk cId="1696657288" sldId="310"/>
            <ac:picMk id="5" creationId="{9125CE13-6907-804F-DAD2-9807F5992374}"/>
          </ac:picMkLst>
        </pc:picChg>
      </pc:sldChg>
      <pc:sldChg chg="modSp">
        <pc:chgData name="Seth Michalak" userId="SP9SgAAOcw6eiT/u2SW4qALLvN+DYQPZvrZhNRWNYkw=" providerId="None" clId="Web-{7D0D1A2F-5D18-4ED0-B069-5838B3D2CEE2}" dt="2025-03-19T14:22:17.976" v="11" actId="1076"/>
        <pc:sldMkLst>
          <pc:docMk/>
          <pc:sldMk cId="391005045" sldId="312"/>
        </pc:sldMkLst>
        <pc:picChg chg="mod">
          <ac:chgData name="Seth Michalak" userId="SP9SgAAOcw6eiT/u2SW4qALLvN+DYQPZvrZhNRWNYkw=" providerId="None" clId="Web-{7D0D1A2F-5D18-4ED0-B069-5838B3D2CEE2}" dt="2025-03-19T14:22:17.976" v="11" actId="1076"/>
          <ac:picMkLst>
            <pc:docMk/>
            <pc:sldMk cId="391005045" sldId="312"/>
            <ac:picMk id="4" creationId="{289B3045-A766-150B-B207-B749C173B62D}"/>
          </ac:picMkLst>
        </pc:picChg>
      </pc:sldChg>
      <pc:sldChg chg="modSp">
        <pc:chgData name="Seth Michalak" userId="SP9SgAAOcw6eiT/u2SW4qALLvN+DYQPZvrZhNRWNYkw=" providerId="None" clId="Web-{7D0D1A2F-5D18-4ED0-B069-5838B3D2CEE2}" dt="2025-03-19T14:22:52.040" v="15" actId="14100"/>
        <pc:sldMkLst>
          <pc:docMk/>
          <pc:sldMk cId="2504927577" sldId="314"/>
        </pc:sldMkLst>
        <pc:spChg chg="mod">
          <ac:chgData name="Seth Michalak" userId="SP9SgAAOcw6eiT/u2SW4qALLvN+DYQPZvrZhNRWNYkw=" providerId="None" clId="Web-{7D0D1A2F-5D18-4ED0-B069-5838B3D2CEE2}" dt="2025-03-19T14:22:52.040" v="15" actId="14100"/>
          <ac:spMkLst>
            <pc:docMk/>
            <pc:sldMk cId="2504927577" sldId="314"/>
            <ac:spMk id="2" creationId="{020E8541-22FA-975B-2C8C-6746B3F7DE1F}"/>
          </ac:spMkLst>
        </pc:spChg>
      </pc:sldChg>
    </pc:docChg>
  </pc:docChgLst>
  <pc:docChgLst>
    <pc:chgData name="Seth Michalak" userId="SP9SgAAOcw6eiT/u2SW4qALLvN+DYQPZvrZhNRWNYkw=" providerId="None" clId="Web-{A7A30676-D966-4258-A653-9C030DE3A41A}"/>
    <pc:docChg chg="modSld">
      <pc:chgData name="Seth Michalak" userId="SP9SgAAOcw6eiT/u2SW4qALLvN+DYQPZvrZhNRWNYkw=" providerId="None" clId="Web-{A7A30676-D966-4258-A653-9C030DE3A41A}" dt="2025-03-18T18:59:06.497" v="64" actId="20577"/>
      <pc:docMkLst>
        <pc:docMk/>
      </pc:docMkLst>
      <pc:sldChg chg="modSp">
        <pc:chgData name="Seth Michalak" userId="SP9SgAAOcw6eiT/u2SW4qALLvN+DYQPZvrZhNRWNYkw=" providerId="None" clId="Web-{A7A30676-D966-4258-A653-9C030DE3A41A}" dt="2025-03-18T18:17:24.105" v="18" actId="20577"/>
        <pc:sldMkLst>
          <pc:docMk/>
          <pc:sldMk cId="67983875" sldId="257"/>
        </pc:sldMkLst>
        <pc:spChg chg="mod">
          <ac:chgData name="Seth Michalak" userId="SP9SgAAOcw6eiT/u2SW4qALLvN+DYQPZvrZhNRWNYkw=" providerId="None" clId="Web-{A7A30676-D966-4258-A653-9C030DE3A41A}" dt="2025-03-18T18:17:24.105" v="18" actId="20577"/>
          <ac:spMkLst>
            <pc:docMk/>
            <pc:sldMk cId="67983875" sldId="257"/>
            <ac:spMk id="3" creationId="{0C23E871-6E5C-39D2-6FF6-2280A62001A9}"/>
          </ac:spMkLst>
        </pc:spChg>
      </pc:sldChg>
      <pc:sldChg chg="modSp">
        <pc:chgData name="Seth Michalak" userId="SP9SgAAOcw6eiT/u2SW4qALLvN+DYQPZvrZhNRWNYkw=" providerId="None" clId="Web-{A7A30676-D966-4258-A653-9C030DE3A41A}" dt="2025-03-18T18:18:03.639" v="27" actId="20577"/>
        <pc:sldMkLst>
          <pc:docMk/>
          <pc:sldMk cId="99336392" sldId="258"/>
        </pc:sldMkLst>
        <pc:spChg chg="mod">
          <ac:chgData name="Seth Michalak" userId="SP9SgAAOcw6eiT/u2SW4qALLvN+DYQPZvrZhNRWNYkw=" providerId="None" clId="Web-{A7A30676-D966-4258-A653-9C030DE3A41A}" dt="2025-03-18T18:18:03.639" v="27" actId="20577"/>
          <ac:spMkLst>
            <pc:docMk/>
            <pc:sldMk cId="99336392" sldId="258"/>
            <ac:spMk id="3" creationId="{1A0E8672-E6B0-E8ED-35E6-7421F1063D23}"/>
          </ac:spMkLst>
        </pc:spChg>
      </pc:sldChg>
      <pc:sldChg chg="modSp">
        <pc:chgData name="Seth Michalak" userId="SP9SgAAOcw6eiT/u2SW4qALLvN+DYQPZvrZhNRWNYkw=" providerId="None" clId="Web-{A7A30676-D966-4258-A653-9C030DE3A41A}" dt="2025-03-18T18:14:28.123" v="1" actId="14100"/>
        <pc:sldMkLst>
          <pc:docMk/>
          <pc:sldMk cId="3840146120" sldId="261"/>
        </pc:sldMkLst>
        <pc:spChg chg="mod">
          <ac:chgData name="Seth Michalak" userId="SP9SgAAOcw6eiT/u2SW4qALLvN+DYQPZvrZhNRWNYkw=" providerId="None" clId="Web-{A7A30676-D966-4258-A653-9C030DE3A41A}" dt="2025-03-18T18:14:28.123" v="1" actId="14100"/>
          <ac:spMkLst>
            <pc:docMk/>
            <pc:sldMk cId="3840146120" sldId="261"/>
            <ac:spMk id="3" creationId="{86B7E517-A12D-24C2-447C-FCA6FE6B32C3}"/>
          </ac:spMkLst>
        </pc:spChg>
      </pc:sldChg>
      <pc:sldChg chg="modSp">
        <pc:chgData name="Seth Michalak" userId="SP9SgAAOcw6eiT/u2SW4qALLvN+DYQPZvrZhNRWNYkw=" providerId="None" clId="Web-{A7A30676-D966-4258-A653-9C030DE3A41A}" dt="2025-03-18T18:16:05.505" v="7" actId="1076"/>
        <pc:sldMkLst>
          <pc:docMk/>
          <pc:sldMk cId="3771434234" sldId="262"/>
        </pc:sldMkLst>
        <pc:spChg chg="mod">
          <ac:chgData name="Seth Michalak" userId="SP9SgAAOcw6eiT/u2SW4qALLvN+DYQPZvrZhNRWNYkw=" providerId="None" clId="Web-{A7A30676-D966-4258-A653-9C030DE3A41A}" dt="2025-03-18T18:16:05.505" v="7" actId="1076"/>
          <ac:spMkLst>
            <pc:docMk/>
            <pc:sldMk cId="3771434234" sldId="262"/>
            <ac:spMk id="2" creationId="{EC8C4630-D79F-9C2F-B1FB-71A69BD0A3A4}"/>
          </ac:spMkLst>
        </pc:spChg>
        <pc:picChg chg="mod">
          <ac:chgData name="Seth Michalak" userId="SP9SgAAOcw6eiT/u2SW4qALLvN+DYQPZvrZhNRWNYkw=" providerId="None" clId="Web-{A7A30676-D966-4258-A653-9C030DE3A41A}" dt="2025-03-18T18:15:07.595" v="3" actId="1076"/>
          <ac:picMkLst>
            <pc:docMk/>
            <pc:sldMk cId="3771434234" sldId="262"/>
            <ac:picMk id="5" creationId="{07E8EDD9-1806-B32C-313F-1534C4FB4DC1}"/>
          </ac:picMkLst>
        </pc:picChg>
      </pc:sldChg>
      <pc:sldChg chg="modSp">
        <pc:chgData name="Seth Michalak" userId="SP9SgAAOcw6eiT/u2SW4qALLvN+DYQPZvrZhNRWNYkw=" providerId="None" clId="Web-{A7A30676-D966-4258-A653-9C030DE3A41A}" dt="2025-03-18T18:20:29.447" v="47" actId="1076"/>
        <pc:sldMkLst>
          <pc:docMk/>
          <pc:sldMk cId="1802535555" sldId="265"/>
        </pc:sldMkLst>
        <pc:spChg chg="mod">
          <ac:chgData name="Seth Michalak" userId="SP9SgAAOcw6eiT/u2SW4qALLvN+DYQPZvrZhNRWNYkw=" providerId="None" clId="Web-{A7A30676-D966-4258-A653-9C030DE3A41A}" dt="2025-03-18T18:20:22.634" v="46" actId="20577"/>
          <ac:spMkLst>
            <pc:docMk/>
            <pc:sldMk cId="1802535555" sldId="265"/>
            <ac:spMk id="2" creationId="{BE4E550B-4328-FEC7-D112-0F749BEA038A}"/>
          </ac:spMkLst>
        </pc:spChg>
        <pc:picChg chg="mod modCrop">
          <ac:chgData name="Seth Michalak" userId="SP9SgAAOcw6eiT/u2SW4qALLvN+DYQPZvrZhNRWNYkw=" providerId="None" clId="Web-{A7A30676-D966-4258-A653-9C030DE3A41A}" dt="2025-03-18T18:20:29.447" v="47" actId="1076"/>
          <ac:picMkLst>
            <pc:docMk/>
            <pc:sldMk cId="1802535555" sldId="265"/>
            <ac:picMk id="2050" creationId="{C5869094-197F-8DC6-118C-9A82FBFD792D}"/>
          </ac:picMkLst>
        </pc:picChg>
      </pc:sldChg>
      <pc:sldChg chg="modSp">
        <pc:chgData name="Seth Michalak" userId="SP9SgAAOcw6eiT/u2SW4qALLvN+DYQPZvrZhNRWNYkw=" providerId="None" clId="Web-{A7A30676-D966-4258-A653-9C030DE3A41A}" dt="2025-03-18T18:56:17.562" v="49" actId="20577"/>
        <pc:sldMkLst>
          <pc:docMk/>
          <pc:sldMk cId="714387637" sldId="267"/>
        </pc:sldMkLst>
        <pc:spChg chg="mod">
          <ac:chgData name="Seth Michalak" userId="SP9SgAAOcw6eiT/u2SW4qALLvN+DYQPZvrZhNRWNYkw=" providerId="None" clId="Web-{A7A30676-D966-4258-A653-9C030DE3A41A}" dt="2025-03-18T18:56:17.562" v="49" actId="20577"/>
          <ac:spMkLst>
            <pc:docMk/>
            <pc:sldMk cId="714387637" sldId="267"/>
            <ac:spMk id="4" creationId="{D4923A4D-100D-481E-AF24-DDCA64B028D7}"/>
          </ac:spMkLst>
        </pc:spChg>
      </pc:sldChg>
      <pc:sldChg chg="modSp">
        <pc:chgData name="Seth Michalak" userId="SP9SgAAOcw6eiT/u2SW4qALLvN+DYQPZvrZhNRWNYkw=" providerId="None" clId="Web-{A7A30676-D966-4258-A653-9C030DE3A41A}" dt="2025-03-18T18:56:32.219" v="51" actId="20577"/>
        <pc:sldMkLst>
          <pc:docMk/>
          <pc:sldMk cId="841937293" sldId="269"/>
        </pc:sldMkLst>
        <pc:spChg chg="mod">
          <ac:chgData name="Seth Michalak" userId="SP9SgAAOcw6eiT/u2SW4qALLvN+DYQPZvrZhNRWNYkw=" providerId="None" clId="Web-{A7A30676-D966-4258-A653-9C030DE3A41A}" dt="2025-03-18T18:56:32.219" v="51" actId="20577"/>
          <ac:spMkLst>
            <pc:docMk/>
            <pc:sldMk cId="841937293" sldId="269"/>
            <ac:spMk id="423" creationId="{414EFE50-FF99-FABF-A010-161B8968ED03}"/>
          </ac:spMkLst>
        </pc:spChg>
      </pc:sldChg>
      <pc:sldChg chg="modSp">
        <pc:chgData name="Seth Michalak" userId="SP9SgAAOcw6eiT/u2SW4qALLvN+DYQPZvrZhNRWNYkw=" providerId="None" clId="Web-{A7A30676-D966-4258-A653-9C030DE3A41A}" dt="2025-03-18T18:59:06.497" v="64" actId="20577"/>
        <pc:sldMkLst>
          <pc:docMk/>
          <pc:sldMk cId="964230584" sldId="270"/>
        </pc:sldMkLst>
        <pc:spChg chg="mod">
          <ac:chgData name="Seth Michalak" userId="SP9SgAAOcw6eiT/u2SW4qALLvN+DYQPZvrZhNRWNYkw=" providerId="None" clId="Web-{A7A30676-D966-4258-A653-9C030DE3A41A}" dt="2025-03-18T18:59:06.497" v="64" actId="20577"/>
          <ac:spMkLst>
            <pc:docMk/>
            <pc:sldMk cId="964230584" sldId="270"/>
            <ac:spMk id="3" creationId="{A2A9397A-59D3-7CB4-4A79-3DE66D3CC214}"/>
          </ac:spMkLst>
        </pc:spChg>
        <pc:picChg chg="mod">
          <ac:chgData name="Seth Michalak" userId="SP9SgAAOcw6eiT/u2SW4qALLvN+DYQPZvrZhNRWNYkw=" providerId="None" clId="Web-{A7A30676-D966-4258-A653-9C030DE3A41A}" dt="2025-03-18T18:58:00.664" v="53" actId="1076"/>
          <ac:picMkLst>
            <pc:docMk/>
            <pc:sldMk cId="964230584" sldId="270"/>
            <ac:picMk id="4" creationId="{127C4E68-FB6A-6F7E-0839-CDD798C5ABD4}"/>
          </ac:picMkLst>
        </pc:picChg>
      </pc:sldChg>
      <pc:sldChg chg="modSp">
        <pc:chgData name="Seth Michalak" userId="SP9SgAAOcw6eiT/u2SW4qALLvN+DYQPZvrZhNRWNYkw=" providerId="None" clId="Web-{A7A30676-D966-4258-A653-9C030DE3A41A}" dt="2025-03-18T18:58:31.432" v="56" actId="14100"/>
        <pc:sldMkLst>
          <pc:docMk/>
          <pc:sldMk cId="3376952826" sldId="328"/>
        </pc:sldMkLst>
        <pc:spChg chg="mod">
          <ac:chgData name="Seth Michalak" userId="SP9SgAAOcw6eiT/u2SW4qALLvN+DYQPZvrZhNRWNYkw=" providerId="None" clId="Web-{A7A30676-D966-4258-A653-9C030DE3A41A}" dt="2025-03-18T18:58:31.432" v="56" actId="14100"/>
          <ac:spMkLst>
            <pc:docMk/>
            <pc:sldMk cId="3376952826" sldId="328"/>
            <ac:spMk id="2" creationId="{8331CE08-7CA4-49AF-22E1-5FDAE2308B2B}"/>
          </ac:spMkLst>
        </pc:spChg>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ata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A4C1D9-6B91-4BAE-886B-FE878DD19DDD}"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3EA49713-5B30-4F3E-B66A-9F72F0585C3F}">
      <dgm:prSet/>
      <dgm:spPr/>
      <dgm:t>
        <a:bodyPr/>
        <a:lstStyle/>
        <a:p>
          <a:r>
            <a:rPr lang="en-US"/>
            <a:t>Please understand how fortunate we are to have a standardized way of collecting data across operators in Ohio – this situation is rare.  It allows us to tell a very detailed and powerful story about recovery housing in Ohio.  And…it’s a system that all operators can access!</a:t>
          </a:r>
        </a:p>
      </dgm:t>
    </dgm:pt>
    <dgm:pt modelId="{71010342-3074-4601-B2BC-991C3AA949FA}" type="parTrans" cxnId="{BEEAF2FC-1436-4AFF-8F75-6602D2351B73}">
      <dgm:prSet/>
      <dgm:spPr/>
      <dgm:t>
        <a:bodyPr/>
        <a:lstStyle/>
        <a:p>
          <a:endParaRPr lang="en-US"/>
        </a:p>
      </dgm:t>
    </dgm:pt>
    <dgm:pt modelId="{62E0685A-C00B-4D7D-AF1E-5B856335F082}" type="sibTrans" cxnId="{BEEAF2FC-1436-4AFF-8F75-6602D2351B73}">
      <dgm:prSet/>
      <dgm:spPr/>
      <dgm:t>
        <a:bodyPr/>
        <a:lstStyle/>
        <a:p>
          <a:endParaRPr lang="en-US"/>
        </a:p>
      </dgm:t>
    </dgm:pt>
    <dgm:pt modelId="{A106C2B5-7DAC-4D20-B84C-9F28F7A20184}">
      <dgm:prSet/>
      <dgm:spPr/>
      <dgm:t>
        <a:bodyPr/>
        <a:lstStyle/>
        <a:p>
          <a:r>
            <a:rPr lang="en-US"/>
            <a:t>What has allowed this system to grow since 2016 are the use of some foundational principles for accurate and timely data collection.</a:t>
          </a:r>
        </a:p>
      </dgm:t>
    </dgm:pt>
    <dgm:pt modelId="{8033B571-65D0-453F-9EA8-17216DF424DF}" type="parTrans" cxnId="{38A98453-CDBA-40D3-BE5C-496DCA53F283}">
      <dgm:prSet/>
      <dgm:spPr/>
      <dgm:t>
        <a:bodyPr/>
        <a:lstStyle/>
        <a:p>
          <a:endParaRPr lang="en-US"/>
        </a:p>
      </dgm:t>
    </dgm:pt>
    <dgm:pt modelId="{0C2064DB-9202-407D-877E-2E234DBD2028}" type="sibTrans" cxnId="{38A98453-CDBA-40D3-BE5C-496DCA53F283}">
      <dgm:prSet/>
      <dgm:spPr/>
      <dgm:t>
        <a:bodyPr/>
        <a:lstStyle/>
        <a:p>
          <a:endParaRPr lang="en-US"/>
        </a:p>
      </dgm:t>
    </dgm:pt>
    <dgm:pt modelId="{F5BBE590-D867-674D-89C3-56A10500457E}" type="pres">
      <dgm:prSet presAssocID="{3AA4C1D9-6B91-4BAE-886B-FE878DD19DDD}" presName="hierChild1" presStyleCnt="0">
        <dgm:presLayoutVars>
          <dgm:chPref val="1"/>
          <dgm:dir/>
          <dgm:animOne val="branch"/>
          <dgm:animLvl val="lvl"/>
          <dgm:resizeHandles/>
        </dgm:presLayoutVars>
      </dgm:prSet>
      <dgm:spPr/>
    </dgm:pt>
    <dgm:pt modelId="{474ADD90-0FA2-4E43-B162-E4862DA0DDC2}" type="pres">
      <dgm:prSet presAssocID="{3EA49713-5B30-4F3E-B66A-9F72F0585C3F}" presName="hierRoot1" presStyleCnt="0"/>
      <dgm:spPr/>
    </dgm:pt>
    <dgm:pt modelId="{864AB7C9-EDED-6C42-B0C2-A95EBE74BDB2}" type="pres">
      <dgm:prSet presAssocID="{3EA49713-5B30-4F3E-B66A-9F72F0585C3F}" presName="composite" presStyleCnt="0"/>
      <dgm:spPr/>
    </dgm:pt>
    <dgm:pt modelId="{6F7CA577-2598-AE41-95CA-138A669D6208}" type="pres">
      <dgm:prSet presAssocID="{3EA49713-5B30-4F3E-B66A-9F72F0585C3F}" presName="background" presStyleLbl="node0" presStyleIdx="0" presStyleCnt="2"/>
      <dgm:spPr/>
    </dgm:pt>
    <dgm:pt modelId="{8AEE1E75-59DD-A142-8561-A9E72C857A33}" type="pres">
      <dgm:prSet presAssocID="{3EA49713-5B30-4F3E-B66A-9F72F0585C3F}" presName="text" presStyleLbl="fgAcc0" presStyleIdx="0" presStyleCnt="2">
        <dgm:presLayoutVars>
          <dgm:chPref val="3"/>
        </dgm:presLayoutVars>
      </dgm:prSet>
      <dgm:spPr/>
    </dgm:pt>
    <dgm:pt modelId="{E294B664-5B74-B34B-AD84-DB648BCB2564}" type="pres">
      <dgm:prSet presAssocID="{3EA49713-5B30-4F3E-B66A-9F72F0585C3F}" presName="hierChild2" presStyleCnt="0"/>
      <dgm:spPr/>
    </dgm:pt>
    <dgm:pt modelId="{973490B3-32F9-0548-B728-FB338C9EB5E6}" type="pres">
      <dgm:prSet presAssocID="{A106C2B5-7DAC-4D20-B84C-9F28F7A20184}" presName="hierRoot1" presStyleCnt="0"/>
      <dgm:spPr/>
    </dgm:pt>
    <dgm:pt modelId="{0AD5A44C-1BAA-7648-AA14-89D449BA98A4}" type="pres">
      <dgm:prSet presAssocID="{A106C2B5-7DAC-4D20-B84C-9F28F7A20184}" presName="composite" presStyleCnt="0"/>
      <dgm:spPr/>
    </dgm:pt>
    <dgm:pt modelId="{D44A16B9-6FE9-7A46-B996-A4373AF5F88F}" type="pres">
      <dgm:prSet presAssocID="{A106C2B5-7DAC-4D20-B84C-9F28F7A20184}" presName="background" presStyleLbl="node0" presStyleIdx="1" presStyleCnt="2"/>
      <dgm:spPr/>
    </dgm:pt>
    <dgm:pt modelId="{C6D7E0AE-4B29-2041-A095-F51DBC93E81F}" type="pres">
      <dgm:prSet presAssocID="{A106C2B5-7DAC-4D20-B84C-9F28F7A20184}" presName="text" presStyleLbl="fgAcc0" presStyleIdx="1" presStyleCnt="2">
        <dgm:presLayoutVars>
          <dgm:chPref val="3"/>
        </dgm:presLayoutVars>
      </dgm:prSet>
      <dgm:spPr/>
    </dgm:pt>
    <dgm:pt modelId="{C5C5D3FE-87E4-8145-9CA0-E965F12FB26E}" type="pres">
      <dgm:prSet presAssocID="{A106C2B5-7DAC-4D20-B84C-9F28F7A20184}" presName="hierChild2" presStyleCnt="0"/>
      <dgm:spPr/>
    </dgm:pt>
  </dgm:ptLst>
  <dgm:cxnLst>
    <dgm:cxn modelId="{C160C201-43F6-AC44-8F5B-EB1A14556647}" type="presOf" srcId="{3AA4C1D9-6B91-4BAE-886B-FE878DD19DDD}" destId="{F5BBE590-D867-674D-89C3-56A10500457E}" srcOrd="0" destOrd="0" presId="urn:microsoft.com/office/officeart/2005/8/layout/hierarchy1"/>
    <dgm:cxn modelId="{38A98453-CDBA-40D3-BE5C-496DCA53F283}" srcId="{3AA4C1D9-6B91-4BAE-886B-FE878DD19DDD}" destId="{A106C2B5-7DAC-4D20-B84C-9F28F7A20184}" srcOrd="1" destOrd="0" parTransId="{8033B571-65D0-453F-9EA8-17216DF424DF}" sibTransId="{0C2064DB-9202-407D-877E-2E234DBD2028}"/>
    <dgm:cxn modelId="{A0F6CE55-F84B-DB44-B3CE-C2447AF451E7}" type="presOf" srcId="{A106C2B5-7DAC-4D20-B84C-9F28F7A20184}" destId="{C6D7E0AE-4B29-2041-A095-F51DBC93E81F}" srcOrd="0" destOrd="0" presId="urn:microsoft.com/office/officeart/2005/8/layout/hierarchy1"/>
    <dgm:cxn modelId="{4427CFC0-4123-AE40-A212-C9582488E153}" type="presOf" srcId="{3EA49713-5B30-4F3E-B66A-9F72F0585C3F}" destId="{8AEE1E75-59DD-A142-8561-A9E72C857A33}" srcOrd="0" destOrd="0" presId="urn:microsoft.com/office/officeart/2005/8/layout/hierarchy1"/>
    <dgm:cxn modelId="{BEEAF2FC-1436-4AFF-8F75-6602D2351B73}" srcId="{3AA4C1D9-6B91-4BAE-886B-FE878DD19DDD}" destId="{3EA49713-5B30-4F3E-B66A-9F72F0585C3F}" srcOrd="0" destOrd="0" parTransId="{71010342-3074-4601-B2BC-991C3AA949FA}" sibTransId="{62E0685A-C00B-4D7D-AF1E-5B856335F082}"/>
    <dgm:cxn modelId="{30BD976C-CDFF-9442-A02D-DFFD7E790807}" type="presParOf" srcId="{F5BBE590-D867-674D-89C3-56A10500457E}" destId="{474ADD90-0FA2-4E43-B162-E4862DA0DDC2}" srcOrd="0" destOrd="0" presId="urn:microsoft.com/office/officeart/2005/8/layout/hierarchy1"/>
    <dgm:cxn modelId="{764A441F-3B9B-F748-9F79-05B58A8705F5}" type="presParOf" srcId="{474ADD90-0FA2-4E43-B162-E4862DA0DDC2}" destId="{864AB7C9-EDED-6C42-B0C2-A95EBE74BDB2}" srcOrd="0" destOrd="0" presId="urn:microsoft.com/office/officeart/2005/8/layout/hierarchy1"/>
    <dgm:cxn modelId="{CF61E420-AB55-A84E-9EBE-150D05A4B287}" type="presParOf" srcId="{864AB7C9-EDED-6C42-B0C2-A95EBE74BDB2}" destId="{6F7CA577-2598-AE41-95CA-138A669D6208}" srcOrd="0" destOrd="0" presId="urn:microsoft.com/office/officeart/2005/8/layout/hierarchy1"/>
    <dgm:cxn modelId="{C1DD2B8D-6C23-8046-B20C-D840CFF71EEC}" type="presParOf" srcId="{864AB7C9-EDED-6C42-B0C2-A95EBE74BDB2}" destId="{8AEE1E75-59DD-A142-8561-A9E72C857A33}" srcOrd="1" destOrd="0" presId="urn:microsoft.com/office/officeart/2005/8/layout/hierarchy1"/>
    <dgm:cxn modelId="{85695192-F391-EB46-9BB1-9C417778B6A3}" type="presParOf" srcId="{474ADD90-0FA2-4E43-B162-E4862DA0DDC2}" destId="{E294B664-5B74-B34B-AD84-DB648BCB2564}" srcOrd="1" destOrd="0" presId="urn:microsoft.com/office/officeart/2005/8/layout/hierarchy1"/>
    <dgm:cxn modelId="{23C57D2A-8828-D24D-A512-784684489BAF}" type="presParOf" srcId="{F5BBE590-D867-674D-89C3-56A10500457E}" destId="{973490B3-32F9-0548-B728-FB338C9EB5E6}" srcOrd="1" destOrd="0" presId="urn:microsoft.com/office/officeart/2005/8/layout/hierarchy1"/>
    <dgm:cxn modelId="{FDFFA126-3C2A-C341-97A9-96AC1C9B8CAD}" type="presParOf" srcId="{973490B3-32F9-0548-B728-FB338C9EB5E6}" destId="{0AD5A44C-1BAA-7648-AA14-89D449BA98A4}" srcOrd="0" destOrd="0" presId="urn:microsoft.com/office/officeart/2005/8/layout/hierarchy1"/>
    <dgm:cxn modelId="{69B1DF36-CAF1-2D4B-812C-352616A6D70F}" type="presParOf" srcId="{0AD5A44C-1BAA-7648-AA14-89D449BA98A4}" destId="{D44A16B9-6FE9-7A46-B996-A4373AF5F88F}" srcOrd="0" destOrd="0" presId="urn:microsoft.com/office/officeart/2005/8/layout/hierarchy1"/>
    <dgm:cxn modelId="{95E08072-8AAD-B243-9613-F27F7CD6198A}" type="presParOf" srcId="{0AD5A44C-1BAA-7648-AA14-89D449BA98A4}" destId="{C6D7E0AE-4B29-2041-A095-F51DBC93E81F}" srcOrd="1" destOrd="0" presId="urn:microsoft.com/office/officeart/2005/8/layout/hierarchy1"/>
    <dgm:cxn modelId="{CE9F0E8D-AA1F-6F4F-87F7-773048EA3170}" type="presParOf" srcId="{973490B3-32F9-0548-B728-FB338C9EB5E6}" destId="{C5C5D3FE-87E4-8145-9CA0-E965F12FB26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3E4CC3-EBBF-4192-AD60-21A1BEB7F076}"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91CD3C30-BB58-4916-99A7-B243EB3D8724}">
      <dgm:prSet/>
      <dgm:spPr/>
      <dgm:t>
        <a:bodyPr/>
        <a:lstStyle/>
        <a:p>
          <a:pPr>
            <a:defRPr b="1"/>
          </a:pPr>
          <a:r>
            <a:rPr lang="en-US"/>
            <a:t>2014</a:t>
          </a:r>
        </a:p>
      </dgm:t>
    </dgm:pt>
    <dgm:pt modelId="{7974AE14-301C-40EF-AAF4-E9CAF8D8B778}" type="parTrans" cxnId="{073A85A6-42F6-4B9A-9FAC-3DA50422E6BF}">
      <dgm:prSet/>
      <dgm:spPr/>
      <dgm:t>
        <a:bodyPr/>
        <a:lstStyle/>
        <a:p>
          <a:endParaRPr lang="en-US"/>
        </a:p>
      </dgm:t>
    </dgm:pt>
    <dgm:pt modelId="{2AF86D78-B20B-4D8B-96AF-2CFF4BD34DA6}" type="sibTrans" cxnId="{073A85A6-42F6-4B9A-9FAC-3DA50422E6BF}">
      <dgm:prSet/>
      <dgm:spPr/>
      <dgm:t>
        <a:bodyPr/>
        <a:lstStyle/>
        <a:p>
          <a:endParaRPr lang="en-US"/>
        </a:p>
      </dgm:t>
    </dgm:pt>
    <dgm:pt modelId="{6605E522-7AD2-4F08-8937-6DFF45251951}">
      <dgm:prSet/>
      <dgm:spPr/>
      <dgm:t>
        <a:bodyPr/>
        <a:lstStyle/>
        <a:p>
          <a:r>
            <a:rPr lang="en-US"/>
            <a:t>Prior to 2014, there was no funding in the state budget for recovery housing. It was only through advocacy and data that this funding stream was created.</a:t>
          </a:r>
        </a:p>
      </dgm:t>
    </dgm:pt>
    <dgm:pt modelId="{CAB8F703-1938-4FC2-906D-A51C8AAA5185}" type="parTrans" cxnId="{48A6682E-27DA-48A8-94AC-0B7DA2030929}">
      <dgm:prSet/>
      <dgm:spPr/>
      <dgm:t>
        <a:bodyPr/>
        <a:lstStyle/>
        <a:p>
          <a:endParaRPr lang="en-US"/>
        </a:p>
      </dgm:t>
    </dgm:pt>
    <dgm:pt modelId="{DAE815BD-3918-40BD-8792-FB3A9D62ECCE}" type="sibTrans" cxnId="{48A6682E-27DA-48A8-94AC-0B7DA2030929}">
      <dgm:prSet/>
      <dgm:spPr/>
      <dgm:t>
        <a:bodyPr/>
        <a:lstStyle/>
        <a:p>
          <a:endParaRPr lang="en-US"/>
        </a:p>
      </dgm:t>
    </dgm:pt>
    <dgm:pt modelId="{4653275F-279F-46C2-B227-250E12C33417}">
      <dgm:prSet/>
      <dgm:spPr/>
      <dgm:t>
        <a:bodyPr/>
        <a:lstStyle/>
        <a:p>
          <a:r>
            <a:rPr lang="en-US"/>
            <a:t>There was also no organization that had a sole focus on recovery housing. The establishment of ORH was essential to the growth of the field and essential to the needs of recovery housing providers to be heard.</a:t>
          </a:r>
        </a:p>
      </dgm:t>
    </dgm:pt>
    <dgm:pt modelId="{E4530590-08C8-4A6D-858E-56E04C824B4F}" type="parTrans" cxnId="{7A3D521A-10FA-4774-8E9A-746013F4E9AD}">
      <dgm:prSet/>
      <dgm:spPr/>
      <dgm:t>
        <a:bodyPr/>
        <a:lstStyle/>
        <a:p>
          <a:endParaRPr lang="en-US"/>
        </a:p>
      </dgm:t>
    </dgm:pt>
    <dgm:pt modelId="{15BCA66D-FE82-4D1C-860F-D4A9C29E2E4E}" type="sibTrans" cxnId="{7A3D521A-10FA-4774-8E9A-746013F4E9AD}">
      <dgm:prSet/>
      <dgm:spPr/>
      <dgm:t>
        <a:bodyPr/>
        <a:lstStyle/>
        <a:p>
          <a:endParaRPr lang="en-US"/>
        </a:p>
      </dgm:t>
    </dgm:pt>
    <dgm:pt modelId="{35FCE801-5CF3-4778-8E60-C4CC170CDB7F}">
      <dgm:prSet/>
      <dgm:spPr/>
      <dgm:t>
        <a:bodyPr/>
        <a:lstStyle/>
        <a:p>
          <a:pPr>
            <a:defRPr b="1"/>
          </a:pPr>
          <a:r>
            <a:rPr lang="en-US"/>
            <a:t>Mar. 2016</a:t>
          </a:r>
        </a:p>
      </dgm:t>
    </dgm:pt>
    <dgm:pt modelId="{71811BE6-9F2C-422A-9C8F-5D3EB72CC95F}" type="parTrans" cxnId="{1928C6AD-C229-41E1-A5FE-8CBA69AAAAF9}">
      <dgm:prSet/>
      <dgm:spPr/>
      <dgm:t>
        <a:bodyPr/>
        <a:lstStyle/>
        <a:p>
          <a:endParaRPr lang="en-US"/>
        </a:p>
      </dgm:t>
    </dgm:pt>
    <dgm:pt modelId="{7587C9AF-7147-4554-9614-CB0748571397}" type="sibTrans" cxnId="{1928C6AD-C229-41E1-A5FE-8CBA69AAAAF9}">
      <dgm:prSet/>
      <dgm:spPr/>
      <dgm:t>
        <a:bodyPr/>
        <a:lstStyle/>
        <a:p>
          <a:endParaRPr lang="en-US"/>
        </a:p>
      </dgm:t>
    </dgm:pt>
    <dgm:pt modelId="{7CBF926B-4728-4C58-8122-35315095D77F}">
      <dgm:prSet/>
      <dgm:spPr/>
      <dgm:t>
        <a:bodyPr/>
        <a:lstStyle/>
        <a:p>
          <a:r>
            <a:rPr lang="en-US"/>
            <a:t>Outcomes Tool Launches</a:t>
          </a:r>
        </a:p>
      </dgm:t>
    </dgm:pt>
    <dgm:pt modelId="{B98885B4-F41D-4420-8FC1-81F84080BF58}" type="parTrans" cxnId="{40D9B5B8-B9F4-4961-A394-1D907C79E79A}">
      <dgm:prSet/>
      <dgm:spPr/>
      <dgm:t>
        <a:bodyPr/>
        <a:lstStyle/>
        <a:p>
          <a:endParaRPr lang="en-US"/>
        </a:p>
      </dgm:t>
    </dgm:pt>
    <dgm:pt modelId="{B48B0E67-7061-40B2-9522-5DEEE52A6A6A}" type="sibTrans" cxnId="{40D9B5B8-B9F4-4961-A394-1D907C79E79A}">
      <dgm:prSet/>
      <dgm:spPr/>
      <dgm:t>
        <a:bodyPr/>
        <a:lstStyle/>
        <a:p>
          <a:endParaRPr lang="en-US"/>
        </a:p>
      </dgm:t>
    </dgm:pt>
    <dgm:pt modelId="{CDBAA116-1FB2-40CF-B2D5-A02C58047984}">
      <dgm:prSet/>
      <dgm:spPr/>
      <dgm:t>
        <a:bodyPr/>
        <a:lstStyle/>
        <a:p>
          <a:r>
            <a:rPr lang="en-US"/>
            <a:t>ORH worked closely with the ORH Board, staff, operators, and the team at Mighty Crow to develop a web-based survey and data dashboard.</a:t>
          </a:r>
        </a:p>
      </dgm:t>
    </dgm:pt>
    <dgm:pt modelId="{EFAE2AC3-0D93-4EBE-A06F-D5BDB58BBE5C}" type="parTrans" cxnId="{88CAE4C3-1FB7-4638-97D5-8E623E000BB9}">
      <dgm:prSet/>
      <dgm:spPr/>
      <dgm:t>
        <a:bodyPr/>
        <a:lstStyle/>
        <a:p>
          <a:endParaRPr lang="en-US"/>
        </a:p>
      </dgm:t>
    </dgm:pt>
    <dgm:pt modelId="{6A80B971-5A10-4652-9785-705E01C20571}" type="sibTrans" cxnId="{88CAE4C3-1FB7-4638-97D5-8E623E000BB9}">
      <dgm:prSet/>
      <dgm:spPr/>
      <dgm:t>
        <a:bodyPr/>
        <a:lstStyle/>
        <a:p>
          <a:endParaRPr lang="en-US"/>
        </a:p>
      </dgm:t>
    </dgm:pt>
    <dgm:pt modelId="{8F15BE70-CFE1-4308-B120-3F5D3A8C3472}">
      <dgm:prSet/>
      <dgm:spPr/>
      <dgm:t>
        <a:bodyPr/>
        <a:lstStyle/>
        <a:p>
          <a:r>
            <a:rPr lang="en-US"/>
            <a:t>Between March 2016 and April 2022, over 11,500 surveys were submitted.</a:t>
          </a:r>
        </a:p>
      </dgm:t>
    </dgm:pt>
    <dgm:pt modelId="{A4E25252-D136-408D-B681-EF9599DF8762}" type="parTrans" cxnId="{F3A59177-CA2E-446C-9E43-C60C4BED3C1C}">
      <dgm:prSet/>
      <dgm:spPr/>
      <dgm:t>
        <a:bodyPr/>
        <a:lstStyle/>
        <a:p>
          <a:endParaRPr lang="en-US"/>
        </a:p>
      </dgm:t>
    </dgm:pt>
    <dgm:pt modelId="{07126965-2542-41EA-9C98-786364576B23}" type="sibTrans" cxnId="{F3A59177-CA2E-446C-9E43-C60C4BED3C1C}">
      <dgm:prSet/>
      <dgm:spPr/>
      <dgm:t>
        <a:bodyPr/>
        <a:lstStyle/>
        <a:p>
          <a:endParaRPr lang="en-US"/>
        </a:p>
      </dgm:t>
    </dgm:pt>
    <dgm:pt modelId="{3A06BE75-D309-4141-ABEA-029893356ACA}">
      <dgm:prSet/>
      <dgm:spPr/>
      <dgm:t>
        <a:bodyPr/>
        <a:lstStyle/>
        <a:p>
          <a:pPr>
            <a:defRPr b="1"/>
          </a:pPr>
          <a:r>
            <a:rPr lang="en-US"/>
            <a:t>2021</a:t>
          </a:r>
        </a:p>
      </dgm:t>
    </dgm:pt>
    <dgm:pt modelId="{F67CBDFA-12CC-4D98-AD91-722FA267D6D4}" type="parTrans" cxnId="{4439605A-4E59-44B8-8490-7CD966BAAD16}">
      <dgm:prSet/>
      <dgm:spPr/>
      <dgm:t>
        <a:bodyPr/>
        <a:lstStyle/>
        <a:p>
          <a:endParaRPr lang="en-US"/>
        </a:p>
      </dgm:t>
    </dgm:pt>
    <dgm:pt modelId="{465F0FE7-8D19-4931-A994-DA19F984F84E}" type="sibTrans" cxnId="{4439605A-4E59-44B8-8490-7CD966BAAD16}">
      <dgm:prSet/>
      <dgm:spPr/>
      <dgm:t>
        <a:bodyPr/>
        <a:lstStyle/>
        <a:p>
          <a:endParaRPr lang="en-US"/>
        </a:p>
      </dgm:t>
    </dgm:pt>
    <dgm:pt modelId="{CA4B0F06-BB25-4DED-A17C-025C336850FB}">
      <dgm:prSet/>
      <dgm:spPr/>
      <dgm:t>
        <a:bodyPr/>
        <a:lstStyle/>
        <a:p>
          <a:r>
            <a:rPr lang="en-US"/>
            <a:t>After 5 years of use, an assessment of the Outcomes Tool was done</a:t>
          </a:r>
        </a:p>
      </dgm:t>
    </dgm:pt>
    <dgm:pt modelId="{16FE7B1B-7B93-4F8C-8BB6-6005B3C9E00F}" type="parTrans" cxnId="{C5FED4E4-871C-4522-9EC7-7CA882EE538B}">
      <dgm:prSet/>
      <dgm:spPr/>
      <dgm:t>
        <a:bodyPr/>
        <a:lstStyle/>
        <a:p>
          <a:endParaRPr lang="en-US"/>
        </a:p>
      </dgm:t>
    </dgm:pt>
    <dgm:pt modelId="{317A2FB5-C06C-4C93-BB0F-5C2D7D56334F}" type="sibTrans" cxnId="{C5FED4E4-871C-4522-9EC7-7CA882EE538B}">
      <dgm:prSet/>
      <dgm:spPr/>
      <dgm:t>
        <a:bodyPr/>
        <a:lstStyle/>
        <a:p>
          <a:endParaRPr lang="en-US"/>
        </a:p>
      </dgm:t>
    </dgm:pt>
    <dgm:pt modelId="{87BD1F74-01D8-4D53-A03A-7A8569228EBE}">
      <dgm:prSet/>
      <dgm:spPr/>
      <dgm:t>
        <a:bodyPr/>
        <a:lstStyle/>
        <a:p>
          <a:r>
            <a:rPr lang="en-US" dirty="0"/>
            <a:t>We looked at what data points were most useful, what additional data we wanted to be collecting, and what changes could be made to increase data clarity and accessibility for operators.</a:t>
          </a:r>
        </a:p>
      </dgm:t>
    </dgm:pt>
    <dgm:pt modelId="{E8BC3FC2-E677-4518-9BB6-12A48D0183F3}" type="parTrans" cxnId="{56BFAD06-B81E-4C19-B2BF-01BB4E8DA24B}">
      <dgm:prSet/>
      <dgm:spPr/>
      <dgm:t>
        <a:bodyPr/>
        <a:lstStyle/>
        <a:p>
          <a:endParaRPr lang="en-US"/>
        </a:p>
      </dgm:t>
    </dgm:pt>
    <dgm:pt modelId="{0C8550CF-7961-4142-BDDE-695339B2DC44}" type="sibTrans" cxnId="{56BFAD06-B81E-4C19-B2BF-01BB4E8DA24B}">
      <dgm:prSet/>
      <dgm:spPr/>
      <dgm:t>
        <a:bodyPr/>
        <a:lstStyle/>
        <a:p>
          <a:endParaRPr lang="en-US"/>
        </a:p>
      </dgm:t>
    </dgm:pt>
    <dgm:pt modelId="{5C45A3CA-CDB4-4949-B25F-61E31B2EC57C}">
      <dgm:prSet/>
      <dgm:spPr/>
      <dgm:t>
        <a:bodyPr/>
        <a:lstStyle/>
        <a:p>
          <a:r>
            <a:rPr lang="en-US"/>
            <a:t>Technical upgrades were made to allow more users (such as county boards) access to the data.</a:t>
          </a:r>
        </a:p>
      </dgm:t>
    </dgm:pt>
    <dgm:pt modelId="{0C215253-0E6F-4A8F-BB9D-94A48C840515}" type="parTrans" cxnId="{924B3162-8B50-4972-A45B-4E577C7B5A29}">
      <dgm:prSet/>
      <dgm:spPr/>
      <dgm:t>
        <a:bodyPr/>
        <a:lstStyle/>
        <a:p>
          <a:endParaRPr lang="en-US"/>
        </a:p>
      </dgm:t>
    </dgm:pt>
    <dgm:pt modelId="{50679C20-D1ED-496A-848E-419528482ED1}" type="sibTrans" cxnId="{924B3162-8B50-4972-A45B-4E577C7B5A29}">
      <dgm:prSet/>
      <dgm:spPr/>
      <dgm:t>
        <a:bodyPr/>
        <a:lstStyle/>
        <a:p>
          <a:endParaRPr lang="en-US"/>
        </a:p>
      </dgm:t>
    </dgm:pt>
    <dgm:pt modelId="{B23B14FB-9D01-4478-887E-F85B771C0320}">
      <dgm:prSet/>
      <dgm:spPr/>
      <dgm:t>
        <a:bodyPr/>
        <a:lstStyle/>
        <a:p>
          <a:pPr>
            <a:defRPr b="1"/>
          </a:pPr>
          <a:r>
            <a:rPr lang="en-US" dirty="0"/>
            <a:t>May 2022</a:t>
          </a:r>
        </a:p>
      </dgm:t>
    </dgm:pt>
    <dgm:pt modelId="{8708B1A1-FA91-47A2-906A-49D414673961}" type="parTrans" cxnId="{815DB747-F867-47C7-9C73-0842655C041A}">
      <dgm:prSet/>
      <dgm:spPr/>
      <dgm:t>
        <a:bodyPr/>
        <a:lstStyle/>
        <a:p>
          <a:endParaRPr lang="en-US"/>
        </a:p>
      </dgm:t>
    </dgm:pt>
    <dgm:pt modelId="{93E242B2-E70E-4BD8-8A77-D44D4E6057F7}" type="sibTrans" cxnId="{815DB747-F867-47C7-9C73-0842655C041A}">
      <dgm:prSet/>
      <dgm:spPr/>
      <dgm:t>
        <a:bodyPr/>
        <a:lstStyle/>
        <a:p>
          <a:endParaRPr lang="en-US"/>
        </a:p>
      </dgm:t>
    </dgm:pt>
    <dgm:pt modelId="{E0EF6526-6B5F-4914-AD14-B3F6ABDB9C66}">
      <dgm:prSet/>
      <dgm:spPr/>
      <dgm:t>
        <a:bodyPr/>
        <a:lstStyle/>
        <a:p>
          <a:r>
            <a:rPr lang="en-US"/>
            <a:t>Outcomes Tool 2.0 Launches</a:t>
          </a:r>
        </a:p>
      </dgm:t>
    </dgm:pt>
    <dgm:pt modelId="{8B610B28-A28D-41F3-A394-C0E44ED756E9}" type="parTrans" cxnId="{B486E787-C9DE-4BE2-9244-6C9C1E824BE7}">
      <dgm:prSet/>
      <dgm:spPr/>
      <dgm:t>
        <a:bodyPr/>
        <a:lstStyle/>
        <a:p>
          <a:endParaRPr lang="en-US"/>
        </a:p>
      </dgm:t>
    </dgm:pt>
    <dgm:pt modelId="{32114DB0-AE24-4F27-8DD1-4F04175B139E}" type="sibTrans" cxnId="{B486E787-C9DE-4BE2-9244-6C9C1E824BE7}">
      <dgm:prSet/>
      <dgm:spPr/>
      <dgm:t>
        <a:bodyPr/>
        <a:lstStyle/>
        <a:p>
          <a:endParaRPr lang="en-US"/>
        </a:p>
      </dgm:t>
    </dgm:pt>
    <dgm:pt modelId="{07EBEC3B-AC0D-4989-BAED-C57FA01EFECA}">
      <dgm:prSet/>
      <dgm:spPr/>
      <dgm:t>
        <a:bodyPr/>
        <a:lstStyle/>
        <a:p>
          <a:r>
            <a:rPr lang="en-US" dirty="0"/>
            <a:t>The outcomes survey and data dashboard were re-launched. The user experience remained much the same, but now with higher quality data collection and display options.</a:t>
          </a:r>
        </a:p>
      </dgm:t>
    </dgm:pt>
    <dgm:pt modelId="{898C20DB-A3E3-4E41-8FB4-2A5D6BD85F97}" type="parTrans" cxnId="{6AE1915A-7217-47E2-83E3-0886AE1B890A}">
      <dgm:prSet/>
      <dgm:spPr/>
      <dgm:t>
        <a:bodyPr/>
        <a:lstStyle/>
        <a:p>
          <a:endParaRPr lang="en-US"/>
        </a:p>
      </dgm:t>
    </dgm:pt>
    <dgm:pt modelId="{F1BB3D99-07C8-41AC-B24D-F0C9408A5AB6}" type="sibTrans" cxnId="{6AE1915A-7217-47E2-83E3-0886AE1B890A}">
      <dgm:prSet/>
      <dgm:spPr/>
      <dgm:t>
        <a:bodyPr/>
        <a:lstStyle/>
        <a:p>
          <a:endParaRPr lang="en-US"/>
        </a:p>
      </dgm:t>
    </dgm:pt>
    <dgm:pt modelId="{A40D013A-9CAB-0144-BE7B-6F81040C7ACB}">
      <dgm:prSet/>
      <dgm:spPr/>
      <dgm:t>
        <a:bodyPr/>
        <a:lstStyle/>
        <a:p>
          <a:pPr>
            <a:defRPr b="1"/>
          </a:pPr>
          <a:r>
            <a:rPr lang="en-US" dirty="0"/>
            <a:t>August 2024</a:t>
          </a:r>
        </a:p>
      </dgm:t>
    </dgm:pt>
    <dgm:pt modelId="{A5B6F45E-D8A5-7643-8939-95C4F98AD272}" type="parTrans" cxnId="{A79D475C-C869-F747-8913-05C8BE8FD46F}">
      <dgm:prSet/>
      <dgm:spPr/>
      <dgm:t>
        <a:bodyPr/>
        <a:lstStyle/>
        <a:p>
          <a:endParaRPr lang="en-US"/>
        </a:p>
      </dgm:t>
    </dgm:pt>
    <dgm:pt modelId="{037BAE9B-15EB-8245-84B7-8AD456BF4837}" type="sibTrans" cxnId="{A79D475C-C869-F747-8913-05C8BE8FD46F}">
      <dgm:prSet/>
      <dgm:spPr/>
      <dgm:t>
        <a:bodyPr/>
        <a:lstStyle/>
        <a:p>
          <a:endParaRPr lang="en-US"/>
        </a:p>
      </dgm:t>
    </dgm:pt>
    <dgm:pt modelId="{CA322F42-D73A-CB4E-B159-A1DB0E6B0D73}">
      <dgm:prSet/>
      <dgm:spPr/>
      <dgm:t>
        <a:bodyPr/>
        <a:lstStyle/>
        <a:p>
          <a:r>
            <a:rPr lang="en-US" dirty="0"/>
            <a:t>20,000 surveys have been submitted to the new tool, for a total of 31,000+ surveys since ORH began collecting data</a:t>
          </a:r>
        </a:p>
      </dgm:t>
    </dgm:pt>
    <dgm:pt modelId="{479C1043-F3D7-EA47-BD0E-7F4330394993}" type="parTrans" cxnId="{F409A198-19A1-2E42-9D51-FA91678D7EC0}">
      <dgm:prSet/>
      <dgm:spPr/>
      <dgm:t>
        <a:bodyPr/>
        <a:lstStyle/>
        <a:p>
          <a:endParaRPr lang="en-US"/>
        </a:p>
      </dgm:t>
    </dgm:pt>
    <dgm:pt modelId="{FCC5B9A0-F385-7943-BF6E-ACA17C11645B}" type="sibTrans" cxnId="{F409A198-19A1-2E42-9D51-FA91678D7EC0}">
      <dgm:prSet/>
      <dgm:spPr/>
      <dgm:t>
        <a:bodyPr/>
        <a:lstStyle/>
        <a:p>
          <a:endParaRPr lang="en-US"/>
        </a:p>
      </dgm:t>
    </dgm:pt>
    <dgm:pt modelId="{A4595EDA-3BB3-0A4E-AE74-39D8B9BB614B}" type="pres">
      <dgm:prSet presAssocID="{463E4CC3-EBBF-4192-AD60-21A1BEB7F076}" presName="root" presStyleCnt="0">
        <dgm:presLayoutVars>
          <dgm:chMax/>
          <dgm:chPref/>
          <dgm:animLvl val="lvl"/>
        </dgm:presLayoutVars>
      </dgm:prSet>
      <dgm:spPr/>
    </dgm:pt>
    <dgm:pt modelId="{77703A13-2FF5-154C-A071-A3C131E05D97}" type="pres">
      <dgm:prSet presAssocID="{463E4CC3-EBBF-4192-AD60-21A1BEB7F076}" presName="divider" presStyleLbl="node1" presStyleIdx="0" presStyleCnt="1"/>
      <dgm:spPr/>
    </dgm:pt>
    <dgm:pt modelId="{C89EFF74-DEA7-6E4D-A0CF-34BD5C6DE5D7}" type="pres">
      <dgm:prSet presAssocID="{463E4CC3-EBBF-4192-AD60-21A1BEB7F076}" presName="nodes" presStyleCnt="0">
        <dgm:presLayoutVars>
          <dgm:chMax/>
          <dgm:chPref/>
          <dgm:animLvl val="lvl"/>
        </dgm:presLayoutVars>
      </dgm:prSet>
      <dgm:spPr/>
    </dgm:pt>
    <dgm:pt modelId="{5F6A08A7-1197-594A-9C4E-1F97D1EB2B73}" type="pres">
      <dgm:prSet presAssocID="{91CD3C30-BB58-4916-99A7-B243EB3D8724}" presName="composite" presStyleCnt="0"/>
      <dgm:spPr/>
    </dgm:pt>
    <dgm:pt modelId="{67CDA9DB-C773-5440-A1CE-A4D00D8B39D3}" type="pres">
      <dgm:prSet presAssocID="{91CD3C30-BB58-4916-99A7-B243EB3D8724}" presName="L1TextContainer" presStyleLbl="revTx" presStyleIdx="0" presStyleCnt="5">
        <dgm:presLayoutVars>
          <dgm:chMax val="1"/>
          <dgm:chPref val="1"/>
          <dgm:bulletEnabled val="1"/>
        </dgm:presLayoutVars>
      </dgm:prSet>
      <dgm:spPr/>
    </dgm:pt>
    <dgm:pt modelId="{F62A20F6-55D9-7D4B-BB8D-60A016680117}" type="pres">
      <dgm:prSet presAssocID="{91CD3C30-BB58-4916-99A7-B243EB3D8724}" presName="L2TextContainerWrapper" presStyleCnt="0">
        <dgm:presLayoutVars>
          <dgm:chMax val="0"/>
          <dgm:chPref val="0"/>
          <dgm:bulletEnabled val="1"/>
        </dgm:presLayoutVars>
      </dgm:prSet>
      <dgm:spPr/>
    </dgm:pt>
    <dgm:pt modelId="{715EEA3F-CC3D-EB42-B6E0-F2D700F8E982}" type="pres">
      <dgm:prSet presAssocID="{91CD3C30-BB58-4916-99A7-B243EB3D8724}" presName="L2TextContainer" presStyleLbl="bgAccFollowNode1" presStyleIdx="0" presStyleCnt="5"/>
      <dgm:spPr/>
    </dgm:pt>
    <dgm:pt modelId="{1070FC22-82DD-C143-BBDB-5F5B8530D72A}" type="pres">
      <dgm:prSet presAssocID="{91CD3C30-BB58-4916-99A7-B243EB3D8724}" presName="FlexibleEmptyPlaceHolder" presStyleCnt="0"/>
      <dgm:spPr/>
    </dgm:pt>
    <dgm:pt modelId="{4F7EBB27-4D7C-6349-8BA2-AEA7AEF4C33B}" type="pres">
      <dgm:prSet presAssocID="{91CD3C30-BB58-4916-99A7-B243EB3D8724}" presName="ConnectLine" presStyleLbl="alignNode1" presStyleIdx="0" presStyleCnt="5"/>
      <dgm:spPr>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gm:spPr>
    </dgm:pt>
    <dgm:pt modelId="{B10A555B-4849-9F43-AD3C-D5DF62696B54}" type="pres">
      <dgm:prSet presAssocID="{91CD3C30-BB58-4916-99A7-B243EB3D8724}" presName="ConnectorPoint" presStyleLbl="fgAcc1" presStyleIdx="0" presStyleCnt="5"/>
      <dgm:spPr>
        <a:solidFill>
          <a:schemeClr val="lt1">
            <a:alpha val="90000"/>
            <a:hueOff val="0"/>
            <a:satOff val="0"/>
            <a:lumOff val="0"/>
            <a:alphaOff val="0"/>
          </a:schemeClr>
        </a:solidFill>
        <a:ln w="19050" cap="rnd" cmpd="sng" algn="ctr">
          <a:noFill/>
          <a:prstDash val="solid"/>
        </a:ln>
        <a:effectLst/>
      </dgm:spPr>
    </dgm:pt>
    <dgm:pt modelId="{E4EA5EF6-9360-6F4A-B923-2E7C015EE688}" type="pres">
      <dgm:prSet presAssocID="{91CD3C30-BB58-4916-99A7-B243EB3D8724}" presName="EmptyPlaceHolder" presStyleCnt="0"/>
      <dgm:spPr/>
    </dgm:pt>
    <dgm:pt modelId="{ED2E5FCC-496C-9648-9EC6-8EEA9FB9F7BD}" type="pres">
      <dgm:prSet presAssocID="{2AF86D78-B20B-4D8B-96AF-2CFF4BD34DA6}" presName="spaceBetweenRectangles" presStyleCnt="0"/>
      <dgm:spPr/>
    </dgm:pt>
    <dgm:pt modelId="{45402319-4923-F84E-9C4D-54878D15518B}" type="pres">
      <dgm:prSet presAssocID="{35FCE801-5CF3-4778-8E60-C4CC170CDB7F}" presName="composite" presStyleCnt="0"/>
      <dgm:spPr/>
    </dgm:pt>
    <dgm:pt modelId="{18FC3CA8-B4F6-7048-BBEB-67B18159D5D4}" type="pres">
      <dgm:prSet presAssocID="{35FCE801-5CF3-4778-8E60-C4CC170CDB7F}" presName="L1TextContainer" presStyleLbl="revTx" presStyleIdx="1" presStyleCnt="5">
        <dgm:presLayoutVars>
          <dgm:chMax val="1"/>
          <dgm:chPref val="1"/>
          <dgm:bulletEnabled val="1"/>
        </dgm:presLayoutVars>
      </dgm:prSet>
      <dgm:spPr/>
    </dgm:pt>
    <dgm:pt modelId="{446EBC2A-9248-C448-A1C6-95B836A6F0BF}" type="pres">
      <dgm:prSet presAssocID="{35FCE801-5CF3-4778-8E60-C4CC170CDB7F}" presName="L2TextContainerWrapper" presStyleCnt="0">
        <dgm:presLayoutVars>
          <dgm:chMax val="0"/>
          <dgm:chPref val="0"/>
          <dgm:bulletEnabled val="1"/>
        </dgm:presLayoutVars>
      </dgm:prSet>
      <dgm:spPr/>
    </dgm:pt>
    <dgm:pt modelId="{FA508278-7325-E444-842C-9395F43F6115}" type="pres">
      <dgm:prSet presAssocID="{35FCE801-5CF3-4778-8E60-C4CC170CDB7F}" presName="L2TextContainer" presStyleLbl="bgAccFollowNode1" presStyleIdx="1" presStyleCnt="5"/>
      <dgm:spPr/>
    </dgm:pt>
    <dgm:pt modelId="{E200C614-A926-AF48-9A04-C411260266D5}" type="pres">
      <dgm:prSet presAssocID="{35FCE801-5CF3-4778-8E60-C4CC170CDB7F}" presName="FlexibleEmptyPlaceHolder" presStyleCnt="0"/>
      <dgm:spPr/>
    </dgm:pt>
    <dgm:pt modelId="{01E6C016-EA8B-6746-88F6-F6333E21ED03}" type="pres">
      <dgm:prSet presAssocID="{35FCE801-5CF3-4778-8E60-C4CC170CDB7F}" presName="ConnectLine" presStyleLbl="alignNode1" presStyleIdx="1" presStyleCnt="5"/>
      <dgm:spPr>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gm:spPr>
    </dgm:pt>
    <dgm:pt modelId="{DEAA8819-DA52-C349-A4E3-EB28423FD3BF}" type="pres">
      <dgm:prSet presAssocID="{35FCE801-5CF3-4778-8E60-C4CC170CDB7F}" presName="ConnectorPoint" presStyleLbl="fgAcc1" presStyleIdx="1" presStyleCnt="5"/>
      <dgm:spPr>
        <a:solidFill>
          <a:schemeClr val="lt1">
            <a:alpha val="90000"/>
            <a:hueOff val="0"/>
            <a:satOff val="0"/>
            <a:lumOff val="0"/>
            <a:alphaOff val="0"/>
          </a:schemeClr>
        </a:solidFill>
        <a:ln w="19050" cap="rnd" cmpd="sng" algn="ctr">
          <a:noFill/>
          <a:prstDash val="solid"/>
        </a:ln>
        <a:effectLst/>
      </dgm:spPr>
    </dgm:pt>
    <dgm:pt modelId="{BEAA0492-519E-094A-B345-853A13DC056C}" type="pres">
      <dgm:prSet presAssocID="{35FCE801-5CF3-4778-8E60-C4CC170CDB7F}" presName="EmptyPlaceHolder" presStyleCnt="0"/>
      <dgm:spPr/>
    </dgm:pt>
    <dgm:pt modelId="{CF28F2A9-C461-414A-94FA-841833B315AA}" type="pres">
      <dgm:prSet presAssocID="{7587C9AF-7147-4554-9614-CB0748571397}" presName="spaceBetweenRectangles" presStyleCnt="0"/>
      <dgm:spPr/>
    </dgm:pt>
    <dgm:pt modelId="{71385B8C-AF80-B14A-9C10-AAAF63E95A0D}" type="pres">
      <dgm:prSet presAssocID="{3A06BE75-D309-4141-ABEA-029893356ACA}" presName="composite" presStyleCnt="0"/>
      <dgm:spPr/>
    </dgm:pt>
    <dgm:pt modelId="{E5765889-E104-3B4D-A137-9462704F22BE}" type="pres">
      <dgm:prSet presAssocID="{3A06BE75-D309-4141-ABEA-029893356ACA}" presName="L1TextContainer" presStyleLbl="revTx" presStyleIdx="2" presStyleCnt="5">
        <dgm:presLayoutVars>
          <dgm:chMax val="1"/>
          <dgm:chPref val="1"/>
          <dgm:bulletEnabled val="1"/>
        </dgm:presLayoutVars>
      </dgm:prSet>
      <dgm:spPr/>
    </dgm:pt>
    <dgm:pt modelId="{CADB64AE-6DEC-2548-90A8-E2D6536A9BB1}" type="pres">
      <dgm:prSet presAssocID="{3A06BE75-D309-4141-ABEA-029893356ACA}" presName="L2TextContainerWrapper" presStyleCnt="0">
        <dgm:presLayoutVars>
          <dgm:chMax val="0"/>
          <dgm:chPref val="0"/>
          <dgm:bulletEnabled val="1"/>
        </dgm:presLayoutVars>
      </dgm:prSet>
      <dgm:spPr/>
    </dgm:pt>
    <dgm:pt modelId="{DD024DF0-7E97-F84B-A044-E78986A5A2D4}" type="pres">
      <dgm:prSet presAssocID="{3A06BE75-D309-4141-ABEA-029893356ACA}" presName="L2TextContainer" presStyleLbl="bgAccFollowNode1" presStyleIdx="2" presStyleCnt="5"/>
      <dgm:spPr/>
    </dgm:pt>
    <dgm:pt modelId="{2F583E2F-F339-2848-B1EF-6C2122A237D6}" type="pres">
      <dgm:prSet presAssocID="{3A06BE75-D309-4141-ABEA-029893356ACA}" presName="FlexibleEmptyPlaceHolder" presStyleCnt="0"/>
      <dgm:spPr/>
    </dgm:pt>
    <dgm:pt modelId="{9CB54B86-A60D-7345-AE90-07835200A08A}" type="pres">
      <dgm:prSet presAssocID="{3A06BE75-D309-4141-ABEA-029893356ACA}" presName="ConnectLine" presStyleLbl="alignNode1" presStyleIdx="2" presStyleCnt="5"/>
      <dgm:spPr>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gm:spPr>
    </dgm:pt>
    <dgm:pt modelId="{7148AABA-85B7-E049-A764-183E9E4E5ADE}" type="pres">
      <dgm:prSet presAssocID="{3A06BE75-D309-4141-ABEA-029893356ACA}" presName="ConnectorPoint" presStyleLbl="fgAcc1" presStyleIdx="2" presStyleCnt="5"/>
      <dgm:spPr>
        <a:solidFill>
          <a:schemeClr val="lt1">
            <a:alpha val="90000"/>
            <a:hueOff val="0"/>
            <a:satOff val="0"/>
            <a:lumOff val="0"/>
            <a:alphaOff val="0"/>
          </a:schemeClr>
        </a:solidFill>
        <a:ln w="19050" cap="rnd" cmpd="sng" algn="ctr">
          <a:noFill/>
          <a:prstDash val="solid"/>
        </a:ln>
        <a:effectLst/>
      </dgm:spPr>
    </dgm:pt>
    <dgm:pt modelId="{1A9D9C9D-6196-8E4C-8339-6ED30CBAFFF1}" type="pres">
      <dgm:prSet presAssocID="{3A06BE75-D309-4141-ABEA-029893356ACA}" presName="EmptyPlaceHolder" presStyleCnt="0"/>
      <dgm:spPr/>
    </dgm:pt>
    <dgm:pt modelId="{1885995C-DA1A-954B-B264-69FE11917040}" type="pres">
      <dgm:prSet presAssocID="{465F0FE7-8D19-4931-A994-DA19F984F84E}" presName="spaceBetweenRectangles" presStyleCnt="0"/>
      <dgm:spPr/>
    </dgm:pt>
    <dgm:pt modelId="{C7EA5EDB-4F58-6A49-B8AC-0BC3F7D93F7B}" type="pres">
      <dgm:prSet presAssocID="{B23B14FB-9D01-4478-887E-F85B771C0320}" presName="composite" presStyleCnt="0"/>
      <dgm:spPr/>
    </dgm:pt>
    <dgm:pt modelId="{DDB41176-C9B6-D542-8311-325AED6B456F}" type="pres">
      <dgm:prSet presAssocID="{B23B14FB-9D01-4478-887E-F85B771C0320}" presName="L1TextContainer" presStyleLbl="revTx" presStyleIdx="3" presStyleCnt="5">
        <dgm:presLayoutVars>
          <dgm:chMax val="1"/>
          <dgm:chPref val="1"/>
          <dgm:bulletEnabled val="1"/>
        </dgm:presLayoutVars>
      </dgm:prSet>
      <dgm:spPr/>
    </dgm:pt>
    <dgm:pt modelId="{76727F23-445F-4843-A1DD-2543ABC7E869}" type="pres">
      <dgm:prSet presAssocID="{B23B14FB-9D01-4478-887E-F85B771C0320}" presName="L2TextContainerWrapper" presStyleCnt="0">
        <dgm:presLayoutVars>
          <dgm:chMax val="0"/>
          <dgm:chPref val="0"/>
          <dgm:bulletEnabled val="1"/>
        </dgm:presLayoutVars>
      </dgm:prSet>
      <dgm:spPr/>
    </dgm:pt>
    <dgm:pt modelId="{0A9BEA42-2092-AA4A-BEF5-06E7CE676297}" type="pres">
      <dgm:prSet presAssocID="{B23B14FB-9D01-4478-887E-F85B771C0320}" presName="L2TextContainer" presStyleLbl="bgAccFollowNode1" presStyleIdx="3" presStyleCnt="5"/>
      <dgm:spPr/>
    </dgm:pt>
    <dgm:pt modelId="{5739E070-DBFD-FA42-83D7-C2E39A3E08B2}" type="pres">
      <dgm:prSet presAssocID="{B23B14FB-9D01-4478-887E-F85B771C0320}" presName="FlexibleEmptyPlaceHolder" presStyleCnt="0"/>
      <dgm:spPr/>
    </dgm:pt>
    <dgm:pt modelId="{904F9BA8-5092-D84B-86A9-C24D300A89A0}" type="pres">
      <dgm:prSet presAssocID="{B23B14FB-9D01-4478-887E-F85B771C0320}" presName="ConnectLine" presStyleLbl="alignNode1" presStyleIdx="3" presStyleCnt="5"/>
      <dgm:spPr>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gm:spPr>
    </dgm:pt>
    <dgm:pt modelId="{9161A8FB-B7E2-294D-AE24-67DB92819F07}" type="pres">
      <dgm:prSet presAssocID="{B23B14FB-9D01-4478-887E-F85B771C0320}" presName="ConnectorPoint" presStyleLbl="fgAcc1" presStyleIdx="3" presStyleCnt="5"/>
      <dgm:spPr>
        <a:solidFill>
          <a:schemeClr val="lt1">
            <a:alpha val="90000"/>
            <a:hueOff val="0"/>
            <a:satOff val="0"/>
            <a:lumOff val="0"/>
            <a:alphaOff val="0"/>
          </a:schemeClr>
        </a:solidFill>
        <a:ln w="19050" cap="rnd" cmpd="sng" algn="ctr">
          <a:noFill/>
          <a:prstDash val="solid"/>
        </a:ln>
        <a:effectLst/>
      </dgm:spPr>
    </dgm:pt>
    <dgm:pt modelId="{CEB693FB-F32A-EB49-A197-759F5913A18F}" type="pres">
      <dgm:prSet presAssocID="{B23B14FB-9D01-4478-887E-F85B771C0320}" presName="EmptyPlaceHolder" presStyleCnt="0"/>
      <dgm:spPr/>
    </dgm:pt>
    <dgm:pt modelId="{9A8A64F7-E077-7F43-A64C-75A82F66B898}" type="pres">
      <dgm:prSet presAssocID="{93E242B2-E70E-4BD8-8A77-D44D4E6057F7}" presName="spaceBetweenRectangles" presStyleCnt="0"/>
      <dgm:spPr/>
    </dgm:pt>
    <dgm:pt modelId="{4D48F471-EE1C-9E44-AA5F-5F82D2568C7A}" type="pres">
      <dgm:prSet presAssocID="{A40D013A-9CAB-0144-BE7B-6F81040C7ACB}" presName="composite" presStyleCnt="0"/>
      <dgm:spPr/>
    </dgm:pt>
    <dgm:pt modelId="{F4420F60-9610-554D-B14E-BA51181170B1}" type="pres">
      <dgm:prSet presAssocID="{A40D013A-9CAB-0144-BE7B-6F81040C7ACB}" presName="L1TextContainer" presStyleLbl="revTx" presStyleIdx="4" presStyleCnt="5">
        <dgm:presLayoutVars>
          <dgm:chMax val="1"/>
          <dgm:chPref val="1"/>
          <dgm:bulletEnabled val="1"/>
        </dgm:presLayoutVars>
      </dgm:prSet>
      <dgm:spPr/>
    </dgm:pt>
    <dgm:pt modelId="{DE067A53-7237-1A40-BA6C-0A3FF6E3A7AC}" type="pres">
      <dgm:prSet presAssocID="{A40D013A-9CAB-0144-BE7B-6F81040C7ACB}" presName="L2TextContainerWrapper" presStyleCnt="0">
        <dgm:presLayoutVars>
          <dgm:chMax val="0"/>
          <dgm:chPref val="0"/>
          <dgm:bulletEnabled val="1"/>
        </dgm:presLayoutVars>
      </dgm:prSet>
      <dgm:spPr/>
    </dgm:pt>
    <dgm:pt modelId="{7CEC1E26-B9EE-4D40-BEFC-E22CD5B76B4A}" type="pres">
      <dgm:prSet presAssocID="{A40D013A-9CAB-0144-BE7B-6F81040C7ACB}" presName="L2TextContainer" presStyleLbl="bgAccFollowNode1" presStyleIdx="4" presStyleCnt="5"/>
      <dgm:spPr/>
    </dgm:pt>
    <dgm:pt modelId="{9C54C5E6-7F00-A342-A00B-F963935A9ABD}" type="pres">
      <dgm:prSet presAssocID="{A40D013A-9CAB-0144-BE7B-6F81040C7ACB}" presName="FlexibleEmptyPlaceHolder" presStyleCnt="0"/>
      <dgm:spPr/>
    </dgm:pt>
    <dgm:pt modelId="{182EBE60-BEA5-474F-886C-223490780047}" type="pres">
      <dgm:prSet presAssocID="{A40D013A-9CAB-0144-BE7B-6F81040C7ACB}" presName="ConnectLine" presStyleLbl="alignNode1" presStyleIdx="4" presStyleCnt="5"/>
      <dgm:spPr>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gm:spPr>
    </dgm:pt>
    <dgm:pt modelId="{FDE5C8DD-EC3F-F248-B77C-9E7077470CDB}" type="pres">
      <dgm:prSet presAssocID="{A40D013A-9CAB-0144-BE7B-6F81040C7ACB}" presName="ConnectorPoint" presStyleLbl="fgAcc1" presStyleIdx="4" presStyleCnt="5"/>
      <dgm:spPr>
        <a:solidFill>
          <a:schemeClr val="lt1">
            <a:alpha val="90000"/>
            <a:hueOff val="0"/>
            <a:satOff val="0"/>
            <a:lumOff val="0"/>
            <a:alphaOff val="0"/>
          </a:schemeClr>
        </a:solidFill>
        <a:ln w="19050" cap="rnd" cmpd="sng" algn="ctr">
          <a:noFill/>
          <a:prstDash val="solid"/>
        </a:ln>
        <a:effectLst/>
      </dgm:spPr>
    </dgm:pt>
    <dgm:pt modelId="{3D1298BE-BCA2-0943-9A10-4A9D2BA5B911}" type="pres">
      <dgm:prSet presAssocID="{A40D013A-9CAB-0144-BE7B-6F81040C7ACB}" presName="EmptyPlaceHolder" presStyleCnt="0"/>
      <dgm:spPr/>
    </dgm:pt>
  </dgm:ptLst>
  <dgm:cxnLst>
    <dgm:cxn modelId="{56BFAD06-B81E-4C19-B2BF-01BB4E8DA24B}" srcId="{CA4B0F06-BB25-4DED-A17C-025C336850FB}" destId="{87BD1F74-01D8-4D53-A03A-7A8569228EBE}" srcOrd="0" destOrd="0" parTransId="{E8BC3FC2-E677-4518-9BB6-12A48D0183F3}" sibTransId="{0C8550CF-7961-4142-BDDE-695339B2DC44}"/>
    <dgm:cxn modelId="{5BD36119-49BD-A84D-8962-12B0AB6E1F8E}" type="presOf" srcId="{3A06BE75-D309-4141-ABEA-029893356ACA}" destId="{E5765889-E104-3B4D-A137-9462704F22BE}" srcOrd="0" destOrd="0" presId="urn:microsoft.com/office/officeart/2017/3/layout/HorizontalPathTimeline"/>
    <dgm:cxn modelId="{7A3D521A-10FA-4774-8E9A-746013F4E9AD}" srcId="{6605E522-7AD2-4F08-8937-6DFF45251951}" destId="{4653275F-279F-46C2-B227-250E12C33417}" srcOrd="0" destOrd="0" parTransId="{E4530590-08C8-4A6D-858E-56E04C824B4F}" sibTransId="{15BCA66D-FE82-4D1C-860F-D4A9C29E2E4E}"/>
    <dgm:cxn modelId="{12F4AA24-5AAF-E84B-B14C-07E4032517D5}" type="presOf" srcId="{35FCE801-5CF3-4778-8E60-C4CC170CDB7F}" destId="{18FC3CA8-B4F6-7048-BBEB-67B18159D5D4}" srcOrd="0" destOrd="0" presId="urn:microsoft.com/office/officeart/2017/3/layout/HorizontalPathTimeline"/>
    <dgm:cxn modelId="{68259025-EDB4-4F45-8A2E-7A8582434979}" type="presOf" srcId="{CA4B0F06-BB25-4DED-A17C-025C336850FB}" destId="{DD024DF0-7E97-F84B-A044-E78986A5A2D4}" srcOrd="0" destOrd="0" presId="urn:microsoft.com/office/officeart/2017/3/layout/HorizontalPathTimeline"/>
    <dgm:cxn modelId="{22C0D926-095E-514E-B3F0-27EE0575D0E2}" type="presOf" srcId="{B23B14FB-9D01-4478-887E-F85B771C0320}" destId="{DDB41176-C9B6-D542-8311-325AED6B456F}" srcOrd="0" destOrd="0" presId="urn:microsoft.com/office/officeart/2017/3/layout/HorizontalPathTimeline"/>
    <dgm:cxn modelId="{6331822C-4D9B-BE43-827E-9BF80CDC567A}" type="presOf" srcId="{CDBAA116-1FB2-40CF-B2D5-A02C58047984}" destId="{FA508278-7325-E444-842C-9395F43F6115}" srcOrd="0" destOrd="1" presId="urn:microsoft.com/office/officeart/2017/3/layout/HorizontalPathTimeline"/>
    <dgm:cxn modelId="{48A6682E-27DA-48A8-94AC-0B7DA2030929}" srcId="{91CD3C30-BB58-4916-99A7-B243EB3D8724}" destId="{6605E522-7AD2-4F08-8937-6DFF45251951}" srcOrd="0" destOrd="0" parTransId="{CAB8F703-1938-4FC2-906D-A51C8AAA5185}" sibTransId="{DAE815BD-3918-40BD-8792-FB3A9D62ECCE}"/>
    <dgm:cxn modelId="{A79D475C-C869-F747-8913-05C8BE8FD46F}" srcId="{463E4CC3-EBBF-4192-AD60-21A1BEB7F076}" destId="{A40D013A-9CAB-0144-BE7B-6F81040C7ACB}" srcOrd="4" destOrd="0" parTransId="{A5B6F45E-D8A5-7643-8939-95C4F98AD272}" sibTransId="{037BAE9B-15EB-8245-84B7-8AD456BF4837}"/>
    <dgm:cxn modelId="{C0A87E5D-D8DC-C84E-8844-90990970768E}" type="presOf" srcId="{4653275F-279F-46C2-B227-250E12C33417}" destId="{715EEA3F-CC3D-EB42-B6E0-F2D700F8E982}" srcOrd="0" destOrd="1" presId="urn:microsoft.com/office/officeart/2017/3/layout/HorizontalPathTimeline"/>
    <dgm:cxn modelId="{A3B1F05D-2626-4A43-864B-E21751AC8A16}" type="presOf" srcId="{CA322F42-D73A-CB4E-B159-A1DB0E6B0D73}" destId="{7CEC1E26-B9EE-4D40-BEFC-E22CD5B76B4A}" srcOrd="0" destOrd="0" presId="urn:microsoft.com/office/officeart/2017/3/layout/HorizontalPathTimeline"/>
    <dgm:cxn modelId="{924B3162-8B50-4972-A45B-4E577C7B5A29}" srcId="{CA4B0F06-BB25-4DED-A17C-025C336850FB}" destId="{5C45A3CA-CDB4-4949-B25F-61E31B2EC57C}" srcOrd="1" destOrd="0" parTransId="{0C215253-0E6F-4A8F-BB9D-94A48C840515}" sibTransId="{50679C20-D1ED-496A-848E-419528482ED1}"/>
    <dgm:cxn modelId="{DE1E0965-A25F-0142-A5ED-42ED42223E2F}" type="presOf" srcId="{E0EF6526-6B5F-4914-AD14-B3F6ABDB9C66}" destId="{0A9BEA42-2092-AA4A-BEF5-06E7CE676297}" srcOrd="0" destOrd="0" presId="urn:microsoft.com/office/officeart/2017/3/layout/HorizontalPathTimeline"/>
    <dgm:cxn modelId="{815DB747-F867-47C7-9C73-0842655C041A}" srcId="{463E4CC3-EBBF-4192-AD60-21A1BEB7F076}" destId="{B23B14FB-9D01-4478-887E-F85B771C0320}" srcOrd="3" destOrd="0" parTransId="{8708B1A1-FA91-47A2-906A-49D414673961}" sibTransId="{93E242B2-E70E-4BD8-8A77-D44D4E6057F7}"/>
    <dgm:cxn modelId="{C29A6375-960B-764C-A58E-E3E273ED8DA2}" type="presOf" srcId="{463E4CC3-EBBF-4192-AD60-21A1BEB7F076}" destId="{A4595EDA-3BB3-0A4E-AE74-39D8B9BB614B}" srcOrd="0" destOrd="0" presId="urn:microsoft.com/office/officeart/2017/3/layout/HorizontalPathTimeline"/>
    <dgm:cxn modelId="{F3A59177-CA2E-446C-9E43-C60C4BED3C1C}" srcId="{7CBF926B-4728-4C58-8122-35315095D77F}" destId="{8F15BE70-CFE1-4308-B120-3F5D3A8C3472}" srcOrd="1" destOrd="0" parTransId="{A4E25252-D136-408D-B681-EF9599DF8762}" sibTransId="{07126965-2542-41EA-9C98-786364576B23}"/>
    <dgm:cxn modelId="{4439605A-4E59-44B8-8490-7CD966BAAD16}" srcId="{463E4CC3-EBBF-4192-AD60-21A1BEB7F076}" destId="{3A06BE75-D309-4141-ABEA-029893356ACA}" srcOrd="2" destOrd="0" parTransId="{F67CBDFA-12CC-4D98-AD91-722FA267D6D4}" sibTransId="{465F0FE7-8D19-4931-A994-DA19F984F84E}"/>
    <dgm:cxn modelId="{6AE1915A-7217-47E2-83E3-0886AE1B890A}" srcId="{E0EF6526-6B5F-4914-AD14-B3F6ABDB9C66}" destId="{07EBEC3B-AC0D-4989-BAED-C57FA01EFECA}" srcOrd="0" destOrd="0" parTransId="{898C20DB-A3E3-4E41-8FB4-2A5D6BD85F97}" sibTransId="{F1BB3D99-07C8-41AC-B24D-F0C9408A5AB6}"/>
    <dgm:cxn modelId="{8B6CCD84-0CB8-DC4A-8D5D-AE6202DC4C6F}" type="presOf" srcId="{5C45A3CA-CDB4-4949-B25F-61E31B2EC57C}" destId="{DD024DF0-7E97-F84B-A044-E78986A5A2D4}" srcOrd="0" destOrd="2" presId="urn:microsoft.com/office/officeart/2017/3/layout/HorizontalPathTimeline"/>
    <dgm:cxn modelId="{B486E787-C9DE-4BE2-9244-6C9C1E824BE7}" srcId="{B23B14FB-9D01-4478-887E-F85B771C0320}" destId="{E0EF6526-6B5F-4914-AD14-B3F6ABDB9C66}" srcOrd="0" destOrd="0" parTransId="{8B610B28-A28D-41F3-A394-C0E44ED756E9}" sibTransId="{32114DB0-AE24-4F27-8DD1-4F04175B139E}"/>
    <dgm:cxn modelId="{F409A198-19A1-2E42-9D51-FA91678D7EC0}" srcId="{A40D013A-9CAB-0144-BE7B-6F81040C7ACB}" destId="{CA322F42-D73A-CB4E-B159-A1DB0E6B0D73}" srcOrd="0" destOrd="0" parTransId="{479C1043-F3D7-EA47-BD0E-7F4330394993}" sibTransId="{FCC5B9A0-F385-7943-BF6E-ACA17C11645B}"/>
    <dgm:cxn modelId="{073A85A6-42F6-4B9A-9FAC-3DA50422E6BF}" srcId="{463E4CC3-EBBF-4192-AD60-21A1BEB7F076}" destId="{91CD3C30-BB58-4916-99A7-B243EB3D8724}" srcOrd="0" destOrd="0" parTransId="{7974AE14-301C-40EF-AAF4-E9CAF8D8B778}" sibTransId="{2AF86D78-B20B-4D8B-96AF-2CFF4BD34DA6}"/>
    <dgm:cxn modelId="{83A02EA8-B3BC-9040-8B22-CD063AB60F22}" type="presOf" srcId="{6605E522-7AD2-4F08-8937-6DFF45251951}" destId="{715EEA3F-CC3D-EB42-B6E0-F2D700F8E982}" srcOrd="0" destOrd="0" presId="urn:microsoft.com/office/officeart/2017/3/layout/HorizontalPathTimeline"/>
    <dgm:cxn modelId="{1928C6AD-C229-41E1-A5FE-8CBA69AAAAF9}" srcId="{463E4CC3-EBBF-4192-AD60-21A1BEB7F076}" destId="{35FCE801-5CF3-4778-8E60-C4CC170CDB7F}" srcOrd="1" destOrd="0" parTransId="{71811BE6-9F2C-422A-9C8F-5D3EB72CC95F}" sibTransId="{7587C9AF-7147-4554-9614-CB0748571397}"/>
    <dgm:cxn modelId="{40D9B5B8-B9F4-4961-A394-1D907C79E79A}" srcId="{35FCE801-5CF3-4778-8E60-C4CC170CDB7F}" destId="{7CBF926B-4728-4C58-8122-35315095D77F}" srcOrd="0" destOrd="0" parTransId="{B98885B4-F41D-4420-8FC1-81F84080BF58}" sibTransId="{B48B0E67-7061-40B2-9522-5DEEE52A6A6A}"/>
    <dgm:cxn modelId="{C03BD0B9-0228-6643-A3BA-7059E99AF1CA}" type="presOf" srcId="{7CBF926B-4728-4C58-8122-35315095D77F}" destId="{FA508278-7325-E444-842C-9395F43F6115}" srcOrd="0" destOrd="0" presId="urn:microsoft.com/office/officeart/2017/3/layout/HorizontalPathTimeline"/>
    <dgm:cxn modelId="{88CAE4C3-1FB7-4638-97D5-8E623E000BB9}" srcId="{7CBF926B-4728-4C58-8122-35315095D77F}" destId="{CDBAA116-1FB2-40CF-B2D5-A02C58047984}" srcOrd="0" destOrd="0" parTransId="{EFAE2AC3-0D93-4EBE-A06F-D5BDB58BBE5C}" sibTransId="{6A80B971-5A10-4652-9785-705E01C20571}"/>
    <dgm:cxn modelId="{CA8517CF-F081-C048-8DEC-5DD5EF683BF9}" type="presOf" srcId="{87BD1F74-01D8-4D53-A03A-7A8569228EBE}" destId="{DD024DF0-7E97-F84B-A044-E78986A5A2D4}" srcOrd="0" destOrd="1" presId="urn:microsoft.com/office/officeart/2017/3/layout/HorizontalPathTimeline"/>
    <dgm:cxn modelId="{A341EECF-5D70-3D48-BCF0-0CDD0D7F0AB2}" type="presOf" srcId="{07EBEC3B-AC0D-4989-BAED-C57FA01EFECA}" destId="{0A9BEA42-2092-AA4A-BEF5-06E7CE676297}" srcOrd="0" destOrd="1" presId="urn:microsoft.com/office/officeart/2017/3/layout/HorizontalPathTimeline"/>
    <dgm:cxn modelId="{598FE7D7-8577-534A-B195-2E792DBD31E2}" type="presOf" srcId="{91CD3C30-BB58-4916-99A7-B243EB3D8724}" destId="{67CDA9DB-C773-5440-A1CE-A4D00D8B39D3}" srcOrd="0" destOrd="0" presId="urn:microsoft.com/office/officeart/2017/3/layout/HorizontalPathTimeline"/>
    <dgm:cxn modelId="{C5FED4E4-871C-4522-9EC7-7CA882EE538B}" srcId="{3A06BE75-D309-4141-ABEA-029893356ACA}" destId="{CA4B0F06-BB25-4DED-A17C-025C336850FB}" srcOrd="0" destOrd="0" parTransId="{16FE7B1B-7B93-4F8C-8BB6-6005B3C9E00F}" sibTransId="{317A2FB5-C06C-4C93-BB0F-5C2D7D56334F}"/>
    <dgm:cxn modelId="{B321DEF3-13DA-5948-AEAC-F456465D8262}" type="presOf" srcId="{A40D013A-9CAB-0144-BE7B-6F81040C7ACB}" destId="{F4420F60-9610-554D-B14E-BA51181170B1}" srcOrd="0" destOrd="0" presId="urn:microsoft.com/office/officeart/2017/3/layout/HorizontalPathTimeline"/>
    <dgm:cxn modelId="{81B6D7F8-48ED-8E45-ABEF-5755A880353D}" type="presOf" srcId="{8F15BE70-CFE1-4308-B120-3F5D3A8C3472}" destId="{FA508278-7325-E444-842C-9395F43F6115}" srcOrd="0" destOrd="2" presId="urn:microsoft.com/office/officeart/2017/3/layout/HorizontalPathTimeline"/>
    <dgm:cxn modelId="{939B2AD3-1FF9-FF40-9DC6-C8F9348DC65B}" type="presParOf" srcId="{A4595EDA-3BB3-0A4E-AE74-39D8B9BB614B}" destId="{77703A13-2FF5-154C-A071-A3C131E05D97}" srcOrd="0" destOrd="0" presId="urn:microsoft.com/office/officeart/2017/3/layout/HorizontalPathTimeline"/>
    <dgm:cxn modelId="{24A1EAE5-F316-F048-BE7F-5881DFF46976}" type="presParOf" srcId="{A4595EDA-3BB3-0A4E-AE74-39D8B9BB614B}" destId="{C89EFF74-DEA7-6E4D-A0CF-34BD5C6DE5D7}" srcOrd="1" destOrd="0" presId="urn:microsoft.com/office/officeart/2017/3/layout/HorizontalPathTimeline"/>
    <dgm:cxn modelId="{1F3968F9-64FA-2B43-B5C7-F1BA708609E9}" type="presParOf" srcId="{C89EFF74-DEA7-6E4D-A0CF-34BD5C6DE5D7}" destId="{5F6A08A7-1197-594A-9C4E-1F97D1EB2B73}" srcOrd="0" destOrd="0" presId="urn:microsoft.com/office/officeart/2017/3/layout/HorizontalPathTimeline"/>
    <dgm:cxn modelId="{41E58D6E-71FF-BD4A-BF91-F4671A87934C}" type="presParOf" srcId="{5F6A08A7-1197-594A-9C4E-1F97D1EB2B73}" destId="{67CDA9DB-C773-5440-A1CE-A4D00D8B39D3}" srcOrd="0" destOrd="0" presId="urn:microsoft.com/office/officeart/2017/3/layout/HorizontalPathTimeline"/>
    <dgm:cxn modelId="{427C21F9-4AC5-B746-8935-52F2A66804F7}" type="presParOf" srcId="{5F6A08A7-1197-594A-9C4E-1F97D1EB2B73}" destId="{F62A20F6-55D9-7D4B-BB8D-60A016680117}" srcOrd="1" destOrd="0" presId="urn:microsoft.com/office/officeart/2017/3/layout/HorizontalPathTimeline"/>
    <dgm:cxn modelId="{F688DB1E-B17F-B740-9EA0-F72F4FC64C47}" type="presParOf" srcId="{F62A20F6-55D9-7D4B-BB8D-60A016680117}" destId="{715EEA3F-CC3D-EB42-B6E0-F2D700F8E982}" srcOrd="0" destOrd="0" presId="urn:microsoft.com/office/officeart/2017/3/layout/HorizontalPathTimeline"/>
    <dgm:cxn modelId="{05E4A0AB-3D55-EE47-8ED8-5D8754077B5E}" type="presParOf" srcId="{F62A20F6-55D9-7D4B-BB8D-60A016680117}" destId="{1070FC22-82DD-C143-BBDB-5F5B8530D72A}" srcOrd="1" destOrd="0" presId="urn:microsoft.com/office/officeart/2017/3/layout/HorizontalPathTimeline"/>
    <dgm:cxn modelId="{D2643D23-FEF4-9449-926B-177F16C3FC7F}" type="presParOf" srcId="{5F6A08A7-1197-594A-9C4E-1F97D1EB2B73}" destId="{4F7EBB27-4D7C-6349-8BA2-AEA7AEF4C33B}" srcOrd="2" destOrd="0" presId="urn:microsoft.com/office/officeart/2017/3/layout/HorizontalPathTimeline"/>
    <dgm:cxn modelId="{10822D54-D9D4-5C4A-BC85-3F52E37088E0}" type="presParOf" srcId="{5F6A08A7-1197-594A-9C4E-1F97D1EB2B73}" destId="{B10A555B-4849-9F43-AD3C-D5DF62696B54}" srcOrd="3" destOrd="0" presId="urn:microsoft.com/office/officeart/2017/3/layout/HorizontalPathTimeline"/>
    <dgm:cxn modelId="{34B5CBE0-2361-A24E-A604-69789E6FE1D3}" type="presParOf" srcId="{5F6A08A7-1197-594A-9C4E-1F97D1EB2B73}" destId="{E4EA5EF6-9360-6F4A-B923-2E7C015EE688}" srcOrd="4" destOrd="0" presId="urn:microsoft.com/office/officeart/2017/3/layout/HorizontalPathTimeline"/>
    <dgm:cxn modelId="{36685312-D9EC-B54F-9D7F-7DB39644BFAA}" type="presParOf" srcId="{C89EFF74-DEA7-6E4D-A0CF-34BD5C6DE5D7}" destId="{ED2E5FCC-496C-9648-9EC6-8EEA9FB9F7BD}" srcOrd="1" destOrd="0" presId="urn:microsoft.com/office/officeart/2017/3/layout/HorizontalPathTimeline"/>
    <dgm:cxn modelId="{4D5DB9F8-27C3-914F-B3BE-992D55E57197}" type="presParOf" srcId="{C89EFF74-DEA7-6E4D-A0CF-34BD5C6DE5D7}" destId="{45402319-4923-F84E-9C4D-54878D15518B}" srcOrd="2" destOrd="0" presId="urn:microsoft.com/office/officeart/2017/3/layout/HorizontalPathTimeline"/>
    <dgm:cxn modelId="{5A6A7FCC-DF9B-EE43-8F22-2C3081E11AED}" type="presParOf" srcId="{45402319-4923-F84E-9C4D-54878D15518B}" destId="{18FC3CA8-B4F6-7048-BBEB-67B18159D5D4}" srcOrd="0" destOrd="0" presId="urn:microsoft.com/office/officeart/2017/3/layout/HorizontalPathTimeline"/>
    <dgm:cxn modelId="{6ADE4B0F-50E1-C945-A205-02721BC9FCE8}" type="presParOf" srcId="{45402319-4923-F84E-9C4D-54878D15518B}" destId="{446EBC2A-9248-C448-A1C6-95B836A6F0BF}" srcOrd="1" destOrd="0" presId="urn:microsoft.com/office/officeart/2017/3/layout/HorizontalPathTimeline"/>
    <dgm:cxn modelId="{CA0D99F8-C336-3B4D-A47A-39B3C1DAB1EF}" type="presParOf" srcId="{446EBC2A-9248-C448-A1C6-95B836A6F0BF}" destId="{FA508278-7325-E444-842C-9395F43F6115}" srcOrd="0" destOrd="0" presId="urn:microsoft.com/office/officeart/2017/3/layout/HorizontalPathTimeline"/>
    <dgm:cxn modelId="{2E05602F-AF4F-2B41-BF48-254C008FA505}" type="presParOf" srcId="{446EBC2A-9248-C448-A1C6-95B836A6F0BF}" destId="{E200C614-A926-AF48-9A04-C411260266D5}" srcOrd="1" destOrd="0" presId="urn:microsoft.com/office/officeart/2017/3/layout/HorizontalPathTimeline"/>
    <dgm:cxn modelId="{F4A85F08-F451-234A-ABEB-D563728BD35D}" type="presParOf" srcId="{45402319-4923-F84E-9C4D-54878D15518B}" destId="{01E6C016-EA8B-6746-88F6-F6333E21ED03}" srcOrd="2" destOrd="0" presId="urn:microsoft.com/office/officeart/2017/3/layout/HorizontalPathTimeline"/>
    <dgm:cxn modelId="{8AB4277B-36CE-1841-8C44-2062FAF8A684}" type="presParOf" srcId="{45402319-4923-F84E-9C4D-54878D15518B}" destId="{DEAA8819-DA52-C349-A4E3-EB28423FD3BF}" srcOrd="3" destOrd="0" presId="urn:microsoft.com/office/officeart/2017/3/layout/HorizontalPathTimeline"/>
    <dgm:cxn modelId="{6E0B29E6-5A21-9440-8544-0EF26C1ECE74}" type="presParOf" srcId="{45402319-4923-F84E-9C4D-54878D15518B}" destId="{BEAA0492-519E-094A-B345-853A13DC056C}" srcOrd="4" destOrd="0" presId="urn:microsoft.com/office/officeart/2017/3/layout/HorizontalPathTimeline"/>
    <dgm:cxn modelId="{13E8C59E-DDA8-D849-B36F-A227DA54F3EF}" type="presParOf" srcId="{C89EFF74-DEA7-6E4D-A0CF-34BD5C6DE5D7}" destId="{CF28F2A9-C461-414A-94FA-841833B315AA}" srcOrd="3" destOrd="0" presId="urn:microsoft.com/office/officeart/2017/3/layout/HorizontalPathTimeline"/>
    <dgm:cxn modelId="{50C5C75D-155E-404B-8ED5-EA3FC7971BF6}" type="presParOf" srcId="{C89EFF74-DEA7-6E4D-A0CF-34BD5C6DE5D7}" destId="{71385B8C-AF80-B14A-9C10-AAAF63E95A0D}" srcOrd="4" destOrd="0" presId="urn:microsoft.com/office/officeart/2017/3/layout/HorizontalPathTimeline"/>
    <dgm:cxn modelId="{25009DA3-3FDD-F543-A8DF-7942443BEA22}" type="presParOf" srcId="{71385B8C-AF80-B14A-9C10-AAAF63E95A0D}" destId="{E5765889-E104-3B4D-A137-9462704F22BE}" srcOrd="0" destOrd="0" presId="urn:microsoft.com/office/officeart/2017/3/layout/HorizontalPathTimeline"/>
    <dgm:cxn modelId="{104C679A-F5C7-CC43-B14A-896337948372}" type="presParOf" srcId="{71385B8C-AF80-B14A-9C10-AAAF63E95A0D}" destId="{CADB64AE-6DEC-2548-90A8-E2D6536A9BB1}" srcOrd="1" destOrd="0" presId="urn:microsoft.com/office/officeart/2017/3/layout/HorizontalPathTimeline"/>
    <dgm:cxn modelId="{BD8604A8-2B0D-E046-90A1-51DA6904CF0A}" type="presParOf" srcId="{CADB64AE-6DEC-2548-90A8-E2D6536A9BB1}" destId="{DD024DF0-7E97-F84B-A044-E78986A5A2D4}" srcOrd="0" destOrd="0" presId="urn:microsoft.com/office/officeart/2017/3/layout/HorizontalPathTimeline"/>
    <dgm:cxn modelId="{A6354D4E-D766-544A-91AB-86E22B675C8B}" type="presParOf" srcId="{CADB64AE-6DEC-2548-90A8-E2D6536A9BB1}" destId="{2F583E2F-F339-2848-B1EF-6C2122A237D6}" srcOrd="1" destOrd="0" presId="urn:microsoft.com/office/officeart/2017/3/layout/HorizontalPathTimeline"/>
    <dgm:cxn modelId="{CB48EE91-6914-DB49-AF6D-88474CF777D0}" type="presParOf" srcId="{71385B8C-AF80-B14A-9C10-AAAF63E95A0D}" destId="{9CB54B86-A60D-7345-AE90-07835200A08A}" srcOrd="2" destOrd="0" presId="urn:microsoft.com/office/officeart/2017/3/layout/HorizontalPathTimeline"/>
    <dgm:cxn modelId="{02E81BEA-096B-0043-9DBC-709E3A637469}" type="presParOf" srcId="{71385B8C-AF80-B14A-9C10-AAAF63E95A0D}" destId="{7148AABA-85B7-E049-A764-183E9E4E5ADE}" srcOrd="3" destOrd="0" presId="urn:microsoft.com/office/officeart/2017/3/layout/HorizontalPathTimeline"/>
    <dgm:cxn modelId="{D8D93713-119E-E344-9E83-2E63DE98F90E}" type="presParOf" srcId="{71385B8C-AF80-B14A-9C10-AAAF63E95A0D}" destId="{1A9D9C9D-6196-8E4C-8339-6ED30CBAFFF1}" srcOrd="4" destOrd="0" presId="urn:microsoft.com/office/officeart/2017/3/layout/HorizontalPathTimeline"/>
    <dgm:cxn modelId="{43E7F5D0-AC56-E940-B816-7CD5C2E98992}" type="presParOf" srcId="{C89EFF74-DEA7-6E4D-A0CF-34BD5C6DE5D7}" destId="{1885995C-DA1A-954B-B264-69FE11917040}" srcOrd="5" destOrd="0" presId="urn:microsoft.com/office/officeart/2017/3/layout/HorizontalPathTimeline"/>
    <dgm:cxn modelId="{7DA621A9-2FF1-A945-AC86-1E8DE618A118}" type="presParOf" srcId="{C89EFF74-DEA7-6E4D-A0CF-34BD5C6DE5D7}" destId="{C7EA5EDB-4F58-6A49-B8AC-0BC3F7D93F7B}" srcOrd="6" destOrd="0" presId="urn:microsoft.com/office/officeart/2017/3/layout/HorizontalPathTimeline"/>
    <dgm:cxn modelId="{B06CBBF7-73E5-314A-9CD4-3A4B0789EBA9}" type="presParOf" srcId="{C7EA5EDB-4F58-6A49-B8AC-0BC3F7D93F7B}" destId="{DDB41176-C9B6-D542-8311-325AED6B456F}" srcOrd="0" destOrd="0" presId="urn:microsoft.com/office/officeart/2017/3/layout/HorizontalPathTimeline"/>
    <dgm:cxn modelId="{30BB75BB-6211-6643-84B0-0CB6B2686E72}" type="presParOf" srcId="{C7EA5EDB-4F58-6A49-B8AC-0BC3F7D93F7B}" destId="{76727F23-445F-4843-A1DD-2543ABC7E869}" srcOrd="1" destOrd="0" presId="urn:microsoft.com/office/officeart/2017/3/layout/HorizontalPathTimeline"/>
    <dgm:cxn modelId="{66D9F13A-F5DF-9443-BAE5-B123D8596765}" type="presParOf" srcId="{76727F23-445F-4843-A1DD-2543ABC7E869}" destId="{0A9BEA42-2092-AA4A-BEF5-06E7CE676297}" srcOrd="0" destOrd="0" presId="urn:microsoft.com/office/officeart/2017/3/layout/HorizontalPathTimeline"/>
    <dgm:cxn modelId="{DE1016E6-D0AC-BB4F-AE87-DC83F62D6AEA}" type="presParOf" srcId="{76727F23-445F-4843-A1DD-2543ABC7E869}" destId="{5739E070-DBFD-FA42-83D7-C2E39A3E08B2}" srcOrd="1" destOrd="0" presId="urn:microsoft.com/office/officeart/2017/3/layout/HorizontalPathTimeline"/>
    <dgm:cxn modelId="{998FCAEF-E27A-8F46-B6F2-4D1937812B03}" type="presParOf" srcId="{C7EA5EDB-4F58-6A49-B8AC-0BC3F7D93F7B}" destId="{904F9BA8-5092-D84B-86A9-C24D300A89A0}" srcOrd="2" destOrd="0" presId="urn:microsoft.com/office/officeart/2017/3/layout/HorizontalPathTimeline"/>
    <dgm:cxn modelId="{FB3BEE3C-1735-3941-BE7A-68FF898B4BFE}" type="presParOf" srcId="{C7EA5EDB-4F58-6A49-B8AC-0BC3F7D93F7B}" destId="{9161A8FB-B7E2-294D-AE24-67DB92819F07}" srcOrd="3" destOrd="0" presId="urn:microsoft.com/office/officeart/2017/3/layout/HorizontalPathTimeline"/>
    <dgm:cxn modelId="{8D530527-47EB-C640-A2BC-927A677AF10B}" type="presParOf" srcId="{C7EA5EDB-4F58-6A49-B8AC-0BC3F7D93F7B}" destId="{CEB693FB-F32A-EB49-A197-759F5913A18F}" srcOrd="4" destOrd="0" presId="urn:microsoft.com/office/officeart/2017/3/layout/HorizontalPathTimeline"/>
    <dgm:cxn modelId="{6FD14C3E-2192-C946-B578-5EF25F581EA8}" type="presParOf" srcId="{C89EFF74-DEA7-6E4D-A0CF-34BD5C6DE5D7}" destId="{9A8A64F7-E077-7F43-A64C-75A82F66B898}" srcOrd="7" destOrd="0" presId="urn:microsoft.com/office/officeart/2017/3/layout/HorizontalPathTimeline"/>
    <dgm:cxn modelId="{D8D6A369-9519-1343-9913-2D4E3C8B9C6A}" type="presParOf" srcId="{C89EFF74-DEA7-6E4D-A0CF-34BD5C6DE5D7}" destId="{4D48F471-EE1C-9E44-AA5F-5F82D2568C7A}" srcOrd="8" destOrd="0" presId="urn:microsoft.com/office/officeart/2017/3/layout/HorizontalPathTimeline"/>
    <dgm:cxn modelId="{4D2AFC0D-0293-1B4C-8AE0-23FEFB2D4CCE}" type="presParOf" srcId="{4D48F471-EE1C-9E44-AA5F-5F82D2568C7A}" destId="{F4420F60-9610-554D-B14E-BA51181170B1}" srcOrd="0" destOrd="0" presId="urn:microsoft.com/office/officeart/2017/3/layout/HorizontalPathTimeline"/>
    <dgm:cxn modelId="{73F7D03D-BCFC-7D42-A6A2-C3FE059ADFBB}" type="presParOf" srcId="{4D48F471-EE1C-9E44-AA5F-5F82D2568C7A}" destId="{DE067A53-7237-1A40-BA6C-0A3FF6E3A7AC}" srcOrd="1" destOrd="0" presId="urn:microsoft.com/office/officeart/2017/3/layout/HorizontalPathTimeline"/>
    <dgm:cxn modelId="{8D74EAA5-EA27-A547-9279-EA64E48E718B}" type="presParOf" srcId="{DE067A53-7237-1A40-BA6C-0A3FF6E3A7AC}" destId="{7CEC1E26-B9EE-4D40-BEFC-E22CD5B76B4A}" srcOrd="0" destOrd="0" presId="urn:microsoft.com/office/officeart/2017/3/layout/HorizontalPathTimeline"/>
    <dgm:cxn modelId="{561DEE3D-D7A9-214C-91EF-5653333779EA}" type="presParOf" srcId="{DE067A53-7237-1A40-BA6C-0A3FF6E3A7AC}" destId="{9C54C5E6-7F00-A342-A00B-F963935A9ABD}" srcOrd="1" destOrd="0" presId="urn:microsoft.com/office/officeart/2017/3/layout/HorizontalPathTimeline"/>
    <dgm:cxn modelId="{B44C505C-FF85-F84D-A281-0ECF60FD7F72}" type="presParOf" srcId="{4D48F471-EE1C-9E44-AA5F-5F82D2568C7A}" destId="{182EBE60-BEA5-474F-886C-223490780047}" srcOrd="2" destOrd="0" presId="urn:microsoft.com/office/officeart/2017/3/layout/HorizontalPathTimeline"/>
    <dgm:cxn modelId="{AE87E64C-AE62-9443-84AE-0DFD1A2BC97B}" type="presParOf" srcId="{4D48F471-EE1C-9E44-AA5F-5F82D2568C7A}" destId="{FDE5C8DD-EC3F-F248-B77C-9E7077470CDB}" srcOrd="3" destOrd="0" presId="urn:microsoft.com/office/officeart/2017/3/layout/HorizontalPathTimeline"/>
    <dgm:cxn modelId="{ACC1A09D-99EE-7948-84C2-A4D0F9438FDD}" type="presParOf" srcId="{4D48F471-EE1C-9E44-AA5F-5F82D2568C7A}" destId="{3D1298BE-BCA2-0943-9A10-4A9D2BA5B911}"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61195A-7D44-42A1-A2C5-AFA292C48A02}"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6823BC6B-5B56-494D-9C5D-BF5F55E43F39}">
      <dgm:prSet/>
      <dgm:spPr/>
      <dgm:t>
        <a:bodyPr/>
        <a:lstStyle/>
        <a:p>
          <a:r>
            <a:rPr lang="en-US" dirty="0"/>
            <a:t>Accuracy</a:t>
          </a:r>
        </a:p>
      </dgm:t>
    </dgm:pt>
    <dgm:pt modelId="{2DCE402A-13CA-4E80-AC00-2BB61B6FD1FC}" type="parTrans" cxnId="{68B50252-68E1-4C6B-BA2A-EEB859E06D37}">
      <dgm:prSet/>
      <dgm:spPr/>
      <dgm:t>
        <a:bodyPr/>
        <a:lstStyle/>
        <a:p>
          <a:endParaRPr lang="en-US"/>
        </a:p>
      </dgm:t>
    </dgm:pt>
    <dgm:pt modelId="{F5E043FF-463B-410C-A891-0407D457893C}" type="sibTrans" cxnId="{68B50252-68E1-4C6B-BA2A-EEB859E06D37}">
      <dgm:prSet/>
      <dgm:spPr/>
      <dgm:t>
        <a:bodyPr/>
        <a:lstStyle/>
        <a:p>
          <a:endParaRPr lang="en-US"/>
        </a:p>
      </dgm:t>
    </dgm:pt>
    <dgm:pt modelId="{863E823C-1F08-4CD7-BF0A-AB664AF662FB}">
      <dgm:prSet/>
      <dgm:spPr/>
      <dgm:t>
        <a:bodyPr/>
        <a:lstStyle/>
        <a:p>
          <a:r>
            <a:rPr lang="en-US" dirty="0"/>
            <a:t>Completeness</a:t>
          </a:r>
        </a:p>
      </dgm:t>
    </dgm:pt>
    <dgm:pt modelId="{A727F60E-38B5-4463-8C27-567F23096207}" type="parTrans" cxnId="{E414945D-9452-4DF3-AA72-56A0725FA9C0}">
      <dgm:prSet/>
      <dgm:spPr/>
      <dgm:t>
        <a:bodyPr/>
        <a:lstStyle/>
        <a:p>
          <a:endParaRPr lang="en-US"/>
        </a:p>
      </dgm:t>
    </dgm:pt>
    <dgm:pt modelId="{CDF6C57C-3647-4EBA-B36F-AA505C6A84F6}" type="sibTrans" cxnId="{E414945D-9452-4DF3-AA72-56A0725FA9C0}">
      <dgm:prSet/>
      <dgm:spPr/>
      <dgm:t>
        <a:bodyPr/>
        <a:lstStyle/>
        <a:p>
          <a:endParaRPr lang="en-US"/>
        </a:p>
      </dgm:t>
    </dgm:pt>
    <dgm:pt modelId="{FA55F1CC-321B-41FB-B6C7-76BF7AACF1D8}">
      <dgm:prSet phldr="0"/>
      <dgm:spPr/>
      <dgm:t>
        <a:bodyPr/>
        <a:lstStyle/>
        <a:p>
          <a:r>
            <a:rPr lang="en-US" dirty="0">
              <a:latin typeface="Gill Sans Nova"/>
            </a:rPr>
            <a:t>Reliability</a:t>
          </a:r>
          <a:endParaRPr lang="en-US" dirty="0"/>
        </a:p>
      </dgm:t>
    </dgm:pt>
    <dgm:pt modelId="{758D063D-0930-4D81-9C12-FCDE4A410084}" type="parTrans" cxnId="{A3643772-DCBF-41B1-BA7E-64E137B270CC}">
      <dgm:prSet/>
      <dgm:spPr/>
      <dgm:t>
        <a:bodyPr/>
        <a:lstStyle/>
        <a:p>
          <a:endParaRPr lang="en-US"/>
        </a:p>
      </dgm:t>
    </dgm:pt>
    <dgm:pt modelId="{FD221E7C-A2E7-4A1B-AED9-E02E20DDA32C}" type="sibTrans" cxnId="{A3643772-DCBF-41B1-BA7E-64E137B270CC}">
      <dgm:prSet/>
      <dgm:spPr/>
      <dgm:t>
        <a:bodyPr/>
        <a:lstStyle/>
        <a:p>
          <a:endParaRPr lang="en-US"/>
        </a:p>
      </dgm:t>
    </dgm:pt>
    <dgm:pt modelId="{657F1D1B-E3CF-4F36-B8D2-5D6C89972A9E}">
      <dgm:prSet/>
      <dgm:spPr/>
      <dgm:t>
        <a:bodyPr/>
        <a:lstStyle/>
        <a:p>
          <a:r>
            <a:rPr lang="en-US" dirty="0"/>
            <a:t>Timeliness</a:t>
          </a:r>
        </a:p>
      </dgm:t>
    </dgm:pt>
    <dgm:pt modelId="{063CD04F-A49C-40A3-AA50-10F3DEF5DF60}" type="parTrans" cxnId="{775A39D1-5680-4B35-8FD9-12C6DEDFF515}">
      <dgm:prSet/>
      <dgm:spPr/>
      <dgm:t>
        <a:bodyPr/>
        <a:lstStyle/>
        <a:p>
          <a:endParaRPr lang="en-US"/>
        </a:p>
      </dgm:t>
    </dgm:pt>
    <dgm:pt modelId="{86737DBB-974A-4F7B-A26C-1CE62314BF53}" type="sibTrans" cxnId="{775A39D1-5680-4B35-8FD9-12C6DEDFF515}">
      <dgm:prSet/>
      <dgm:spPr/>
      <dgm:t>
        <a:bodyPr/>
        <a:lstStyle/>
        <a:p>
          <a:endParaRPr lang="en-US"/>
        </a:p>
      </dgm:t>
    </dgm:pt>
    <dgm:pt modelId="{76FC3728-8FDC-4A23-B18D-7B94F472E13E}">
      <dgm:prSet/>
      <dgm:spPr/>
      <dgm:t>
        <a:bodyPr/>
        <a:lstStyle/>
        <a:p>
          <a:r>
            <a:rPr lang="en-US" dirty="0"/>
            <a:t>Relevance</a:t>
          </a:r>
        </a:p>
      </dgm:t>
    </dgm:pt>
    <dgm:pt modelId="{310EDAD2-8D51-43B1-9C3A-19CFF1F974DF}" type="parTrans" cxnId="{EDD473A6-52A2-4867-92A2-D0F061320AC2}">
      <dgm:prSet/>
      <dgm:spPr/>
      <dgm:t>
        <a:bodyPr/>
        <a:lstStyle/>
        <a:p>
          <a:endParaRPr lang="en-US"/>
        </a:p>
      </dgm:t>
    </dgm:pt>
    <dgm:pt modelId="{7DCB70B8-1E9B-4211-98AE-36DAE65FAB9C}" type="sibTrans" cxnId="{EDD473A6-52A2-4867-92A2-D0F061320AC2}">
      <dgm:prSet/>
      <dgm:spPr/>
      <dgm:t>
        <a:bodyPr/>
        <a:lstStyle/>
        <a:p>
          <a:endParaRPr lang="en-US"/>
        </a:p>
      </dgm:t>
    </dgm:pt>
    <dgm:pt modelId="{D5F04ECA-5F10-DF47-BC29-A27706F33DDE}" type="pres">
      <dgm:prSet presAssocID="{5E61195A-7D44-42A1-A2C5-AFA292C48A02}" presName="vert0" presStyleCnt="0">
        <dgm:presLayoutVars>
          <dgm:dir/>
          <dgm:animOne val="branch"/>
          <dgm:animLvl val="lvl"/>
        </dgm:presLayoutVars>
      </dgm:prSet>
      <dgm:spPr/>
    </dgm:pt>
    <dgm:pt modelId="{5229E878-47D3-4A46-BFA3-4B2B2FE5185D}" type="pres">
      <dgm:prSet presAssocID="{6823BC6B-5B56-494D-9C5D-BF5F55E43F39}" presName="thickLine" presStyleLbl="alignNode1" presStyleIdx="0" presStyleCnt="5"/>
      <dgm:spPr/>
    </dgm:pt>
    <dgm:pt modelId="{AF491C4D-E1EA-BF47-87E6-2C9C4874EB16}" type="pres">
      <dgm:prSet presAssocID="{6823BC6B-5B56-494D-9C5D-BF5F55E43F39}" presName="horz1" presStyleCnt="0"/>
      <dgm:spPr/>
    </dgm:pt>
    <dgm:pt modelId="{98603B54-CE11-AC40-AFE1-2B2EA28BC9FB}" type="pres">
      <dgm:prSet presAssocID="{6823BC6B-5B56-494D-9C5D-BF5F55E43F39}" presName="tx1" presStyleLbl="revTx" presStyleIdx="0" presStyleCnt="5"/>
      <dgm:spPr/>
    </dgm:pt>
    <dgm:pt modelId="{DC2142E2-AB57-6149-BDA2-A4C06279D39D}" type="pres">
      <dgm:prSet presAssocID="{6823BC6B-5B56-494D-9C5D-BF5F55E43F39}" presName="vert1" presStyleCnt="0"/>
      <dgm:spPr/>
    </dgm:pt>
    <dgm:pt modelId="{870D210B-CE60-7148-AEEE-39B8E846ED7C}" type="pres">
      <dgm:prSet presAssocID="{863E823C-1F08-4CD7-BF0A-AB664AF662FB}" presName="thickLine" presStyleLbl="alignNode1" presStyleIdx="1" presStyleCnt="5"/>
      <dgm:spPr/>
    </dgm:pt>
    <dgm:pt modelId="{94C22409-EC52-7448-B51C-BF2CBF8142BD}" type="pres">
      <dgm:prSet presAssocID="{863E823C-1F08-4CD7-BF0A-AB664AF662FB}" presName="horz1" presStyleCnt="0"/>
      <dgm:spPr/>
    </dgm:pt>
    <dgm:pt modelId="{B4812F11-F72A-6242-8007-A01838DE4EB4}" type="pres">
      <dgm:prSet presAssocID="{863E823C-1F08-4CD7-BF0A-AB664AF662FB}" presName="tx1" presStyleLbl="revTx" presStyleIdx="1" presStyleCnt="5"/>
      <dgm:spPr/>
    </dgm:pt>
    <dgm:pt modelId="{AC9E4255-742F-0443-9DB6-E90A754BB064}" type="pres">
      <dgm:prSet presAssocID="{863E823C-1F08-4CD7-BF0A-AB664AF662FB}" presName="vert1" presStyleCnt="0"/>
      <dgm:spPr/>
    </dgm:pt>
    <dgm:pt modelId="{564FD4F7-F203-6E44-A6C4-7A945EDE3EC6}" type="pres">
      <dgm:prSet presAssocID="{FA55F1CC-321B-41FB-B6C7-76BF7AACF1D8}" presName="thickLine" presStyleLbl="alignNode1" presStyleIdx="2" presStyleCnt="5"/>
      <dgm:spPr/>
    </dgm:pt>
    <dgm:pt modelId="{A835442C-23B8-FD4F-AEF5-7E92AAF94144}" type="pres">
      <dgm:prSet presAssocID="{FA55F1CC-321B-41FB-B6C7-76BF7AACF1D8}" presName="horz1" presStyleCnt="0"/>
      <dgm:spPr/>
    </dgm:pt>
    <dgm:pt modelId="{F38A1AD1-3E67-F24B-B8B6-EAC876A3E391}" type="pres">
      <dgm:prSet presAssocID="{FA55F1CC-321B-41FB-B6C7-76BF7AACF1D8}" presName="tx1" presStyleLbl="revTx" presStyleIdx="2" presStyleCnt="5"/>
      <dgm:spPr/>
    </dgm:pt>
    <dgm:pt modelId="{46EB3944-CC13-4348-AFE0-14ABCCDC3349}" type="pres">
      <dgm:prSet presAssocID="{FA55F1CC-321B-41FB-B6C7-76BF7AACF1D8}" presName="vert1" presStyleCnt="0"/>
      <dgm:spPr/>
    </dgm:pt>
    <dgm:pt modelId="{DDF42A34-1562-074A-BA47-A778597DEE4A}" type="pres">
      <dgm:prSet presAssocID="{657F1D1B-E3CF-4F36-B8D2-5D6C89972A9E}" presName="thickLine" presStyleLbl="alignNode1" presStyleIdx="3" presStyleCnt="5"/>
      <dgm:spPr/>
    </dgm:pt>
    <dgm:pt modelId="{4F53E9EF-9E2C-314D-95F1-9B7D7F0587CA}" type="pres">
      <dgm:prSet presAssocID="{657F1D1B-E3CF-4F36-B8D2-5D6C89972A9E}" presName="horz1" presStyleCnt="0"/>
      <dgm:spPr/>
    </dgm:pt>
    <dgm:pt modelId="{984ADD2F-8F21-7942-9BEA-3EE87B74B025}" type="pres">
      <dgm:prSet presAssocID="{657F1D1B-E3CF-4F36-B8D2-5D6C89972A9E}" presName="tx1" presStyleLbl="revTx" presStyleIdx="3" presStyleCnt="5"/>
      <dgm:spPr/>
    </dgm:pt>
    <dgm:pt modelId="{B11D2338-2328-FC43-9E70-4F67D100B140}" type="pres">
      <dgm:prSet presAssocID="{657F1D1B-E3CF-4F36-B8D2-5D6C89972A9E}" presName="vert1" presStyleCnt="0"/>
      <dgm:spPr/>
    </dgm:pt>
    <dgm:pt modelId="{4BCD8CFC-A05C-4249-AE4C-23CFCEEE65F2}" type="pres">
      <dgm:prSet presAssocID="{76FC3728-8FDC-4A23-B18D-7B94F472E13E}" presName="thickLine" presStyleLbl="alignNode1" presStyleIdx="4" presStyleCnt="5"/>
      <dgm:spPr/>
    </dgm:pt>
    <dgm:pt modelId="{6C7BF22D-71E8-874D-920B-37ED662CEF56}" type="pres">
      <dgm:prSet presAssocID="{76FC3728-8FDC-4A23-B18D-7B94F472E13E}" presName="horz1" presStyleCnt="0"/>
      <dgm:spPr/>
    </dgm:pt>
    <dgm:pt modelId="{427B11F2-F520-074B-BB8D-B5F8BCDD668C}" type="pres">
      <dgm:prSet presAssocID="{76FC3728-8FDC-4A23-B18D-7B94F472E13E}" presName="tx1" presStyleLbl="revTx" presStyleIdx="4" presStyleCnt="5"/>
      <dgm:spPr/>
    </dgm:pt>
    <dgm:pt modelId="{75AC65F8-FEE8-EE42-82E0-10409DB9FFFD}" type="pres">
      <dgm:prSet presAssocID="{76FC3728-8FDC-4A23-B18D-7B94F472E13E}" presName="vert1" presStyleCnt="0"/>
      <dgm:spPr/>
    </dgm:pt>
  </dgm:ptLst>
  <dgm:cxnLst>
    <dgm:cxn modelId="{6A303226-654D-4A46-AE05-73184297C69A}" type="presOf" srcId="{657F1D1B-E3CF-4F36-B8D2-5D6C89972A9E}" destId="{984ADD2F-8F21-7942-9BEA-3EE87B74B025}" srcOrd="0" destOrd="0" presId="urn:microsoft.com/office/officeart/2008/layout/LinedList"/>
    <dgm:cxn modelId="{E414945D-9452-4DF3-AA72-56A0725FA9C0}" srcId="{5E61195A-7D44-42A1-A2C5-AFA292C48A02}" destId="{863E823C-1F08-4CD7-BF0A-AB664AF662FB}" srcOrd="1" destOrd="0" parTransId="{A727F60E-38B5-4463-8C27-567F23096207}" sibTransId="{CDF6C57C-3647-4EBA-B36F-AA505C6A84F6}"/>
    <dgm:cxn modelId="{68B50252-68E1-4C6B-BA2A-EEB859E06D37}" srcId="{5E61195A-7D44-42A1-A2C5-AFA292C48A02}" destId="{6823BC6B-5B56-494D-9C5D-BF5F55E43F39}" srcOrd="0" destOrd="0" parTransId="{2DCE402A-13CA-4E80-AC00-2BB61B6FD1FC}" sibTransId="{F5E043FF-463B-410C-A891-0407D457893C}"/>
    <dgm:cxn modelId="{A3643772-DCBF-41B1-BA7E-64E137B270CC}" srcId="{5E61195A-7D44-42A1-A2C5-AFA292C48A02}" destId="{FA55F1CC-321B-41FB-B6C7-76BF7AACF1D8}" srcOrd="2" destOrd="0" parTransId="{758D063D-0930-4D81-9C12-FCDE4A410084}" sibTransId="{FD221E7C-A2E7-4A1B-AED9-E02E20DDA32C}"/>
    <dgm:cxn modelId="{470CC89C-C071-604F-8FBB-93C5A1EE16F5}" type="presOf" srcId="{5E61195A-7D44-42A1-A2C5-AFA292C48A02}" destId="{D5F04ECA-5F10-DF47-BC29-A27706F33DDE}" srcOrd="0" destOrd="0" presId="urn:microsoft.com/office/officeart/2008/layout/LinedList"/>
    <dgm:cxn modelId="{EDD473A6-52A2-4867-92A2-D0F061320AC2}" srcId="{5E61195A-7D44-42A1-A2C5-AFA292C48A02}" destId="{76FC3728-8FDC-4A23-B18D-7B94F472E13E}" srcOrd="4" destOrd="0" parTransId="{310EDAD2-8D51-43B1-9C3A-19CFF1F974DF}" sibTransId="{7DCB70B8-1E9B-4211-98AE-36DAE65FAB9C}"/>
    <dgm:cxn modelId="{485099A6-A898-2745-B47C-201BF3DB2E1E}" type="presOf" srcId="{6823BC6B-5B56-494D-9C5D-BF5F55E43F39}" destId="{98603B54-CE11-AC40-AFE1-2B2EA28BC9FB}" srcOrd="0" destOrd="0" presId="urn:microsoft.com/office/officeart/2008/layout/LinedList"/>
    <dgm:cxn modelId="{8D5D06C7-6FD3-C748-A405-F6741F280F6A}" type="presOf" srcId="{FA55F1CC-321B-41FB-B6C7-76BF7AACF1D8}" destId="{F38A1AD1-3E67-F24B-B8B6-EAC876A3E391}" srcOrd="0" destOrd="0" presId="urn:microsoft.com/office/officeart/2008/layout/LinedList"/>
    <dgm:cxn modelId="{775A39D1-5680-4B35-8FD9-12C6DEDFF515}" srcId="{5E61195A-7D44-42A1-A2C5-AFA292C48A02}" destId="{657F1D1B-E3CF-4F36-B8D2-5D6C89972A9E}" srcOrd="3" destOrd="0" parTransId="{063CD04F-A49C-40A3-AA50-10F3DEF5DF60}" sibTransId="{86737DBB-974A-4F7B-A26C-1CE62314BF53}"/>
    <dgm:cxn modelId="{C673D4DD-184D-8C43-9136-E63B46661483}" type="presOf" srcId="{863E823C-1F08-4CD7-BF0A-AB664AF662FB}" destId="{B4812F11-F72A-6242-8007-A01838DE4EB4}" srcOrd="0" destOrd="0" presId="urn:microsoft.com/office/officeart/2008/layout/LinedList"/>
    <dgm:cxn modelId="{EDCCD1EF-E0BB-6A43-8ED1-40D1CEEA3F78}" type="presOf" srcId="{76FC3728-8FDC-4A23-B18D-7B94F472E13E}" destId="{427B11F2-F520-074B-BB8D-B5F8BCDD668C}" srcOrd="0" destOrd="0" presId="urn:microsoft.com/office/officeart/2008/layout/LinedList"/>
    <dgm:cxn modelId="{40E681C3-AF10-D54D-872D-D9DC25221544}" type="presParOf" srcId="{D5F04ECA-5F10-DF47-BC29-A27706F33DDE}" destId="{5229E878-47D3-4A46-BFA3-4B2B2FE5185D}" srcOrd="0" destOrd="0" presId="urn:microsoft.com/office/officeart/2008/layout/LinedList"/>
    <dgm:cxn modelId="{F18F8A61-DA12-AD41-ADD1-76B25467A91A}" type="presParOf" srcId="{D5F04ECA-5F10-DF47-BC29-A27706F33DDE}" destId="{AF491C4D-E1EA-BF47-87E6-2C9C4874EB16}" srcOrd="1" destOrd="0" presId="urn:microsoft.com/office/officeart/2008/layout/LinedList"/>
    <dgm:cxn modelId="{30B14F70-D92C-4D49-9215-A09934FD2A7F}" type="presParOf" srcId="{AF491C4D-E1EA-BF47-87E6-2C9C4874EB16}" destId="{98603B54-CE11-AC40-AFE1-2B2EA28BC9FB}" srcOrd="0" destOrd="0" presId="urn:microsoft.com/office/officeart/2008/layout/LinedList"/>
    <dgm:cxn modelId="{7D5BE97D-DFAD-D842-A57C-EE59F3AB34E7}" type="presParOf" srcId="{AF491C4D-E1EA-BF47-87E6-2C9C4874EB16}" destId="{DC2142E2-AB57-6149-BDA2-A4C06279D39D}" srcOrd="1" destOrd="0" presId="urn:microsoft.com/office/officeart/2008/layout/LinedList"/>
    <dgm:cxn modelId="{B066121B-D757-4647-BAE5-39943BB09FF3}" type="presParOf" srcId="{D5F04ECA-5F10-DF47-BC29-A27706F33DDE}" destId="{870D210B-CE60-7148-AEEE-39B8E846ED7C}" srcOrd="2" destOrd="0" presId="urn:microsoft.com/office/officeart/2008/layout/LinedList"/>
    <dgm:cxn modelId="{3BF17F8C-14B4-9A49-9646-36CAB4392C32}" type="presParOf" srcId="{D5F04ECA-5F10-DF47-BC29-A27706F33DDE}" destId="{94C22409-EC52-7448-B51C-BF2CBF8142BD}" srcOrd="3" destOrd="0" presId="urn:microsoft.com/office/officeart/2008/layout/LinedList"/>
    <dgm:cxn modelId="{78BFEE6D-E4CE-4843-8566-235CE03E170F}" type="presParOf" srcId="{94C22409-EC52-7448-B51C-BF2CBF8142BD}" destId="{B4812F11-F72A-6242-8007-A01838DE4EB4}" srcOrd="0" destOrd="0" presId="urn:microsoft.com/office/officeart/2008/layout/LinedList"/>
    <dgm:cxn modelId="{6DA489A3-63BA-D74D-A5CD-718D14C79337}" type="presParOf" srcId="{94C22409-EC52-7448-B51C-BF2CBF8142BD}" destId="{AC9E4255-742F-0443-9DB6-E90A754BB064}" srcOrd="1" destOrd="0" presId="urn:microsoft.com/office/officeart/2008/layout/LinedList"/>
    <dgm:cxn modelId="{20309F11-A1A6-6749-BB3F-9E9FD055B520}" type="presParOf" srcId="{D5F04ECA-5F10-DF47-BC29-A27706F33DDE}" destId="{564FD4F7-F203-6E44-A6C4-7A945EDE3EC6}" srcOrd="4" destOrd="0" presId="urn:microsoft.com/office/officeart/2008/layout/LinedList"/>
    <dgm:cxn modelId="{1998A4B5-A690-2D42-95F1-7E2F1B09E8CB}" type="presParOf" srcId="{D5F04ECA-5F10-DF47-BC29-A27706F33DDE}" destId="{A835442C-23B8-FD4F-AEF5-7E92AAF94144}" srcOrd="5" destOrd="0" presId="urn:microsoft.com/office/officeart/2008/layout/LinedList"/>
    <dgm:cxn modelId="{762FBBA0-1011-4E44-8EA6-46EF66DD407B}" type="presParOf" srcId="{A835442C-23B8-FD4F-AEF5-7E92AAF94144}" destId="{F38A1AD1-3E67-F24B-B8B6-EAC876A3E391}" srcOrd="0" destOrd="0" presId="urn:microsoft.com/office/officeart/2008/layout/LinedList"/>
    <dgm:cxn modelId="{890DED9D-0402-2548-B432-C759E1944B20}" type="presParOf" srcId="{A835442C-23B8-FD4F-AEF5-7E92AAF94144}" destId="{46EB3944-CC13-4348-AFE0-14ABCCDC3349}" srcOrd="1" destOrd="0" presId="urn:microsoft.com/office/officeart/2008/layout/LinedList"/>
    <dgm:cxn modelId="{2A6AA03F-9265-6F43-A08A-A0414BFC5366}" type="presParOf" srcId="{D5F04ECA-5F10-DF47-BC29-A27706F33DDE}" destId="{DDF42A34-1562-074A-BA47-A778597DEE4A}" srcOrd="6" destOrd="0" presId="urn:microsoft.com/office/officeart/2008/layout/LinedList"/>
    <dgm:cxn modelId="{D5B8FB7F-A9CA-D44D-9251-F1FA786B74AF}" type="presParOf" srcId="{D5F04ECA-5F10-DF47-BC29-A27706F33DDE}" destId="{4F53E9EF-9E2C-314D-95F1-9B7D7F0587CA}" srcOrd="7" destOrd="0" presId="urn:microsoft.com/office/officeart/2008/layout/LinedList"/>
    <dgm:cxn modelId="{DF62F743-EE7D-754B-B9CE-A15F1E9BFC45}" type="presParOf" srcId="{4F53E9EF-9E2C-314D-95F1-9B7D7F0587CA}" destId="{984ADD2F-8F21-7942-9BEA-3EE87B74B025}" srcOrd="0" destOrd="0" presId="urn:microsoft.com/office/officeart/2008/layout/LinedList"/>
    <dgm:cxn modelId="{DE8B2267-4C1C-FC48-9133-DD6140EDD6D5}" type="presParOf" srcId="{4F53E9EF-9E2C-314D-95F1-9B7D7F0587CA}" destId="{B11D2338-2328-FC43-9E70-4F67D100B140}" srcOrd="1" destOrd="0" presId="urn:microsoft.com/office/officeart/2008/layout/LinedList"/>
    <dgm:cxn modelId="{1B039042-1EB2-974D-A4CA-CB1692DF5B4B}" type="presParOf" srcId="{D5F04ECA-5F10-DF47-BC29-A27706F33DDE}" destId="{4BCD8CFC-A05C-4249-AE4C-23CFCEEE65F2}" srcOrd="8" destOrd="0" presId="urn:microsoft.com/office/officeart/2008/layout/LinedList"/>
    <dgm:cxn modelId="{0A7AA1EF-1EDE-3D44-8B5B-2E9CD742D4C9}" type="presParOf" srcId="{D5F04ECA-5F10-DF47-BC29-A27706F33DDE}" destId="{6C7BF22D-71E8-874D-920B-37ED662CEF56}" srcOrd="9" destOrd="0" presId="urn:microsoft.com/office/officeart/2008/layout/LinedList"/>
    <dgm:cxn modelId="{24BB0A67-8147-0D4C-B2A4-221AAC46A50A}" type="presParOf" srcId="{6C7BF22D-71E8-874D-920B-37ED662CEF56}" destId="{427B11F2-F520-074B-BB8D-B5F8BCDD668C}" srcOrd="0" destOrd="0" presId="urn:microsoft.com/office/officeart/2008/layout/LinedList"/>
    <dgm:cxn modelId="{DACA3BC2-4D58-FE43-8EE3-1DC5A7C94934}" type="presParOf" srcId="{6C7BF22D-71E8-874D-920B-37ED662CEF56}" destId="{75AC65F8-FEE8-EE42-82E0-10409DB9FFF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4D0417-62C2-498B-A5A4-5CA158F7E089}"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63702053-BF38-460C-8CBE-9A7749CB0CBD}">
      <dgm:prSet/>
      <dgm:spPr/>
      <dgm:t>
        <a:bodyPr/>
        <a:lstStyle/>
        <a:p>
          <a:r>
            <a:rPr lang="en-US" dirty="0">
              <a:latin typeface="Calibri"/>
              <a:ea typeface="Calibri"/>
              <a:cs typeface="Calibri"/>
            </a:rPr>
            <a:t>Use clear, unambiguous language when designing the tool (we’ve done this)</a:t>
          </a:r>
        </a:p>
      </dgm:t>
    </dgm:pt>
    <dgm:pt modelId="{8D59D4E1-3715-4A3E-A391-FDD292CC9593}" type="parTrans" cxnId="{F10DC20D-FA1D-4D2A-9592-FEF781F6586D}">
      <dgm:prSet/>
      <dgm:spPr/>
      <dgm:t>
        <a:bodyPr/>
        <a:lstStyle/>
        <a:p>
          <a:endParaRPr lang="en-US"/>
        </a:p>
      </dgm:t>
    </dgm:pt>
    <dgm:pt modelId="{46AD13B7-5A96-4083-B085-00858E61E3BF}" type="sibTrans" cxnId="{F10DC20D-FA1D-4D2A-9592-FEF781F6586D}">
      <dgm:prSet phldrT="1" phldr="0"/>
      <dgm:spPr/>
      <dgm:t>
        <a:bodyPr/>
        <a:lstStyle/>
        <a:p>
          <a:r>
            <a:rPr lang="en-US"/>
            <a:t>1</a:t>
          </a:r>
        </a:p>
      </dgm:t>
    </dgm:pt>
    <dgm:pt modelId="{C7C774B6-728D-47B4-959A-BEABECE46BB3}">
      <dgm:prSet/>
      <dgm:spPr/>
      <dgm:t>
        <a:bodyPr/>
        <a:lstStyle/>
        <a:p>
          <a:r>
            <a:rPr lang="en-US" dirty="0">
              <a:latin typeface="Calibri"/>
              <a:ea typeface="Calibri"/>
              <a:cs typeface="Calibri"/>
            </a:rPr>
            <a:t>Ensure participants that their responses are confidential (we don’t collect identifying information on them)</a:t>
          </a:r>
        </a:p>
      </dgm:t>
    </dgm:pt>
    <dgm:pt modelId="{81D53BE0-1866-41EE-AB9D-D481D45534AB}" type="parTrans" cxnId="{90D11122-3F01-4F97-9EEF-1F28F44F3B6F}">
      <dgm:prSet/>
      <dgm:spPr/>
      <dgm:t>
        <a:bodyPr/>
        <a:lstStyle/>
        <a:p>
          <a:endParaRPr lang="en-US"/>
        </a:p>
      </dgm:t>
    </dgm:pt>
    <dgm:pt modelId="{DA1C0827-52EE-43CD-8D39-E86ED7DEE47E}" type="sibTrans" cxnId="{90D11122-3F01-4F97-9EEF-1F28F44F3B6F}">
      <dgm:prSet phldrT="2" phldr="0"/>
      <dgm:spPr/>
      <dgm:t>
        <a:bodyPr/>
        <a:lstStyle/>
        <a:p>
          <a:r>
            <a:rPr lang="en-US"/>
            <a:t>2</a:t>
          </a:r>
        </a:p>
      </dgm:t>
    </dgm:pt>
    <dgm:pt modelId="{EBCE1DBE-1138-4340-B339-3F0523914D8D}" type="pres">
      <dgm:prSet presAssocID="{804D0417-62C2-498B-A5A4-5CA158F7E089}" presName="Name0" presStyleCnt="0">
        <dgm:presLayoutVars>
          <dgm:animLvl val="lvl"/>
          <dgm:resizeHandles val="exact"/>
        </dgm:presLayoutVars>
      </dgm:prSet>
      <dgm:spPr/>
    </dgm:pt>
    <dgm:pt modelId="{077B3D20-E00A-A942-9618-64CDFAEADCE0}" type="pres">
      <dgm:prSet presAssocID="{63702053-BF38-460C-8CBE-9A7749CB0CBD}" presName="compositeNode" presStyleCnt="0">
        <dgm:presLayoutVars>
          <dgm:bulletEnabled val="1"/>
        </dgm:presLayoutVars>
      </dgm:prSet>
      <dgm:spPr/>
    </dgm:pt>
    <dgm:pt modelId="{8DCBD786-4480-A744-A08D-D2AEFB1A20C5}" type="pres">
      <dgm:prSet presAssocID="{63702053-BF38-460C-8CBE-9A7749CB0CBD}" presName="bgRect" presStyleLbl="bgAccFollowNode1" presStyleIdx="0" presStyleCnt="2"/>
      <dgm:spPr/>
    </dgm:pt>
    <dgm:pt modelId="{CBB6CEA5-E6A8-EB4C-80D0-6D328A18EE6D}" type="pres">
      <dgm:prSet presAssocID="{46AD13B7-5A96-4083-B085-00858E61E3BF}" presName="sibTransNodeCircle" presStyleLbl="alignNode1" presStyleIdx="0" presStyleCnt="4">
        <dgm:presLayoutVars>
          <dgm:chMax val="0"/>
          <dgm:bulletEnabled/>
        </dgm:presLayoutVars>
      </dgm:prSet>
      <dgm:spPr/>
    </dgm:pt>
    <dgm:pt modelId="{DD883B89-BAF6-424F-B5B2-B16F7FBA9B19}" type="pres">
      <dgm:prSet presAssocID="{63702053-BF38-460C-8CBE-9A7749CB0CBD}" presName="bottomLine" presStyleLbl="alignNode1" presStyleIdx="1" presStyleCnt="4">
        <dgm:presLayoutVars/>
      </dgm:prSet>
      <dgm:spPr/>
    </dgm:pt>
    <dgm:pt modelId="{48FCD3B2-9C18-A240-AAC1-BDECDFA65530}" type="pres">
      <dgm:prSet presAssocID="{63702053-BF38-460C-8CBE-9A7749CB0CBD}" presName="nodeText" presStyleLbl="bgAccFollowNode1" presStyleIdx="0" presStyleCnt="2">
        <dgm:presLayoutVars>
          <dgm:bulletEnabled val="1"/>
        </dgm:presLayoutVars>
      </dgm:prSet>
      <dgm:spPr/>
    </dgm:pt>
    <dgm:pt modelId="{302B6341-45A3-B943-BDEA-BEF1CFA5D637}" type="pres">
      <dgm:prSet presAssocID="{46AD13B7-5A96-4083-B085-00858E61E3BF}" presName="sibTrans" presStyleCnt="0"/>
      <dgm:spPr/>
    </dgm:pt>
    <dgm:pt modelId="{3F9A8616-265A-5C48-9B0C-B2389A423FD1}" type="pres">
      <dgm:prSet presAssocID="{C7C774B6-728D-47B4-959A-BEABECE46BB3}" presName="compositeNode" presStyleCnt="0">
        <dgm:presLayoutVars>
          <dgm:bulletEnabled val="1"/>
        </dgm:presLayoutVars>
      </dgm:prSet>
      <dgm:spPr/>
    </dgm:pt>
    <dgm:pt modelId="{630512E1-6A35-4C41-9B2C-446519D12C31}" type="pres">
      <dgm:prSet presAssocID="{C7C774B6-728D-47B4-959A-BEABECE46BB3}" presName="bgRect" presStyleLbl="bgAccFollowNode1" presStyleIdx="1" presStyleCnt="2"/>
      <dgm:spPr/>
    </dgm:pt>
    <dgm:pt modelId="{F511DF0E-9A24-9D42-BB71-E1884C1F22AA}" type="pres">
      <dgm:prSet presAssocID="{DA1C0827-52EE-43CD-8D39-E86ED7DEE47E}" presName="sibTransNodeCircle" presStyleLbl="alignNode1" presStyleIdx="2" presStyleCnt="4">
        <dgm:presLayoutVars>
          <dgm:chMax val="0"/>
          <dgm:bulletEnabled/>
        </dgm:presLayoutVars>
      </dgm:prSet>
      <dgm:spPr/>
    </dgm:pt>
    <dgm:pt modelId="{54A29889-5058-BF44-8C7F-60A141D9837E}" type="pres">
      <dgm:prSet presAssocID="{C7C774B6-728D-47B4-959A-BEABECE46BB3}" presName="bottomLine" presStyleLbl="alignNode1" presStyleIdx="3" presStyleCnt="4">
        <dgm:presLayoutVars/>
      </dgm:prSet>
      <dgm:spPr/>
    </dgm:pt>
    <dgm:pt modelId="{021BE6EB-6408-6E46-90D1-EF8ECA56A696}" type="pres">
      <dgm:prSet presAssocID="{C7C774B6-728D-47B4-959A-BEABECE46BB3}" presName="nodeText" presStyleLbl="bgAccFollowNode1" presStyleIdx="1" presStyleCnt="2">
        <dgm:presLayoutVars>
          <dgm:bulletEnabled val="1"/>
        </dgm:presLayoutVars>
      </dgm:prSet>
      <dgm:spPr/>
    </dgm:pt>
  </dgm:ptLst>
  <dgm:cxnLst>
    <dgm:cxn modelId="{F10DC20D-FA1D-4D2A-9592-FEF781F6586D}" srcId="{804D0417-62C2-498B-A5A4-5CA158F7E089}" destId="{63702053-BF38-460C-8CBE-9A7749CB0CBD}" srcOrd="0" destOrd="0" parTransId="{8D59D4E1-3715-4A3E-A391-FDD292CC9593}" sibTransId="{46AD13B7-5A96-4083-B085-00858E61E3BF}"/>
    <dgm:cxn modelId="{90D11122-3F01-4F97-9EEF-1F28F44F3B6F}" srcId="{804D0417-62C2-498B-A5A4-5CA158F7E089}" destId="{C7C774B6-728D-47B4-959A-BEABECE46BB3}" srcOrd="1" destOrd="0" parTransId="{81D53BE0-1866-41EE-AB9D-D481D45534AB}" sibTransId="{DA1C0827-52EE-43CD-8D39-E86ED7DEE47E}"/>
    <dgm:cxn modelId="{EFBE0831-FF1E-9141-ABDC-305D658C0294}" type="presOf" srcId="{46AD13B7-5A96-4083-B085-00858E61E3BF}" destId="{CBB6CEA5-E6A8-EB4C-80D0-6D328A18EE6D}" srcOrd="0" destOrd="0" presId="urn:microsoft.com/office/officeart/2016/7/layout/BasicLinearProcessNumbered"/>
    <dgm:cxn modelId="{5642D135-AEE3-394E-90CF-4AE35B75FCBD}" type="presOf" srcId="{804D0417-62C2-498B-A5A4-5CA158F7E089}" destId="{EBCE1DBE-1138-4340-B339-3F0523914D8D}" srcOrd="0" destOrd="0" presId="urn:microsoft.com/office/officeart/2016/7/layout/BasicLinearProcessNumbered"/>
    <dgm:cxn modelId="{34898E3E-A88C-354E-97BC-FFC00F935CBA}" type="presOf" srcId="{C7C774B6-728D-47B4-959A-BEABECE46BB3}" destId="{630512E1-6A35-4C41-9B2C-446519D12C31}" srcOrd="0" destOrd="0" presId="urn:microsoft.com/office/officeart/2016/7/layout/BasicLinearProcessNumbered"/>
    <dgm:cxn modelId="{3C6C1090-D56D-244A-910E-5674E5E43524}" type="presOf" srcId="{63702053-BF38-460C-8CBE-9A7749CB0CBD}" destId="{48FCD3B2-9C18-A240-AAC1-BDECDFA65530}" srcOrd="1" destOrd="0" presId="urn:microsoft.com/office/officeart/2016/7/layout/BasicLinearProcessNumbered"/>
    <dgm:cxn modelId="{6C598B99-6A9E-F44C-A3AF-50EA476E1780}" type="presOf" srcId="{C7C774B6-728D-47B4-959A-BEABECE46BB3}" destId="{021BE6EB-6408-6E46-90D1-EF8ECA56A696}" srcOrd="1" destOrd="0" presId="urn:microsoft.com/office/officeart/2016/7/layout/BasicLinearProcessNumbered"/>
    <dgm:cxn modelId="{0C1562D4-1604-B447-844A-9C952DCB990E}" type="presOf" srcId="{DA1C0827-52EE-43CD-8D39-E86ED7DEE47E}" destId="{F511DF0E-9A24-9D42-BB71-E1884C1F22AA}" srcOrd="0" destOrd="0" presId="urn:microsoft.com/office/officeart/2016/7/layout/BasicLinearProcessNumbered"/>
    <dgm:cxn modelId="{B0946DF1-E579-1D40-92FB-CBBB00B095CC}" type="presOf" srcId="{63702053-BF38-460C-8CBE-9A7749CB0CBD}" destId="{8DCBD786-4480-A744-A08D-D2AEFB1A20C5}" srcOrd="0" destOrd="0" presId="urn:microsoft.com/office/officeart/2016/7/layout/BasicLinearProcessNumbered"/>
    <dgm:cxn modelId="{943FACBF-4677-264C-9693-580D008FD859}" type="presParOf" srcId="{EBCE1DBE-1138-4340-B339-3F0523914D8D}" destId="{077B3D20-E00A-A942-9618-64CDFAEADCE0}" srcOrd="0" destOrd="0" presId="urn:microsoft.com/office/officeart/2016/7/layout/BasicLinearProcessNumbered"/>
    <dgm:cxn modelId="{D157ADBA-1313-9048-A6D2-778228FDDEDE}" type="presParOf" srcId="{077B3D20-E00A-A942-9618-64CDFAEADCE0}" destId="{8DCBD786-4480-A744-A08D-D2AEFB1A20C5}" srcOrd="0" destOrd="0" presId="urn:microsoft.com/office/officeart/2016/7/layout/BasicLinearProcessNumbered"/>
    <dgm:cxn modelId="{5A88EDBA-0182-854E-B679-E1546F739E84}" type="presParOf" srcId="{077B3D20-E00A-A942-9618-64CDFAEADCE0}" destId="{CBB6CEA5-E6A8-EB4C-80D0-6D328A18EE6D}" srcOrd="1" destOrd="0" presId="urn:microsoft.com/office/officeart/2016/7/layout/BasicLinearProcessNumbered"/>
    <dgm:cxn modelId="{72FC4A6C-A192-B343-B1C9-4E790BD568DC}" type="presParOf" srcId="{077B3D20-E00A-A942-9618-64CDFAEADCE0}" destId="{DD883B89-BAF6-424F-B5B2-B16F7FBA9B19}" srcOrd="2" destOrd="0" presId="urn:microsoft.com/office/officeart/2016/7/layout/BasicLinearProcessNumbered"/>
    <dgm:cxn modelId="{B6F3201F-CB56-4C41-92AE-31B132327783}" type="presParOf" srcId="{077B3D20-E00A-A942-9618-64CDFAEADCE0}" destId="{48FCD3B2-9C18-A240-AAC1-BDECDFA65530}" srcOrd="3" destOrd="0" presId="urn:microsoft.com/office/officeart/2016/7/layout/BasicLinearProcessNumbered"/>
    <dgm:cxn modelId="{1A2D80B8-6740-2045-B2D9-2A298C0AFE73}" type="presParOf" srcId="{EBCE1DBE-1138-4340-B339-3F0523914D8D}" destId="{302B6341-45A3-B943-BDEA-BEF1CFA5D637}" srcOrd="1" destOrd="0" presId="urn:microsoft.com/office/officeart/2016/7/layout/BasicLinearProcessNumbered"/>
    <dgm:cxn modelId="{2839DDE4-9855-4C46-AB67-A929952B632A}" type="presParOf" srcId="{EBCE1DBE-1138-4340-B339-3F0523914D8D}" destId="{3F9A8616-265A-5C48-9B0C-B2389A423FD1}" srcOrd="2" destOrd="0" presId="urn:microsoft.com/office/officeart/2016/7/layout/BasicLinearProcessNumbered"/>
    <dgm:cxn modelId="{F9DB4E22-DD85-2B48-A121-095F7CE1D545}" type="presParOf" srcId="{3F9A8616-265A-5C48-9B0C-B2389A423FD1}" destId="{630512E1-6A35-4C41-9B2C-446519D12C31}" srcOrd="0" destOrd="0" presId="urn:microsoft.com/office/officeart/2016/7/layout/BasicLinearProcessNumbered"/>
    <dgm:cxn modelId="{5C65E23A-8D26-C046-B578-5FAE9A9C3EDA}" type="presParOf" srcId="{3F9A8616-265A-5C48-9B0C-B2389A423FD1}" destId="{F511DF0E-9A24-9D42-BB71-E1884C1F22AA}" srcOrd="1" destOrd="0" presId="urn:microsoft.com/office/officeart/2016/7/layout/BasicLinearProcessNumbered"/>
    <dgm:cxn modelId="{D2ACD036-065C-DF40-9771-6EB45EB47FFB}" type="presParOf" srcId="{3F9A8616-265A-5C48-9B0C-B2389A423FD1}" destId="{54A29889-5058-BF44-8C7F-60A141D9837E}" srcOrd="2" destOrd="0" presId="urn:microsoft.com/office/officeart/2016/7/layout/BasicLinearProcessNumbered"/>
    <dgm:cxn modelId="{EC222D7C-1304-9643-936F-A59BB24CA7CE}" type="presParOf" srcId="{3F9A8616-265A-5C48-9B0C-B2389A423FD1}" destId="{021BE6EB-6408-6E46-90D1-EF8ECA56A696}"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4A4225-D65B-44A1-8873-251929EDBDE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7DB6B23-99E1-4231-A0F1-06EAA5AE4D14}">
      <dgm:prSet/>
      <dgm:spPr/>
      <dgm:t>
        <a:bodyPr/>
        <a:lstStyle/>
        <a:p>
          <a:r>
            <a:rPr lang="en-US"/>
            <a:t>Across Ohio, 31% of recovery housing capacity is being met across NARR levels, 1, 2 and 3.</a:t>
          </a:r>
        </a:p>
      </dgm:t>
    </dgm:pt>
    <dgm:pt modelId="{FF9F549D-24D6-4DD3-A03B-E8BC306E14D1}" type="parTrans" cxnId="{9553CE22-5DDB-4FAF-91AE-1FCFAA197AF9}">
      <dgm:prSet/>
      <dgm:spPr/>
      <dgm:t>
        <a:bodyPr/>
        <a:lstStyle/>
        <a:p>
          <a:endParaRPr lang="en-US"/>
        </a:p>
      </dgm:t>
    </dgm:pt>
    <dgm:pt modelId="{86244520-F130-4BAA-BE22-84D2E4CCCEEC}" type="sibTrans" cxnId="{9553CE22-5DDB-4FAF-91AE-1FCFAA197AF9}">
      <dgm:prSet/>
      <dgm:spPr/>
      <dgm:t>
        <a:bodyPr/>
        <a:lstStyle/>
        <a:p>
          <a:endParaRPr lang="en-US"/>
        </a:p>
      </dgm:t>
    </dgm:pt>
    <dgm:pt modelId="{A1B08A6A-BA7C-4E60-9D78-D95CC16714CF}">
      <dgm:prSet/>
      <dgm:spPr/>
      <dgm:t>
        <a:bodyPr/>
        <a:lstStyle/>
        <a:p>
          <a:r>
            <a:rPr lang="en-US"/>
            <a:t>Ohio experienced an estimated </a:t>
          </a:r>
          <a:r>
            <a:rPr lang="en-US" b="1"/>
            <a:t>$35 million in cost savings in 2022 </a:t>
          </a:r>
          <a:r>
            <a:rPr lang="en-US"/>
            <a:t>due to the utilization of recovery housing capacity. </a:t>
          </a:r>
        </a:p>
      </dgm:t>
    </dgm:pt>
    <dgm:pt modelId="{78CE97F3-4A3A-423E-9B5C-16AD542152C1}" type="parTrans" cxnId="{F70ED0B6-CE18-41DC-8B28-CF1F2943F1EE}">
      <dgm:prSet/>
      <dgm:spPr/>
      <dgm:t>
        <a:bodyPr/>
        <a:lstStyle/>
        <a:p>
          <a:endParaRPr lang="en-US"/>
        </a:p>
      </dgm:t>
    </dgm:pt>
    <dgm:pt modelId="{04DE51FB-A088-4DAA-A64E-29ABFCB83271}" type="sibTrans" cxnId="{F70ED0B6-CE18-41DC-8B28-CF1F2943F1EE}">
      <dgm:prSet/>
      <dgm:spPr/>
      <dgm:t>
        <a:bodyPr/>
        <a:lstStyle/>
        <a:p>
          <a:endParaRPr lang="en-US"/>
        </a:p>
      </dgm:t>
    </dgm:pt>
    <dgm:pt modelId="{0C11A9D0-BAF4-4D7A-9CB8-8B97F691F16C}">
      <dgm:prSet/>
      <dgm:spPr/>
      <dgm:t>
        <a:bodyPr/>
        <a:lstStyle/>
        <a:p>
          <a:r>
            <a:rPr lang="en-US"/>
            <a:t>If Ohio were to expand access to recovery housing capacity and enrollment by 25%, Ohio would expect to see an additional $8.5 million in cost savings per year.</a:t>
          </a:r>
        </a:p>
      </dgm:t>
    </dgm:pt>
    <dgm:pt modelId="{0667715E-71F0-4ED9-87C4-DEA2763C072D}" type="parTrans" cxnId="{100C033B-0804-4D2E-AA06-9FE63312F172}">
      <dgm:prSet/>
      <dgm:spPr/>
      <dgm:t>
        <a:bodyPr/>
        <a:lstStyle/>
        <a:p>
          <a:endParaRPr lang="en-US"/>
        </a:p>
      </dgm:t>
    </dgm:pt>
    <dgm:pt modelId="{90F5AA9F-6411-434A-AE32-07BC78E6238E}" type="sibTrans" cxnId="{100C033B-0804-4D2E-AA06-9FE63312F172}">
      <dgm:prSet/>
      <dgm:spPr/>
      <dgm:t>
        <a:bodyPr/>
        <a:lstStyle/>
        <a:p>
          <a:endParaRPr lang="en-US"/>
        </a:p>
      </dgm:t>
    </dgm:pt>
    <dgm:pt modelId="{DCCA6C6A-695E-4058-8E74-A4B36317CFAB}">
      <dgm:prSet/>
      <dgm:spPr/>
      <dgm:t>
        <a:bodyPr/>
        <a:lstStyle/>
        <a:p>
          <a:r>
            <a:rPr lang="en-US"/>
            <a:t>Including cost savings and benefits to individuals, the overall economic impact due to Ohio’s utilization of recovery housing capacity in 2022 is estimated as </a:t>
          </a:r>
          <a:r>
            <a:rPr lang="en-US" b="1"/>
            <a:t>$51 million</a:t>
          </a:r>
          <a:r>
            <a:rPr lang="en-US"/>
            <a:t>, with another $21 million forecasted if Ohio expands recovery housing capacity by 25%.</a:t>
          </a:r>
        </a:p>
      </dgm:t>
    </dgm:pt>
    <dgm:pt modelId="{8B580018-D895-4956-89B5-94FF6B23BF40}" type="parTrans" cxnId="{B6D58351-9305-4255-A243-B820708A8543}">
      <dgm:prSet/>
      <dgm:spPr/>
      <dgm:t>
        <a:bodyPr/>
        <a:lstStyle/>
        <a:p>
          <a:endParaRPr lang="en-US"/>
        </a:p>
      </dgm:t>
    </dgm:pt>
    <dgm:pt modelId="{48DD2832-EE6B-4688-ADD4-E6902ACD7CCD}" type="sibTrans" cxnId="{B6D58351-9305-4255-A243-B820708A8543}">
      <dgm:prSet/>
      <dgm:spPr/>
      <dgm:t>
        <a:bodyPr/>
        <a:lstStyle/>
        <a:p>
          <a:endParaRPr lang="en-US"/>
        </a:p>
      </dgm:t>
    </dgm:pt>
    <dgm:pt modelId="{4B9880FE-1EAB-48A6-83DB-10DCCF026040}" type="pres">
      <dgm:prSet presAssocID="{C74A4225-D65B-44A1-8873-251929EDBDE7}" presName="root" presStyleCnt="0">
        <dgm:presLayoutVars>
          <dgm:dir/>
          <dgm:resizeHandles val="exact"/>
        </dgm:presLayoutVars>
      </dgm:prSet>
      <dgm:spPr/>
    </dgm:pt>
    <dgm:pt modelId="{9B655EED-566D-4113-AC71-58C96C6948DE}" type="pres">
      <dgm:prSet presAssocID="{E7DB6B23-99E1-4231-A0F1-06EAA5AE4D14}" presName="compNode" presStyleCnt="0"/>
      <dgm:spPr/>
    </dgm:pt>
    <dgm:pt modelId="{1D2F1924-2EA3-48DD-8EA5-73914922BC17}" type="pres">
      <dgm:prSet presAssocID="{E7DB6B23-99E1-4231-A0F1-06EAA5AE4D14}" presName="bgRect" presStyleLbl="bgShp" presStyleIdx="0" presStyleCnt="3"/>
      <dgm:spPr/>
    </dgm:pt>
    <dgm:pt modelId="{589FD597-58AA-4A5E-AB88-170EF4D6DF1C}" type="pres">
      <dgm:prSet presAssocID="{E7DB6B23-99E1-4231-A0F1-06EAA5AE4D1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0D19CC3D-39E5-4D3A-98EC-4EA57CA49E5C}" type="pres">
      <dgm:prSet presAssocID="{E7DB6B23-99E1-4231-A0F1-06EAA5AE4D14}" presName="spaceRect" presStyleCnt="0"/>
      <dgm:spPr/>
    </dgm:pt>
    <dgm:pt modelId="{AC63C775-F263-4F89-9AEF-EA4C605CB816}" type="pres">
      <dgm:prSet presAssocID="{E7DB6B23-99E1-4231-A0F1-06EAA5AE4D14}" presName="parTx" presStyleLbl="revTx" presStyleIdx="0" presStyleCnt="4">
        <dgm:presLayoutVars>
          <dgm:chMax val="0"/>
          <dgm:chPref val="0"/>
        </dgm:presLayoutVars>
      </dgm:prSet>
      <dgm:spPr/>
    </dgm:pt>
    <dgm:pt modelId="{2CF4373D-24DC-490C-9172-FA3674486016}" type="pres">
      <dgm:prSet presAssocID="{86244520-F130-4BAA-BE22-84D2E4CCCEEC}" presName="sibTrans" presStyleCnt="0"/>
      <dgm:spPr/>
    </dgm:pt>
    <dgm:pt modelId="{F61A65F2-27C7-4C0A-9EBF-F72DFE3E72FB}" type="pres">
      <dgm:prSet presAssocID="{A1B08A6A-BA7C-4E60-9D78-D95CC16714CF}" presName="compNode" presStyleCnt="0"/>
      <dgm:spPr/>
    </dgm:pt>
    <dgm:pt modelId="{1E8433E5-1309-4F76-9FAB-B436BFF0EBAE}" type="pres">
      <dgm:prSet presAssocID="{A1B08A6A-BA7C-4E60-9D78-D95CC16714CF}" presName="bgRect" presStyleLbl="bgShp" presStyleIdx="1" presStyleCnt="3"/>
      <dgm:spPr/>
    </dgm:pt>
    <dgm:pt modelId="{F022E22E-8E06-4304-94BA-6E72F0F260E1}" type="pres">
      <dgm:prSet presAssocID="{A1B08A6A-BA7C-4E60-9D78-D95CC16714C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5EF6C488-897B-4BBD-81E7-5772CCACBFF1}" type="pres">
      <dgm:prSet presAssocID="{A1B08A6A-BA7C-4E60-9D78-D95CC16714CF}" presName="spaceRect" presStyleCnt="0"/>
      <dgm:spPr/>
    </dgm:pt>
    <dgm:pt modelId="{BC0C940B-3F7F-46D6-9653-EB524B2820F9}" type="pres">
      <dgm:prSet presAssocID="{A1B08A6A-BA7C-4E60-9D78-D95CC16714CF}" presName="parTx" presStyleLbl="revTx" presStyleIdx="1" presStyleCnt="4">
        <dgm:presLayoutVars>
          <dgm:chMax val="0"/>
          <dgm:chPref val="0"/>
        </dgm:presLayoutVars>
      </dgm:prSet>
      <dgm:spPr/>
    </dgm:pt>
    <dgm:pt modelId="{9F92763A-A768-440D-9074-1E539CA8912F}" type="pres">
      <dgm:prSet presAssocID="{A1B08A6A-BA7C-4E60-9D78-D95CC16714CF}" presName="desTx" presStyleLbl="revTx" presStyleIdx="2" presStyleCnt="4">
        <dgm:presLayoutVars/>
      </dgm:prSet>
      <dgm:spPr/>
    </dgm:pt>
    <dgm:pt modelId="{5269A673-C4CD-4B32-AC1A-7B42D3717525}" type="pres">
      <dgm:prSet presAssocID="{04DE51FB-A088-4DAA-A64E-29ABFCB83271}" presName="sibTrans" presStyleCnt="0"/>
      <dgm:spPr/>
    </dgm:pt>
    <dgm:pt modelId="{97A3BF5B-E2C2-4111-9671-0A2BC51145F2}" type="pres">
      <dgm:prSet presAssocID="{DCCA6C6A-695E-4058-8E74-A4B36317CFAB}" presName="compNode" presStyleCnt="0"/>
      <dgm:spPr/>
    </dgm:pt>
    <dgm:pt modelId="{0C35ACEC-4DAF-4C85-AEE6-E6BC3C7A1295}" type="pres">
      <dgm:prSet presAssocID="{DCCA6C6A-695E-4058-8E74-A4B36317CFAB}" presName="bgRect" presStyleLbl="bgShp" presStyleIdx="2" presStyleCnt="3"/>
      <dgm:spPr/>
    </dgm:pt>
    <dgm:pt modelId="{61AF1668-4AEF-4A0D-A832-463A49EDA05A}" type="pres">
      <dgm:prSet presAssocID="{DCCA6C6A-695E-4058-8E74-A4B36317CFA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4732B9F7-DF31-45BD-BC9F-BA81560B90CD}" type="pres">
      <dgm:prSet presAssocID="{DCCA6C6A-695E-4058-8E74-A4B36317CFAB}" presName="spaceRect" presStyleCnt="0"/>
      <dgm:spPr/>
    </dgm:pt>
    <dgm:pt modelId="{3ECD9A5E-3953-41B1-933C-C26A6D955296}" type="pres">
      <dgm:prSet presAssocID="{DCCA6C6A-695E-4058-8E74-A4B36317CFAB}" presName="parTx" presStyleLbl="revTx" presStyleIdx="3" presStyleCnt="4">
        <dgm:presLayoutVars>
          <dgm:chMax val="0"/>
          <dgm:chPref val="0"/>
        </dgm:presLayoutVars>
      </dgm:prSet>
      <dgm:spPr/>
    </dgm:pt>
  </dgm:ptLst>
  <dgm:cxnLst>
    <dgm:cxn modelId="{D9B19D02-5BFC-4EB6-A6D5-D12AD272CBA6}" type="presOf" srcId="{E7DB6B23-99E1-4231-A0F1-06EAA5AE4D14}" destId="{AC63C775-F263-4F89-9AEF-EA4C605CB816}" srcOrd="0" destOrd="0" presId="urn:microsoft.com/office/officeart/2018/2/layout/IconVerticalSolidList"/>
    <dgm:cxn modelId="{9553CE22-5DDB-4FAF-91AE-1FCFAA197AF9}" srcId="{C74A4225-D65B-44A1-8873-251929EDBDE7}" destId="{E7DB6B23-99E1-4231-A0F1-06EAA5AE4D14}" srcOrd="0" destOrd="0" parTransId="{FF9F549D-24D6-4DD3-A03B-E8BC306E14D1}" sibTransId="{86244520-F130-4BAA-BE22-84D2E4CCCEEC}"/>
    <dgm:cxn modelId="{57DCC135-0B0B-45B8-A7DD-10A500FA3F07}" type="presOf" srcId="{0C11A9D0-BAF4-4D7A-9CB8-8B97F691F16C}" destId="{9F92763A-A768-440D-9074-1E539CA8912F}" srcOrd="0" destOrd="0" presId="urn:microsoft.com/office/officeart/2018/2/layout/IconVerticalSolidList"/>
    <dgm:cxn modelId="{100C033B-0804-4D2E-AA06-9FE63312F172}" srcId="{A1B08A6A-BA7C-4E60-9D78-D95CC16714CF}" destId="{0C11A9D0-BAF4-4D7A-9CB8-8B97F691F16C}" srcOrd="0" destOrd="0" parTransId="{0667715E-71F0-4ED9-87C4-DEA2763C072D}" sibTransId="{90F5AA9F-6411-434A-AE32-07BC78E6238E}"/>
    <dgm:cxn modelId="{7F5BAD40-F063-4666-8DAD-0B71C6C1DA52}" type="presOf" srcId="{DCCA6C6A-695E-4058-8E74-A4B36317CFAB}" destId="{3ECD9A5E-3953-41B1-933C-C26A6D955296}" srcOrd="0" destOrd="0" presId="urn:microsoft.com/office/officeart/2018/2/layout/IconVerticalSolidList"/>
    <dgm:cxn modelId="{B6D58351-9305-4255-A243-B820708A8543}" srcId="{C74A4225-D65B-44A1-8873-251929EDBDE7}" destId="{DCCA6C6A-695E-4058-8E74-A4B36317CFAB}" srcOrd="2" destOrd="0" parTransId="{8B580018-D895-4956-89B5-94FF6B23BF40}" sibTransId="{48DD2832-EE6B-4688-ADD4-E6902ACD7CCD}"/>
    <dgm:cxn modelId="{2BE8E88C-397B-4B9E-85CE-23EB07B630A2}" type="presOf" srcId="{C74A4225-D65B-44A1-8873-251929EDBDE7}" destId="{4B9880FE-1EAB-48A6-83DB-10DCCF026040}" srcOrd="0" destOrd="0" presId="urn:microsoft.com/office/officeart/2018/2/layout/IconVerticalSolidList"/>
    <dgm:cxn modelId="{F70ED0B6-CE18-41DC-8B28-CF1F2943F1EE}" srcId="{C74A4225-D65B-44A1-8873-251929EDBDE7}" destId="{A1B08A6A-BA7C-4E60-9D78-D95CC16714CF}" srcOrd="1" destOrd="0" parTransId="{78CE97F3-4A3A-423E-9B5C-16AD542152C1}" sibTransId="{04DE51FB-A088-4DAA-A64E-29ABFCB83271}"/>
    <dgm:cxn modelId="{C39C7FB9-CD50-4D98-8BEB-CCCF78B91886}" type="presOf" srcId="{A1B08A6A-BA7C-4E60-9D78-D95CC16714CF}" destId="{BC0C940B-3F7F-46D6-9653-EB524B2820F9}" srcOrd="0" destOrd="0" presId="urn:microsoft.com/office/officeart/2018/2/layout/IconVerticalSolidList"/>
    <dgm:cxn modelId="{CBFC32F2-FFDF-4AA9-B80C-BDD7FA554886}" type="presParOf" srcId="{4B9880FE-1EAB-48A6-83DB-10DCCF026040}" destId="{9B655EED-566D-4113-AC71-58C96C6948DE}" srcOrd="0" destOrd="0" presId="urn:microsoft.com/office/officeart/2018/2/layout/IconVerticalSolidList"/>
    <dgm:cxn modelId="{F1BD681D-7128-450B-9663-07F70072266E}" type="presParOf" srcId="{9B655EED-566D-4113-AC71-58C96C6948DE}" destId="{1D2F1924-2EA3-48DD-8EA5-73914922BC17}" srcOrd="0" destOrd="0" presId="urn:microsoft.com/office/officeart/2018/2/layout/IconVerticalSolidList"/>
    <dgm:cxn modelId="{0B2CAE32-467D-4451-ADCC-2CE1D2022418}" type="presParOf" srcId="{9B655EED-566D-4113-AC71-58C96C6948DE}" destId="{589FD597-58AA-4A5E-AB88-170EF4D6DF1C}" srcOrd="1" destOrd="0" presId="urn:microsoft.com/office/officeart/2018/2/layout/IconVerticalSolidList"/>
    <dgm:cxn modelId="{FA54EF52-66A3-4A65-AACD-0D5EFFAD9A4A}" type="presParOf" srcId="{9B655EED-566D-4113-AC71-58C96C6948DE}" destId="{0D19CC3D-39E5-4D3A-98EC-4EA57CA49E5C}" srcOrd="2" destOrd="0" presId="urn:microsoft.com/office/officeart/2018/2/layout/IconVerticalSolidList"/>
    <dgm:cxn modelId="{12E72800-6CF9-4CC5-8971-44A16A6EC95E}" type="presParOf" srcId="{9B655EED-566D-4113-AC71-58C96C6948DE}" destId="{AC63C775-F263-4F89-9AEF-EA4C605CB816}" srcOrd="3" destOrd="0" presId="urn:microsoft.com/office/officeart/2018/2/layout/IconVerticalSolidList"/>
    <dgm:cxn modelId="{B0F4163E-7AEA-44D8-BC69-36D9147C742A}" type="presParOf" srcId="{4B9880FE-1EAB-48A6-83DB-10DCCF026040}" destId="{2CF4373D-24DC-490C-9172-FA3674486016}" srcOrd="1" destOrd="0" presId="urn:microsoft.com/office/officeart/2018/2/layout/IconVerticalSolidList"/>
    <dgm:cxn modelId="{7D8D5936-C1D8-4ABC-B6EA-C2294CB859A6}" type="presParOf" srcId="{4B9880FE-1EAB-48A6-83DB-10DCCF026040}" destId="{F61A65F2-27C7-4C0A-9EBF-F72DFE3E72FB}" srcOrd="2" destOrd="0" presId="urn:microsoft.com/office/officeart/2018/2/layout/IconVerticalSolidList"/>
    <dgm:cxn modelId="{A5ACC2BD-10B8-4F9F-BFA7-177E91688C8F}" type="presParOf" srcId="{F61A65F2-27C7-4C0A-9EBF-F72DFE3E72FB}" destId="{1E8433E5-1309-4F76-9FAB-B436BFF0EBAE}" srcOrd="0" destOrd="0" presId="urn:microsoft.com/office/officeart/2018/2/layout/IconVerticalSolidList"/>
    <dgm:cxn modelId="{8138B146-C577-4DF0-BD2A-AE2E2B79E72E}" type="presParOf" srcId="{F61A65F2-27C7-4C0A-9EBF-F72DFE3E72FB}" destId="{F022E22E-8E06-4304-94BA-6E72F0F260E1}" srcOrd="1" destOrd="0" presId="urn:microsoft.com/office/officeart/2018/2/layout/IconVerticalSolidList"/>
    <dgm:cxn modelId="{9B44F46C-1651-4434-BF38-745446F24063}" type="presParOf" srcId="{F61A65F2-27C7-4C0A-9EBF-F72DFE3E72FB}" destId="{5EF6C488-897B-4BBD-81E7-5772CCACBFF1}" srcOrd="2" destOrd="0" presId="urn:microsoft.com/office/officeart/2018/2/layout/IconVerticalSolidList"/>
    <dgm:cxn modelId="{E63AB5DA-E784-4DE4-83C3-D62BC323EAAB}" type="presParOf" srcId="{F61A65F2-27C7-4C0A-9EBF-F72DFE3E72FB}" destId="{BC0C940B-3F7F-46D6-9653-EB524B2820F9}" srcOrd="3" destOrd="0" presId="urn:microsoft.com/office/officeart/2018/2/layout/IconVerticalSolidList"/>
    <dgm:cxn modelId="{A27C77BF-ACE3-4543-9A55-FDC08F867BFC}" type="presParOf" srcId="{F61A65F2-27C7-4C0A-9EBF-F72DFE3E72FB}" destId="{9F92763A-A768-440D-9074-1E539CA8912F}" srcOrd="4" destOrd="0" presId="urn:microsoft.com/office/officeart/2018/2/layout/IconVerticalSolidList"/>
    <dgm:cxn modelId="{CAA4485F-CCC8-457E-A802-1BB1A7AF34BB}" type="presParOf" srcId="{4B9880FE-1EAB-48A6-83DB-10DCCF026040}" destId="{5269A673-C4CD-4B32-AC1A-7B42D3717525}" srcOrd="3" destOrd="0" presId="urn:microsoft.com/office/officeart/2018/2/layout/IconVerticalSolidList"/>
    <dgm:cxn modelId="{966BC5FD-C538-4209-8ACD-2E930A900395}" type="presParOf" srcId="{4B9880FE-1EAB-48A6-83DB-10DCCF026040}" destId="{97A3BF5B-E2C2-4111-9671-0A2BC51145F2}" srcOrd="4" destOrd="0" presId="urn:microsoft.com/office/officeart/2018/2/layout/IconVerticalSolidList"/>
    <dgm:cxn modelId="{92C799C5-28F3-403C-8E7B-B1EA2B7E4BE3}" type="presParOf" srcId="{97A3BF5B-E2C2-4111-9671-0A2BC51145F2}" destId="{0C35ACEC-4DAF-4C85-AEE6-E6BC3C7A1295}" srcOrd="0" destOrd="0" presId="urn:microsoft.com/office/officeart/2018/2/layout/IconVerticalSolidList"/>
    <dgm:cxn modelId="{E880F412-3C05-4E52-90E0-AEFCC30A48FA}" type="presParOf" srcId="{97A3BF5B-E2C2-4111-9671-0A2BC51145F2}" destId="{61AF1668-4AEF-4A0D-A832-463A49EDA05A}" srcOrd="1" destOrd="0" presId="urn:microsoft.com/office/officeart/2018/2/layout/IconVerticalSolidList"/>
    <dgm:cxn modelId="{862854BA-0E0B-4117-836A-42CAED28A08A}" type="presParOf" srcId="{97A3BF5B-E2C2-4111-9671-0A2BC51145F2}" destId="{4732B9F7-DF31-45BD-BC9F-BA81560B90CD}" srcOrd="2" destOrd="0" presId="urn:microsoft.com/office/officeart/2018/2/layout/IconVerticalSolidList"/>
    <dgm:cxn modelId="{0971D260-EF0F-44D5-BDC3-DC01FB146261}" type="presParOf" srcId="{97A3BF5B-E2C2-4111-9671-0A2BC51145F2}" destId="{3ECD9A5E-3953-41B1-933C-C26A6D95529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CED27A-A67D-4BCF-9730-92605E4C2D4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7AB1794-532C-4A10-BB15-FF8A56BAEEA7}">
      <dgm:prSet/>
      <dgm:spPr/>
      <dgm:t>
        <a:bodyPr/>
        <a:lstStyle/>
        <a:p>
          <a:r>
            <a:rPr lang="en-US"/>
            <a:t>We plan to continue sharing what we have learned through publications in peer-reviewed journals and through the development of infographics and brief reports.</a:t>
          </a:r>
        </a:p>
      </dgm:t>
    </dgm:pt>
    <dgm:pt modelId="{4950D973-F03C-4ECD-9AEA-6A23620E9D2C}" type="parTrans" cxnId="{8A48B390-3017-43A3-A348-AC4EBF3C00DB}">
      <dgm:prSet/>
      <dgm:spPr/>
      <dgm:t>
        <a:bodyPr/>
        <a:lstStyle/>
        <a:p>
          <a:endParaRPr lang="en-US"/>
        </a:p>
      </dgm:t>
    </dgm:pt>
    <dgm:pt modelId="{6A80575B-49CD-4C27-A6C9-01AAAAE4B0A7}" type="sibTrans" cxnId="{8A48B390-3017-43A3-A348-AC4EBF3C00DB}">
      <dgm:prSet/>
      <dgm:spPr/>
      <dgm:t>
        <a:bodyPr/>
        <a:lstStyle/>
        <a:p>
          <a:endParaRPr lang="en-US"/>
        </a:p>
      </dgm:t>
    </dgm:pt>
    <dgm:pt modelId="{4C37284B-2B4E-4E42-A707-65FC9BB54AE2}">
      <dgm:prSet/>
      <dgm:spPr/>
      <dgm:t>
        <a:bodyPr/>
        <a:lstStyle/>
        <a:p>
          <a:r>
            <a:rPr lang="en-US"/>
            <a:t>We hope to conduct another analysis by housing level again with the 2024 data.</a:t>
          </a:r>
        </a:p>
      </dgm:t>
    </dgm:pt>
    <dgm:pt modelId="{1D141880-6F4E-4145-99F5-39781B8FDAB8}" type="parTrans" cxnId="{53B2C89A-3327-47D1-8482-2F6F8AE84BFE}">
      <dgm:prSet/>
      <dgm:spPr/>
      <dgm:t>
        <a:bodyPr/>
        <a:lstStyle/>
        <a:p>
          <a:endParaRPr lang="en-US"/>
        </a:p>
      </dgm:t>
    </dgm:pt>
    <dgm:pt modelId="{76D6EF75-2256-49E5-83F6-705EB237F1DA}" type="sibTrans" cxnId="{53B2C89A-3327-47D1-8482-2F6F8AE84BFE}">
      <dgm:prSet/>
      <dgm:spPr/>
      <dgm:t>
        <a:bodyPr/>
        <a:lstStyle/>
        <a:p>
          <a:endParaRPr lang="en-US"/>
        </a:p>
      </dgm:t>
    </dgm:pt>
    <dgm:pt modelId="{77556D08-3AFB-46EC-AA90-CF70D9666BD4}">
      <dgm:prSet/>
      <dgm:spPr/>
      <dgm:t>
        <a:bodyPr/>
        <a:lstStyle/>
        <a:p>
          <a:r>
            <a:rPr lang="en-US"/>
            <a:t>We hope to run the 2023 and 2024 data through the data science modeling again to see if the predictive features remain or if they have changed.</a:t>
          </a:r>
        </a:p>
      </dgm:t>
    </dgm:pt>
    <dgm:pt modelId="{45B84FCE-4D91-45D5-9353-DE219B1D0FB3}" type="parTrans" cxnId="{B1B47A77-04B5-40B0-B7BA-1E912B4BE138}">
      <dgm:prSet/>
      <dgm:spPr/>
      <dgm:t>
        <a:bodyPr/>
        <a:lstStyle/>
        <a:p>
          <a:endParaRPr lang="en-US"/>
        </a:p>
      </dgm:t>
    </dgm:pt>
    <dgm:pt modelId="{39536ED7-77C5-4309-B279-B624A1EC22D2}" type="sibTrans" cxnId="{B1B47A77-04B5-40B0-B7BA-1E912B4BE138}">
      <dgm:prSet/>
      <dgm:spPr/>
      <dgm:t>
        <a:bodyPr/>
        <a:lstStyle/>
        <a:p>
          <a:endParaRPr lang="en-US"/>
        </a:p>
      </dgm:t>
    </dgm:pt>
    <dgm:pt modelId="{29F4BA2D-FD3B-4C2D-9793-1D95DFD844BE}" type="pres">
      <dgm:prSet presAssocID="{79CED27A-A67D-4BCF-9730-92605E4C2D49}" presName="root" presStyleCnt="0">
        <dgm:presLayoutVars>
          <dgm:dir/>
          <dgm:resizeHandles val="exact"/>
        </dgm:presLayoutVars>
      </dgm:prSet>
      <dgm:spPr/>
    </dgm:pt>
    <dgm:pt modelId="{3B5DCA52-4217-4FD6-8D24-CCFECAA6581B}" type="pres">
      <dgm:prSet presAssocID="{47AB1794-532C-4A10-BB15-FF8A56BAEEA7}" presName="compNode" presStyleCnt="0"/>
      <dgm:spPr/>
    </dgm:pt>
    <dgm:pt modelId="{231C8F65-CD48-458E-A5A7-89C6D7A5C129}" type="pres">
      <dgm:prSet presAssocID="{47AB1794-532C-4A10-BB15-FF8A56BAEEA7}" presName="bgRect" presStyleLbl="bgShp" presStyleIdx="0" presStyleCnt="3"/>
      <dgm:spPr/>
    </dgm:pt>
    <dgm:pt modelId="{2BA1E14A-A87E-40F6-B183-F98557E4F8CB}" type="pres">
      <dgm:prSet presAssocID="{47AB1794-532C-4A10-BB15-FF8A56BAEEA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9B7E03BA-451E-487B-BA0F-E8CDB1A339B3}" type="pres">
      <dgm:prSet presAssocID="{47AB1794-532C-4A10-BB15-FF8A56BAEEA7}" presName="spaceRect" presStyleCnt="0"/>
      <dgm:spPr/>
    </dgm:pt>
    <dgm:pt modelId="{12DFD86D-2E73-4323-9B91-C7210DCD7B79}" type="pres">
      <dgm:prSet presAssocID="{47AB1794-532C-4A10-BB15-FF8A56BAEEA7}" presName="parTx" presStyleLbl="revTx" presStyleIdx="0" presStyleCnt="3">
        <dgm:presLayoutVars>
          <dgm:chMax val="0"/>
          <dgm:chPref val="0"/>
        </dgm:presLayoutVars>
      </dgm:prSet>
      <dgm:spPr/>
    </dgm:pt>
    <dgm:pt modelId="{99A35CEB-1A8C-4E2B-AC15-3FC50CE72C35}" type="pres">
      <dgm:prSet presAssocID="{6A80575B-49CD-4C27-A6C9-01AAAAE4B0A7}" presName="sibTrans" presStyleCnt="0"/>
      <dgm:spPr/>
    </dgm:pt>
    <dgm:pt modelId="{A0490D2E-F65F-4014-8648-3D7936E04152}" type="pres">
      <dgm:prSet presAssocID="{4C37284B-2B4E-4E42-A707-65FC9BB54AE2}" presName="compNode" presStyleCnt="0"/>
      <dgm:spPr/>
    </dgm:pt>
    <dgm:pt modelId="{AC02AC59-E02D-4048-97E4-93B497F29C96}" type="pres">
      <dgm:prSet presAssocID="{4C37284B-2B4E-4E42-A707-65FC9BB54AE2}" presName="bgRect" presStyleLbl="bgShp" presStyleIdx="1" presStyleCnt="3"/>
      <dgm:spPr/>
    </dgm:pt>
    <dgm:pt modelId="{797EC099-F7EC-4BCC-84CF-DE35CC789204}" type="pres">
      <dgm:prSet presAssocID="{4C37284B-2B4E-4E42-A707-65FC9BB54AE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me"/>
        </a:ext>
      </dgm:extLst>
    </dgm:pt>
    <dgm:pt modelId="{8D3E4017-1BA5-4AD6-8E0C-45FB5ADF0273}" type="pres">
      <dgm:prSet presAssocID="{4C37284B-2B4E-4E42-A707-65FC9BB54AE2}" presName="spaceRect" presStyleCnt="0"/>
      <dgm:spPr/>
    </dgm:pt>
    <dgm:pt modelId="{BC7FF4F2-AEB6-4594-AC07-1A125F3D5820}" type="pres">
      <dgm:prSet presAssocID="{4C37284B-2B4E-4E42-A707-65FC9BB54AE2}" presName="parTx" presStyleLbl="revTx" presStyleIdx="1" presStyleCnt="3">
        <dgm:presLayoutVars>
          <dgm:chMax val="0"/>
          <dgm:chPref val="0"/>
        </dgm:presLayoutVars>
      </dgm:prSet>
      <dgm:spPr/>
    </dgm:pt>
    <dgm:pt modelId="{104B94C4-1160-4720-8F5B-DBDBD9DB5BE2}" type="pres">
      <dgm:prSet presAssocID="{76D6EF75-2256-49E5-83F6-705EB237F1DA}" presName="sibTrans" presStyleCnt="0"/>
      <dgm:spPr/>
    </dgm:pt>
    <dgm:pt modelId="{DB5A6EF0-4CDF-4BDB-AAA8-011799D4167A}" type="pres">
      <dgm:prSet presAssocID="{77556D08-3AFB-46EC-AA90-CF70D9666BD4}" presName="compNode" presStyleCnt="0"/>
      <dgm:spPr/>
    </dgm:pt>
    <dgm:pt modelId="{BE3DA1EB-2D07-4A64-A504-8937D78AC686}" type="pres">
      <dgm:prSet presAssocID="{77556D08-3AFB-46EC-AA90-CF70D9666BD4}" presName="bgRect" presStyleLbl="bgShp" presStyleIdx="2" presStyleCnt="3"/>
      <dgm:spPr/>
    </dgm:pt>
    <dgm:pt modelId="{FB6130FF-F381-446C-95E8-E1C6FFCF657D}" type="pres">
      <dgm:prSet presAssocID="{77556D08-3AFB-46EC-AA90-CF70D9666BD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1B7CB634-6837-4F53-BD74-09BDF5052404}" type="pres">
      <dgm:prSet presAssocID="{77556D08-3AFB-46EC-AA90-CF70D9666BD4}" presName="spaceRect" presStyleCnt="0"/>
      <dgm:spPr/>
    </dgm:pt>
    <dgm:pt modelId="{B8B84267-CD35-4D15-8722-15057B7841CF}" type="pres">
      <dgm:prSet presAssocID="{77556D08-3AFB-46EC-AA90-CF70D9666BD4}" presName="parTx" presStyleLbl="revTx" presStyleIdx="2" presStyleCnt="3">
        <dgm:presLayoutVars>
          <dgm:chMax val="0"/>
          <dgm:chPref val="0"/>
        </dgm:presLayoutVars>
      </dgm:prSet>
      <dgm:spPr/>
    </dgm:pt>
  </dgm:ptLst>
  <dgm:cxnLst>
    <dgm:cxn modelId="{9E95DA0C-7DA1-4232-BCA1-8BE925489571}" type="presOf" srcId="{77556D08-3AFB-46EC-AA90-CF70D9666BD4}" destId="{B8B84267-CD35-4D15-8722-15057B7841CF}" srcOrd="0" destOrd="0" presId="urn:microsoft.com/office/officeart/2018/2/layout/IconVerticalSolidList"/>
    <dgm:cxn modelId="{59540E2A-5413-491B-9540-B0DE1D520BF2}" type="presOf" srcId="{4C37284B-2B4E-4E42-A707-65FC9BB54AE2}" destId="{BC7FF4F2-AEB6-4594-AC07-1A125F3D5820}" srcOrd="0" destOrd="0" presId="urn:microsoft.com/office/officeart/2018/2/layout/IconVerticalSolidList"/>
    <dgm:cxn modelId="{B1B47A77-04B5-40B0-B7BA-1E912B4BE138}" srcId="{79CED27A-A67D-4BCF-9730-92605E4C2D49}" destId="{77556D08-3AFB-46EC-AA90-CF70D9666BD4}" srcOrd="2" destOrd="0" parTransId="{45B84FCE-4D91-45D5-9353-DE219B1D0FB3}" sibTransId="{39536ED7-77C5-4309-B279-B624A1EC22D2}"/>
    <dgm:cxn modelId="{8A48B390-3017-43A3-A348-AC4EBF3C00DB}" srcId="{79CED27A-A67D-4BCF-9730-92605E4C2D49}" destId="{47AB1794-532C-4A10-BB15-FF8A56BAEEA7}" srcOrd="0" destOrd="0" parTransId="{4950D973-F03C-4ECD-9AEA-6A23620E9D2C}" sibTransId="{6A80575B-49CD-4C27-A6C9-01AAAAE4B0A7}"/>
    <dgm:cxn modelId="{53B2C89A-3327-47D1-8482-2F6F8AE84BFE}" srcId="{79CED27A-A67D-4BCF-9730-92605E4C2D49}" destId="{4C37284B-2B4E-4E42-A707-65FC9BB54AE2}" srcOrd="1" destOrd="0" parTransId="{1D141880-6F4E-4145-99F5-39781B8FDAB8}" sibTransId="{76D6EF75-2256-49E5-83F6-705EB237F1DA}"/>
    <dgm:cxn modelId="{1518319F-AB97-47C6-B961-C61E8CE2A160}" type="presOf" srcId="{79CED27A-A67D-4BCF-9730-92605E4C2D49}" destId="{29F4BA2D-FD3B-4C2D-9793-1D95DFD844BE}" srcOrd="0" destOrd="0" presId="urn:microsoft.com/office/officeart/2018/2/layout/IconVerticalSolidList"/>
    <dgm:cxn modelId="{B27C0ACB-FDB0-4054-B3C2-7E19EE824EE6}" type="presOf" srcId="{47AB1794-532C-4A10-BB15-FF8A56BAEEA7}" destId="{12DFD86D-2E73-4323-9B91-C7210DCD7B79}" srcOrd="0" destOrd="0" presId="urn:microsoft.com/office/officeart/2018/2/layout/IconVerticalSolidList"/>
    <dgm:cxn modelId="{B79F22A4-9897-45B9-94DC-F7E0A1F1D18C}" type="presParOf" srcId="{29F4BA2D-FD3B-4C2D-9793-1D95DFD844BE}" destId="{3B5DCA52-4217-4FD6-8D24-CCFECAA6581B}" srcOrd="0" destOrd="0" presId="urn:microsoft.com/office/officeart/2018/2/layout/IconVerticalSolidList"/>
    <dgm:cxn modelId="{80E657D1-A478-461D-9B97-0664B22A2103}" type="presParOf" srcId="{3B5DCA52-4217-4FD6-8D24-CCFECAA6581B}" destId="{231C8F65-CD48-458E-A5A7-89C6D7A5C129}" srcOrd="0" destOrd="0" presId="urn:microsoft.com/office/officeart/2018/2/layout/IconVerticalSolidList"/>
    <dgm:cxn modelId="{44C11A8E-5185-4048-B3A2-FFCDE771DA2F}" type="presParOf" srcId="{3B5DCA52-4217-4FD6-8D24-CCFECAA6581B}" destId="{2BA1E14A-A87E-40F6-B183-F98557E4F8CB}" srcOrd="1" destOrd="0" presId="urn:microsoft.com/office/officeart/2018/2/layout/IconVerticalSolidList"/>
    <dgm:cxn modelId="{2868743B-EE40-474C-889F-05A240279E4A}" type="presParOf" srcId="{3B5DCA52-4217-4FD6-8D24-CCFECAA6581B}" destId="{9B7E03BA-451E-487B-BA0F-E8CDB1A339B3}" srcOrd="2" destOrd="0" presId="urn:microsoft.com/office/officeart/2018/2/layout/IconVerticalSolidList"/>
    <dgm:cxn modelId="{0F99C43C-7AE1-40B4-90D7-06BF1331241D}" type="presParOf" srcId="{3B5DCA52-4217-4FD6-8D24-CCFECAA6581B}" destId="{12DFD86D-2E73-4323-9B91-C7210DCD7B79}" srcOrd="3" destOrd="0" presId="urn:microsoft.com/office/officeart/2018/2/layout/IconVerticalSolidList"/>
    <dgm:cxn modelId="{F932E76E-1048-4AA1-94DF-0639A49B9A1D}" type="presParOf" srcId="{29F4BA2D-FD3B-4C2D-9793-1D95DFD844BE}" destId="{99A35CEB-1A8C-4E2B-AC15-3FC50CE72C35}" srcOrd="1" destOrd="0" presId="urn:microsoft.com/office/officeart/2018/2/layout/IconVerticalSolidList"/>
    <dgm:cxn modelId="{3D7AE8F1-9B75-476C-9249-F04DCFF57484}" type="presParOf" srcId="{29F4BA2D-FD3B-4C2D-9793-1D95DFD844BE}" destId="{A0490D2E-F65F-4014-8648-3D7936E04152}" srcOrd="2" destOrd="0" presId="urn:microsoft.com/office/officeart/2018/2/layout/IconVerticalSolidList"/>
    <dgm:cxn modelId="{22ADA5AA-7480-48D5-8A85-85B47B7371B8}" type="presParOf" srcId="{A0490D2E-F65F-4014-8648-3D7936E04152}" destId="{AC02AC59-E02D-4048-97E4-93B497F29C96}" srcOrd="0" destOrd="0" presId="urn:microsoft.com/office/officeart/2018/2/layout/IconVerticalSolidList"/>
    <dgm:cxn modelId="{21AA4E2A-CA01-4914-83E5-F2CC7F8D919E}" type="presParOf" srcId="{A0490D2E-F65F-4014-8648-3D7936E04152}" destId="{797EC099-F7EC-4BCC-84CF-DE35CC789204}" srcOrd="1" destOrd="0" presId="urn:microsoft.com/office/officeart/2018/2/layout/IconVerticalSolidList"/>
    <dgm:cxn modelId="{C7A9E36F-654D-4497-B56D-7FF48B16D65E}" type="presParOf" srcId="{A0490D2E-F65F-4014-8648-3D7936E04152}" destId="{8D3E4017-1BA5-4AD6-8E0C-45FB5ADF0273}" srcOrd="2" destOrd="0" presId="urn:microsoft.com/office/officeart/2018/2/layout/IconVerticalSolidList"/>
    <dgm:cxn modelId="{2F9397AC-E804-4023-ACDB-3E5D52A340D1}" type="presParOf" srcId="{A0490D2E-F65F-4014-8648-3D7936E04152}" destId="{BC7FF4F2-AEB6-4594-AC07-1A125F3D5820}" srcOrd="3" destOrd="0" presId="urn:microsoft.com/office/officeart/2018/2/layout/IconVerticalSolidList"/>
    <dgm:cxn modelId="{42FD02A8-D9AB-4349-AFEF-62B60A1A2F96}" type="presParOf" srcId="{29F4BA2D-FD3B-4C2D-9793-1D95DFD844BE}" destId="{104B94C4-1160-4720-8F5B-DBDBD9DB5BE2}" srcOrd="3" destOrd="0" presId="urn:microsoft.com/office/officeart/2018/2/layout/IconVerticalSolidList"/>
    <dgm:cxn modelId="{E3A621EF-3DEA-4100-829B-BFC767AB574F}" type="presParOf" srcId="{29F4BA2D-FD3B-4C2D-9793-1D95DFD844BE}" destId="{DB5A6EF0-4CDF-4BDB-AAA8-011799D4167A}" srcOrd="4" destOrd="0" presId="urn:microsoft.com/office/officeart/2018/2/layout/IconVerticalSolidList"/>
    <dgm:cxn modelId="{7A85B8D9-A247-4CEA-840B-C562A17A6B66}" type="presParOf" srcId="{DB5A6EF0-4CDF-4BDB-AAA8-011799D4167A}" destId="{BE3DA1EB-2D07-4A64-A504-8937D78AC686}" srcOrd="0" destOrd="0" presId="urn:microsoft.com/office/officeart/2018/2/layout/IconVerticalSolidList"/>
    <dgm:cxn modelId="{20E7CD52-E390-4BB3-A1C8-76FE4C5F49FC}" type="presParOf" srcId="{DB5A6EF0-4CDF-4BDB-AAA8-011799D4167A}" destId="{FB6130FF-F381-446C-95E8-E1C6FFCF657D}" srcOrd="1" destOrd="0" presId="urn:microsoft.com/office/officeart/2018/2/layout/IconVerticalSolidList"/>
    <dgm:cxn modelId="{F0731F2B-EEF6-4228-A7B5-75A4FEAB4FBE}" type="presParOf" srcId="{DB5A6EF0-4CDF-4BDB-AAA8-011799D4167A}" destId="{1B7CB634-6837-4F53-BD74-09BDF5052404}" srcOrd="2" destOrd="0" presId="urn:microsoft.com/office/officeart/2018/2/layout/IconVerticalSolidList"/>
    <dgm:cxn modelId="{AA3744BB-FB1F-4768-9688-3013774CFC68}" type="presParOf" srcId="{DB5A6EF0-4CDF-4BDB-AAA8-011799D4167A}" destId="{B8B84267-CD35-4D15-8722-15057B7841C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CA577-2598-AE41-95CA-138A669D6208}">
      <dsp:nvSpPr>
        <dsp:cNvPr id="0" name=""/>
        <dsp:cNvSpPr/>
      </dsp:nvSpPr>
      <dsp:spPr>
        <a:xfrm>
          <a:off x="148843" y="1285"/>
          <a:ext cx="4440337" cy="281961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EE1E75-59DD-A142-8561-A9E72C857A33}">
      <dsp:nvSpPr>
        <dsp:cNvPr id="0" name=""/>
        <dsp:cNvSpPr/>
      </dsp:nvSpPr>
      <dsp:spPr>
        <a:xfrm>
          <a:off x="642214" y="469988"/>
          <a:ext cx="4440337" cy="281961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Please understand how fortunate we are to have a standardized way of collecting data across operators in Ohio – this situation is rare.  It allows us to tell a very detailed and powerful story about recovery housing in Ohio.  And…it’s a system that all operators can access!</a:t>
          </a:r>
        </a:p>
      </dsp:txBody>
      <dsp:txXfrm>
        <a:off x="724798" y="552572"/>
        <a:ext cx="4275169" cy="2654446"/>
      </dsp:txXfrm>
    </dsp:sp>
    <dsp:sp modelId="{D44A16B9-6FE9-7A46-B996-A4373AF5F88F}">
      <dsp:nvSpPr>
        <dsp:cNvPr id="0" name=""/>
        <dsp:cNvSpPr/>
      </dsp:nvSpPr>
      <dsp:spPr>
        <a:xfrm>
          <a:off x="5575922" y="1285"/>
          <a:ext cx="4440337" cy="281961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D7E0AE-4B29-2041-A095-F51DBC93E81F}">
      <dsp:nvSpPr>
        <dsp:cNvPr id="0" name=""/>
        <dsp:cNvSpPr/>
      </dsp:nvSpPr>
      <dsp:spPr>
        <a:xfrm>
          <a:off x="6069293" y="469988"/>
          <a:ext cx="4440337" cy="281961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What has allowed this system to grow since 2016 are the use of some foundational principles for accurate and timely data collection.</a:t>
          </a:r>
        </a:p>
      </dsp:txBody>
      <dsp:txXfrm>
        <a:off x="6151877" y="552572"/>
        <a:ext cx="4275169" cy="2654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DA9DB-C773-5440-A1CE-A4D00D8B39D3}">
      <dsp:nvSpPr>
        <dsp:cNvPr id="0" name=""/>
        <dsp:cNvSpPr/>
      </dsp:nvSpPr>
      <dsp:spPr>
        <a:xfrm>
          <a:off x="351456" y="2883360"/>
          <a:ext cx="2771020" cy="606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2014</a:t>
          </a:r>
        </a:p>
      </dsp:txBody>
      <dsp:txXfrm>
        <a:off x="351456" y="2883360"/>
        <a:ext cx="2771020" cy="606740"/>
      </dsp:txXfrm>
    </dsp:sp>
    <dsp:sp modelId="{77703A13-2FF5-154C-A071-A3C131E05D97}">
      <dsp:nvSpPr>
        <dsp:cNvPr id="0" name=""/>
        <dsp:cNvSpPr/>
      </dsp:nvSpPr>
      <dsp:spPr>
        <a:xfrm>
          <a:off x="0" y="2577305"/>
          <a:ext cx="10401483" cy="2147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5EEA3F-CC3D-EB42-B6E0-F2D700F8E982}">
      <dsp:nvSpPr>
        <dsp:cNvPr id="0" name=""/>
        <dsp:cNvSpPr/>
      </dsp:nvSpPr>
      <dsp:spPr>
        <a:xfrm>
          <a:off x="212905" y="26007"/>
          <a:ext cx="3048122" cy="163850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Prior to 2014, there was no funding in the state budget for recovery housing. It was only through advocacy and data that this funding stream was created.</a:t>
          </a:r>
        </a:p>
        <a:p>
          <a:pPr marL="57150" lvl="1" indent="-57150" algn="l" defTabSz="444500">
            <a:lnSpc>
              <a:spcPct val="90000"/>
            </a:lnSpc>
            <a:spcBef>
              <a:spcPct val="0"/>
            </a:spcBef>
            <a:spcAft>
              <a:spcPct val="15000"/>
            </a:spcAft>
            <a:buChar char="•"/>
          </a:pPr>
          <a:r>
            <a:rPr lang="en-US" sz="1000" kern="1200"/>
            <a:t>There was also no organization that had a sole focus on recovery housing. The establishment of ORH was essential to the growth of the field and essential to the needs of recovery housing providers to be heard.</a:t>
          </a:r>
        </a:p>
      </dsp:txBody>
      <dsp:txXfrm>
        <a:off x="212905" y="26007"/>
        <a:ext cx="3048122" cy="1638502"/>
      </dsp:txXfrm>
    </dsp:sp>
    <dsp:sp modelId="{4F7EBB27-4D7C-6349-8BA2-AEA7AEF4C33B}">
      <dsp:nvSpPr>
        <dsp:cNvPr id="0" name=""/>
        <dsp:cNvSpPr/>
      </dsp:nvSpPr>
      <dsp:spPr>
        <a:xfrm>
          <a:off x="1736966" y="1664509"/>
          <a:ext cx="0" cy="912795"/>
        </a:xfrm>
        <a:prstGeom prst="line">
          <a:avLst/>
        </a:prstGeom>
        <a:solidFill>
          <a:schemeClr val="accent1">
            <a:hueOff val="0"/>
            <a:satOff val="0"/>
            <a:lumOff val="0"/>
            <a:alphaOff val="0"/>
          </a:schemeClr>
        </a:solidFill>
        <a:ln w="6350" cap="rnd"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8FC3CA8-B4F6-7048-BBEB-67B18159D5D4}">
      <dsp:nvSpPr>
        <dsp:cNvPr id="0" name=""/>
        <dsp:cNvSpPr/>
      </dsp:nvSpPr>
      <dsp:spPr>
        <a:xfrm>
          <a:off x="2083343" y="1879285"/>
          <a:ext cx="2771020" cy="606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Mar. 2016</a:t>
          </a:r>
        </a:p>
      </dsp:txBody>
      <dsp:txXfrm>
        <a:off x="2083343" y="1879285"/>
        <a:ext cx="2771020" cy="606740"/>
      </dsp:txXfrm>
    </dsp:sp>
    <dsp:sp modelId="{FA508278-7325-E444-842C-9395F43F6115}">
      <dsp:nvSpPr>
        <dsp:cNvPr id="0" name=""/>
        <dsp:cNvSpPr/>
      </dsp:nvSpPr>
      <dsp:spPr>
        <a:xfrm>
          <a:off x="1944792" y="3704877"/>
          <a:ext cx="3048122" cy="12405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Outcomes Tool Launches</a:t>
          </a:r>
        </a:p>
        <a:p>
          <a:pPr marL="57150" lvl="1" indent="-57150" algn="l" defTabSz="444500">
            <a:lnSpc>
              <a:spcPct val="90000"/>
            </a:lnSpc>
            <a:spcBef>
              <a:spcPct val="0"/>
            </a:spcBef>
            <a:spcAft>
              <a:spcPct val="15000"/>
            </a:spcAft>
            <a:buChar char="•"/>
          </a:pPr>
          <a:r>
            <a:rPr lang="en-US" sz="1000" kern="1200"/>
            <a:t>ORH worked closely with the ORH Board, staff, operators, and the team at Mighty Crow to develop a web-based survey and data dashboard.</a:t>
          </a:r>
        </a:p>
        <a:p>
          <a:pPr marL="57150" lvl="1" indent="-57150" algn="l" defTabSz="444500">
            <a:lnSpc>
              <a:spcPct val="90000"/>
            </a:lnSpc>
            <a:spcBef>
              <a:spcPct val="0"/>
            </a:spcBef>
            <a:spcAft>
              <a:spcPct val="15000"/>
            </a:spcAft>
            <a:buChar char="•"/>
          </a:pPr>
          <a:r>
            <a:rPr lang="en-US" sz="1000" kern="1200"/>
            <a:t>Between March 2016 and April 2022, over 11,500 surveys were submitted.</a:t>
          </a:r>
        </a:p>
      </dsp:txBody>
      <dsp:txXfrm>
        <a:off x="1944792" y="3704877"/>
        <a:ext cx="3048122" cy="1240580"/>
      </dsp:txXfrm>
    </dsp:sp>
    <dsp:sp modelId="{01E6C016-EA8B-6746-88F6-F6333E21ED03}">
      <dsp:nvSpPr>
        <dsp:cNvPr id="0" name=""/>
        <dsp:cNvSpPr/>
      </dsp:nvSpPr>
      <dsp:spPr>
        <a:xfrm>
          <a:off x="3468853" y="2792081"/>
          <a:ext cx="0" cy="912795"/>
        </a:xfrm>
        <a:prstGeom prst="line">
          <a:avLst/>
        </a:prstGeom>
        <a:solidFill>
          <a:schemeClr val="accent1">
            <a:hueOff val="0"/>
            <a:satOff val="0"/>
            <a:lumOff val="0"/>
            <a:alphaOff val="0"/>
          </a:schemeClr>
        </a:solidFill>
        <a:ln w="6350" cap="rnd"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10A555B-4849-9F43-AD3C-D5DF62696B54}">
      <dsp:nvSpPr>
        <dsp:cNvPr id="0" name=""/>
        <dsp:cNvSpPr/>
      </dsp:nvSpPr>
      <dsp:spPr>
        <a:xfrm>
          <a:off x="1669849" y="2617576"/>
          <a:ext cx="134234" cy="134234"/>
        </a:xfrm>
        <a:prstGeom prst="ellipse">
          <a:avLst/>
        </a:prstGeom>
        <a:solidFill>
          <a:schemeClr val="lt1">
            <a:alpha val="90000"/>
            <a:hueOff val="0"/>
            <a:satOff val="0"/>
            <a:lumOff val="0"/>
            <a:alphaOff val="0"/>
          </a:schemeClr>
        </a:solidFill>
        <a:ln w="19050" cap="rnd" cmpd="sng" algn="ctr">
          <a:noFill/>
          <a:prstDash val="solid"/>
          <a:miter lim="800000"/>
        </a:ln>
        <a:effectLst/>
      </dsp:spPr>
      <dsp:style>
        <a:lnRef idx="2">
          <a:scrgbClr r="0" g="0" b="0"/>
        </a:lnRef>
        <a:fillRef idx="1">
          <a:scrgbClr r="0" g="0" b="0"/>
        </a:fillRef>
        <a:effectRef idx="0">
          <a:scrgbClr r="0" g="0" b="0"/>
        </a:effectRef>
        <a:fontRef idx="minor"/>
      </dsp:style>
    </dsp:sp>
    <dsp:sp modelId="{DEAA8819-DA52-C349-A4E3-EB28423FD3BF}">
      <dsp:nvSpPr>
        <dsp:cNvPr id="0" name=""/>
        <dsp:cNvSpPr/>
      </dsp:nvSpPr>
      <dsp:spPr>
        <a:xfrm>
          <a:off x="3401736" y="2617576"/>
          <a:ext cx="134234" cy="134234"/>
        </a:xfrm>
        <a:prstGeom prst="ellipse">
          <a:avLst/>
        </a:prstGeom>
        <a:solidFill>
          <a:schemeClr val="lt1">
            <a:alpha val="90000"/>
            <a:hueOff val="0"/>
            <a:satOff val="0"/>
            <a:lumOff val="0"/>
            <a:alphaOff val="0"/>
          </a:schemeClr>
        </a:solidFill>
        <a:ln w="19050" cap="rnd" cmpd="sng" algn="ctr">
          <a:noFill/>
          <a:prstDash val="solid"/>
          <a:miter lim="800000"/>
        </a:ln>
        <a:effectLst/>
      </dsp:spPr>
      <dsp:style>
        <a:lnRef idx="2">
          <a:scrgbClr r="0" g="0" b="0"/>
        </a:lnRef>
        <a:fillRef idx="1">
          <a:scrgbClr r="0" g="0" b="0"/>
        </a:fillRef>
        <a:effectRef idx="0">
          <a:scrgbClr r="0" g="0" b="0"/>
        </a:effectRef>
        <a:fontRef idx="minor"/>
      </dsp:style>
    </dsp:sp>
    <dsp:sp modelId="{E5765889-E104-3B4D-A137-9462704F22BE}">
      <dsp:nvSpPr>
        <dsp:cNvPr id="0" name=""/>
        <dsp:cNvSpPr/>
      </dsp:nvSpPr>
      <dsp:spPr>
        <a:xfrm>
          <a:off x="3815231" y="2883360"/>
          <a:ext cx="2771020" cy="606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2021</a:t>
          </a:r>
        </a:p>
      </dsp:txBody>
      <dsp:txXfrm>
        <a:off x="3815231" y="2883360"/>
        <a:ext cx="2771020" cy="606740"/>
      </dsp:txXfrm>
    </dsp:sp>
    <dsp:sp modelId="{DD024DF0-7E97-F84B-A044-E78986A5A2D4}">
      <dsp:nvSpPr>
        <dsp:cNvPr id="0" name=""/>
        <dsp:cNvSpPr/>
      </dsp:nvSpPr>
      <dsp:spPr>
        <a:xfrm>
          <a:off x="3676680" y="119636"/>
          <a:ext cx="3048122" cy="15448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After 5 years of use, an assessment of the Outcomes Tool was done</a:t>
          </a:r>
        </a:p>
        <a:p>
          <a:pPr marL="57150" lvl="1" indent="-57150" algn="l" defTabSz="444500">
            <a:lnSpc>
              <a:spcPct val="90000"/>
            </a:lnSpc>
            <a:spcBef>
              <a:spcPct val="0"/>
            </a:spcBef>
            <a:spcAft>
              <a:spcPct val="15000"/>
            </a:spcAft>
            <a:buChar char="•"/>
          </a:pPr>
          <a:r>
            <a:rPr lang="en-US" sz="1000" kern="1200" dirty="0"/>
            <a:t>We looked at what data points were most useful, what additional data we wanted to be collecting, and what changes could be made to increase data clarity and accessibility for operators.</a:t>
          </a:r>
        </a:p>
        <a:p>
          <a:pPr marL="57150" lvl="1" indent="-57150" algn="l" defTabSz="444500">
            <a:lnSpc>
              <a:spcPct val="90000"/>
            </a:lnSpc>
            <a:spcBef>
              <a:spcPct val="0"/>
            </a:spcBef>
            <a:spcAft>
              <a:spcPct val="15000"/>
            </a:spcAft>
            <a:buChar char="•"/>
          </a:pPr>
          <a:r>
            <a:rPr lang="en-US" sz="1000" kern="1200"/>
            <a:t>Technical upgrades were made to allow more users (such as county boards) access to the data.</a:t>
          </a:r>
        </a:p>
      </dsp:txBody>
      <dsp:txXfrm>
        <a:off x="3676680" y="119636"/>
        <a:ext cx="3048122" cy="1544873"/>
      </dsp:txXfrm>
    </dsp:sp>
    <dsp:sp modelId="{9CB54B86-A60D-7345-AE90-07835200A08A}">
      <dsp:nvSpPr>
        <dsp:cNvPr id="0" name=""/>
        <dsp:cNvSpPr/>
      </dsp:nvSpPr>
      <dsp:spPr>
        <a:xfrm>
          <a:off x="5200741" y="1664509"/>
          <a:ext cx="0" cy="912795"/>
        </a:xfrm>
        <a:prstGeom prst="line">
          <a:avLst/>
        </a:prstGeom>
        <a:solidFill>
          <a:schemeClr val="accent1">
            <a:hueOff val="0"/>
            <a:satOff val="0"/>
            <a:lumOff val="0"/>
            <a:alphaOff val="0"/>
          </a:schemeClr>
        </a:solidFill>
        <a:ln w="6350" cap="rnd"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DB41176-C9B6-D542-8311-325AED6B456F}">
      <dsp:nvSpPr>
        <dsp:cNvPr id="0" name=""/>
        <dsp:cNvSpPr/>
      </dsp:nvSpPr>
      <dsp:spPr>
        <a:xfrm>
          <a:off x="5547119" y="1879285"/>
          <a:ext cx="2771020" cy="606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dirty="0"/>
            <a:t>May 2022</a:t>
          </a:r>
        </a:p>
      </dsp:txBody>
      <dsp:txXfrm>
        <a:off x="5547119" y="1879285"/>
        <a:ext cx="2771020" cy="606740"/>
      </dsp:txXfrm>
    </dsp:sp>
    <dsp:sp modelId="{0A9BEA42-2092-AA4A-BEF5-06E7CE676297}">
      <dsp:nvSpPr>
        <dsp:cNvPr id="0" name=""/>
        <dsp:cNvSpPr/>
      </dsp:nvSpPr>
      <dsp:spPr>
        <a:xfrm>
          <a:off x="5408568" y="3704877"/>
          <a:ext cx="3048122" cy="10767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Outcomes Tool 2.0 Launches</a:t>
          </a:r>
        </a:p>
        <a:p>
          <a:pPr marL="57150" lvl="1" indent="-57150" algn="l" defTabSz="444500">
            <a:lnSpc>
              <a:spcPct val="90000"/>
            </a:lnSpc>
            <a:spcBef>
              <a:spcPct val="0"/>
            </a:spcBef>
            <a:spcAft>
              <a:spcPct val="15000"/>
            </a:spcAft>
            <a:buChar char="•"/>
          </a:pPr>
          <a:r>
            <a:rPr lang="en-US" sz="1000" kern="1200" dirty="0"/>
            <a:t>The outcomes survey and data dashboard were re-launched. The user experience remained much the same, but now with higher quality data collection and display options.</a:t>
          </a:r>
        </a:p>
      </dsp:txBody>
      <dsp:txXfrm>
        <a:off x="5408568" y="3704877"/>
        <a:ext cx="3048122" cy="1076729"/>
      </dsp:txXfrm>
    </dsp:sp>
    <dsp:sp modelId="{904F9BA8-5092-D84B-86A9-C24D300A89A0}">
      <dsp:nvSpPr>
        <dsp:cNvPr id="0" name=""/>
        <dsp:cNvSpPr/>
      </dsp:nvSpPr>
      <dsp:spPr>
        <a:xfrm>
          <a:off x="6932629" y="2792081"/>
          <a:ext cx="0" cy="912795"/>
        </a:xfrm>
        <a:prstGeom prst="line">
          <a:avLst/>
        </a:prstGeom>
        <a:solidFill>
          <a:schemeClr val="accent1">
            <a:hueOff val="0"/>
            <a:satOff val="0"/>
            <a:lumOff val="0"/>
            <a:alphaOff val="0"/>
          </a:schemeClr>
        </a:solidFill>
        <a:ln w="6350" cap="rnd"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148AABA-85B7-E049-A764-183E9E4E5ADE}">
      <dsp:nvSpPr>
        <dsp:cNvPr id="0" name=""/>
        <dsp:cNvSpPr/>
      </dsp:nvSpPr>
      <dsp:spPr>
        <a:xfrm>
          <a:off x="5133624" y="2617576"/>
          <a:ext cx="134234" cy="134234"/>
        </a:xfrm>
        <a:prstGeom prst="ellipse">
          <a:avLst/>
        </a:prstGeom>
        <a:solidFill>
          <a:schemeClr val="lt1">
            <a:alpha val="90000"/>
            <a:hueOff val="0"/>
            <a:satOff val="0"/>
            <a:lumOff val="0"/>
            <a:alphaOff val="0"/>
          </a:schemeClr>
        </a:solidFill>
        <a:ln w="19050" cap="rnd" cmpd="sng" algn="ctr">
          <a:noFill/>
          <a:prstDash val="solid"/>
          <a:miter lim="800000"/>
        </a:ln>
        <a:effectLst/>
      </dsp:spPr>
      <dsp:style>
        <a:lnRef idx="2">
          <a:scrgbClr r="0" g="0" b="0"/>
        </a:lnRef>
        <a:fillRef idx="1">
          <a:scrgbClr r="0" g="0" b="0"/>
        </a:fillRef>
        <a:effectRef idx="0">
          <a:scrgbClr r="0" g="0" b="0"/>
        </a:effectRef>
        <a:fontRef idx="minor"/>
      </dsp:style>
    </dsp:sp>
    <dsp:sp modelId="{9161A8FB-B7E2-294D-AE24-67DB92819F07}">
      <dsp:nvSpPr>
        <dsp:cNvPr id="0" name=""/>
        <dsp:cNvSpPr/>
      </dsp:nvSpPr>
      <dsp:spPr>
        <a:xfrm>
          <a:off x="6865511" y="2617576"/>
          <a:ext cx="134234" cy="134234"/>
        </a:xfrm>
        <a:prstGeom prst="ellipse">
          <a:avLst/>
        </a:prstGeom>
        <a:solidFill>
          <a:schemeClr val="lt1">
            <a:alpha val="90000"/>
            <a:hueOff val="0"/>
            <a:satOff val="0"/>
            <a:lumOff val="0"/>
            <a:alphaOff val="0"/>
          </a:schemeClr>
        </a:solidFill>
        <a:ln w="19050" cap="rnd" cmpd="sng" algn="ctr">
          <a:noFill/>
          <a:prstDash val="solid"/>
          <a:miter lim="800000"/>
        </a:ln>
        <a:effectLst/>
      </dsp:spPr>
      <dsp:style>
        <a:lnRef idx="2">
          <a:scrgbClr r="0" g="0" b="0"/>
        </a:lnRef>
        <a:fillRef idx="1">
          <a:scrgbClr r="0" g="0" b="0"/>
        </a:fillRef>
        <a:effectRef idx="0">
          <a:scrgbClr r="0" g="0" b="0"/>
        </a:effectRef>
        <a:fontRef idx="minor"/>
      </dsp:style>
    </dsp:sp>
    <dsp:sp modelId="{F4420F60-9610-554D-B14E-BA51181170B1}">
      <dsp:nvSpPr>
        <dsp:cNvPr id="0" name=""/>
        <dsp:cNvSpPr/>
      </dsp:nvSpPr>
      <dsp:spPr>
        <a:xfrm>
          <a:off x="7279006" y="2883360"/>
          <a:ext cx="2771020" cy="606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dirty="0"/>
            <a:t>August 2024</a:t>
          </a:r>
        </a:p>
      </dsp:txBody>
      <dsp:txXfrm>
        <a:off x="7279006" y="2883360"/>
        <a:ext cx="2771020" cy="606740"/>
      </dsp:txXfrm>
    </dsp:sp>
    <dsp:sp modelId="{7CEC1E26-B9EE-4D40-BEFC-E22CD5B76B4A}">
      <dsp:nvSpPr>
        <dsp:cNvPr id="0" name=""/>
        <dsp:cNvSpPr/>
      </dsp:nvSpPr>
      <dsp:spPr>
        <a:xfrm>
          <a:off x="7140455" y="868666"/>
          <a:ext cx="3048122" cy="79584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20,000 surveys have been submitted to the new tool, for a total of 31,000+ surveys since ORH began collecting data</a:t>
          </a:r>
        </a:p>
      </dsp:txBody>
      <dsp:txXfrm>
        <a:off x="7140455" y="868666"/>
        <a:ext cx="3048122" cy="795843"/>
      </dsp:txXfrm>
    </dsp:sp>
    <dsp:sp modelId="{182EBE60-BEA5-474F-886C-223490780047}">
      <dsp:nvSpPr>
        <dsp:cNvPr id="0" name=""/>
        <dsp:cNvSpPr/>
      </dsp:nvSpPr>
      <dsp:spPr>
        <a:xfrm>
          <a:off x="8664516" y="1664509"/>
          <a:ext cx="0" cy="912795"/>
        </a:xfrm>
        <a:prstGeom prst="line">
          <a:avLst/>
        </a:prstGeom>
        <a:solidFill>
          <a:schemeClr val="accent1">
            <a:hueOff val="0"/>
            <a:satOff val="0"/>
            <a:lumOff val="0"/>
            <a:alphaOff val="0"/>
          </a:schemeClr>
        </a:solidFill>
        <a:ln w="6350" cap="rnd"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DE5C8DD-EC3F-F248-B77C-9E7077470CDB}">
      <dsp:nvSpPr>
        <dsp:cNvPr id="0" name=""/>
        <dsp:cNvSpPr/>
      </dsp:nvSpPr>
      <dsp:spPr>
        <a:xfrm>
          <a:off x="8597399" y="2617576"/>
          <a:ext cx="134234" cy="134234"/>
        </a:xfrm>
        <a:prstGeom prst="ellipse">
          <a:avLst/>
        </a:prstGeom>
        <a:solidFill>
          <a:schemeClr val="lt1">
            <a:alpha val="90000"/>
            <a:hueOff val="0"/>
            <a:satOff val="0"/>
            <a:lumOff val="0"/>
            <a:alphaOff val="0"/>
          </a:schemeClr>
        </a:solidFill>
        <a:ln w="19050" cap="rnd"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9E878-47D3-4A46-BFA3-4B2B2FE5185D}">
      <dsp:nvSpPr>
        <dsp:cNvPr id="0" name=""/>
        <dsp:cNvSpPr/>
      </dsp:nvSpPr>
      <dsp:spPr>
        <a:xfrm>
          <a:off x="0" y="629"/>
          <a:ext cx="711791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603B54-CE11-AC40-AFE1-2B2EA28BC9FB}">
      <dsp:nvSpPr>
        <dsp:cNvPr id="0" name=""/>
        <dsp:cNvSpPr/>
      </dsp:nvSpPr>
      <dsp:spPr>
        <a:xfrm>
          <a:off x="0" y="629"/>
          <a:ext cx="7117918" cy="1031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Accuracy</a:t>
          </a:r>
        </a:p>
      </dsp:txBody>
      <dsp:txXfrm>
        <a:off x="0" y="629"/>
        <a:ext cx="7117918" cy="1031157"/>
      </dsp:txXfrm>
    </dsp:sp>
    <dsp:sp modelId="{870D210B-CE60-7148-AEEE-39B8E846ED7C}">
      <dsp:nvSpPr>
        <dsp:cNvPr id="0" name=""/>
        <dsp:cNvSpPr/>
      </dsp:nvSpPr>
      <dsp:spPr>
        <a:xfrm>
          <a:off x="0" y="1031787"/>
          <a:ext cx="7117918" cy="0"/>
        </a:xfrm>
        <a:prstGeom prst="line">
          <a:avLst/>
        </a:prstGeom>
        <a:solidFill>
          <a:schemeClr val="accent2">
            <a:hueOff val="-2014191"/>
            <a:satOff val="-3602"/>
            <a:lumOff val="5392"/>
            <a:alphaOff val="0"/>
          </a:schemeClr>
        </a:solidFill>
        <a:ln w="12700" cap="flat" cmpd="sng" algn="ctr">
          <a:solidFill>
            <a:schemeClr val="accent2">
              <a:hueOff val="-2014191"/>
              <a:satOff val="-3602"/>
              <a:lumOff val="5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812F11-F72A-6242-8007-A01838DE4EB4}">
      <dsp:nvSpPr>
        <dsp:cNvPr id="0" name=""/>
        <dsp:cNvSpPr/>
      </dsp:nvSpPr>
      <dsp:spPr>
        <a:xfrm>
          <a:off x="0" y="1031787"/>
          <a:ext cx="7117918" cy="1031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Completeness</a:t>
          </a:r>
        </a:p>
      </dsp:txBody>
      <dsp:txXfrm>
        <a:off x="0" y="1031787"/>
        <a:ext cx="7117918" cy="1031157"/>
      </dsp:txXfrm>
    </dsp:sp>
    <dsp:sp modelId="{564FD4F7-F203-6E44-A6C4-7A945EDE3EC6}">
      <dsp:nvSpPr>
        <dsp:cNvPr id="0" name=""/>
        <dsp:cNvSpPr/>
      </dsp:nvSpPr>
      <dsp:spPr>
        <a:xfrm>
          <a:off x="0" y="2062945"/>
          <a:ext cx="7117918" cy="0"/>
        </a:xfrm>
        <a:prstGeom prst="line">
          <a:avLst/>
        </a:prstGeom>
        <a:solidFill>
          <a:schemeClr val="accent2">
            <a:hueOff val="-4028383"/>
            <a:satOff val="-7204"/>
            <a:lumOff val="10784"/>
            <a:alphaOff val="0"/>
          </a:schemeClr>
        </a:solidFill>
        <a:ln w="12700" cap="flat" cmpd="sng" algn="ctr">
          <a:solidFill>
            <a:schemeClr val="accent2">
              <a:hueOff val="-4028383"/>
              <a:satOff val="-7204"/>
              <a:lumOff val="10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8A1AD1-3E67-F24B-B8B6-EAC876A3E391}">
      <dsp:nvSpPr>
        <dsp:cNvPr id="0" name=""/>
        <dsp:cNvSpPr/>
      </dsp:nvSpPr>
      <dsp:spPr>
        <a:xfrm>
          <a:off x="0" y="2062945"/>
          <a:ext cx="7117918" cy="1031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latin typeface="Gill Sans Nova"/>
            </a:rPr>
            <a:t>Reliability</a:t>
          </a:r>
          <a:endParaRPr lang="en-US" sz="4500" kern="1200" dirty="0"/>
        </a:p>
      </dsp:txBody>
      <dsp:txXfrm>
        <a:off x="0" y="2062945"/>
        <a:ext cx="7117918" cy="1031157"/>
      </dsp:txXfrm>
    </dsp:sp>
    <dsp:sp modelId="{DDF42A34-1562-074A-BA47-A778597DEE4A}">
      <dsp:nvSpPr>
        <dsp:cNvPr id="0" name=""/>
        <dsp:cNvSpPr/>
      </dsp:nvSpPr>
      <dsp:spPr>
        <a:xfrm>
          <a:off x="0" y="3094103"/>
          <a:ext cx="7117918" cy="0"/>
        </a:xfrm>
        <a:prstGeom prst="line">
          <a:avLst/>
        </a:prstGeom>
        <a:solidFill>
          <a:schemeClr val="accent2">
            <a:hueOff val="-6042574"/>
            <a:satOff val="-10805"/>
            <a:lumOff val="16176"/>
            <a:alphaOff val="0"/>
          </a:schemeClr>
        </a:solidFill>
        <a:ln w="12700" cap="flat" cmpd="sng" algn="ctr">
          <a:solidFill>
            <a:schemeClr val="accent2">
              <a:hueOff val="-6042574"/>
              <a:satOff val="-10805"/>
              <a:lumOff val="161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4ADD2F-8F21-7942-9BEA-3EE87B74B025}">
      <dsp:nvSpPr>
        <dsp:cNvPr id="0" name=""/>
        <dsp:cNvSpPr/>
      </dsp:nvSpPr>
      <dsp:spPr>
        <a:xfrm>
          <a:off x="0" y="3094103"/>
          <a:ext cx="7117918" cy="1031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Timeliness</a:t>
          </a:r>
        </a:p>
      </dsp:txBody>
      <dsp:txXfrm>
        <a:off x="0" y="3094103"/>
        <a:ext cx="7117918" cy="1031157"/>
      </dsp:txXfrm>
    </dsp:sp>
    <dsp:sp modelId="{4BCD8CFC-A05C-4249-AE4C-23CFCEEE65F2}">
      <dsp:nvSpPr>
        <dsp:cNvPr id="0" name=""/>
        <dsp:cNvSpPr/>
      </dsp:nvSpPr>
      <dsp:spPr>
        <a:xfrm>
          <a:off x="0" y="4125261"/>
          <a:ext cx="7117918" cy="0"/>
        </a:xfrm>
        <a:prstGeom prst="line">
          <a:avLst/>
        </a:prstGeom>
        <a:solidFill>
          <a:schemeClr val="accent2">
            <a:hueOff val="-8056765"/>
            <a:satOff val="-14407"/>
            <a:lumOff val="21568"/>
            <a:alphaOff val="0"/>
          </a:schemeClr>
        </a:solidFill>
        <a:ln w="12700" cap="flat" cmpd="sng" algn="ctr">
          <a:solidFill>
            <a:schemeClr val="accent2">
              <a:hueOff val="-8056765"/>
              <a:satOff val="-14407"/>
              <a:lumOff val="215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7B11F2-F520-074B-BB8D-B5F8BCDD668C}">
      <dsp:nvSpPr>
        <dsp:cNvPr id="0" name=""/>
        <dsp:cNvSpPr/>
      </dsp:nvSpPr>
      <dsp:spPr>
        <a:xfrm>
          <a:off x="0" y="4125261"/>
          <a:ext cx="7117918" cy="1031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Relevance</a:t>
          </a:r>
        </a:p>
      </dsp:txBody>
      <dsp:txXfrm>
        <a:off x="0" y="4125261"/>
        <a:ext cx="7117918" cy="1031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BD786-4480-A744-A08D-D2AEFB1A20C5}">
      <dsp:nvSpPr>
        <dsp:cNvPr id="0" name=""/>
        <dsp:cNvSpPr/>
      </dsp:nvSpPr>
      <dsp:spPr>
        <a:xfrm>
          <a:off x="1301" y="0"/>
          <a:ext cx="5074225" cy="329088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5606" tIns="330200" rIns="395606" bIns="330200" numCol="1" spcCol="1270" anchor="t" anchorCtr="0">
          <a:noAutofit/>
        </a:bodyPr>
        <a:lstStyle/>
        <a:p>
          <a:pPr marL="0" lvl="0" indent="0" algn="l" defTabSz="1022350">
            <a:lnSpc>
              <a:spcPct val="90000"/>
            </a:lnSpc>
            <a:spcBef>
              <a:spcPct val="0"/>
            </a:spcBef>
            <a:spcAft>
              <a:spcPct val="35000"/>
            </a:spcAft>
            <a:buNone/>
          </a:pPr>
          <a:r>
            <a:rPr lang="en-US" sz="2300" kern="1200" dirty="0">
              <a:latin typeface="Calibri"/>
              <a:ea typeface="Calibri"/>
              <a:cs typeface="Calibri"/>
            </a:rPr>
            <a:t>Use clear, unambiguous language when designing the tool (we’ve done this)</a:t>
          </a:r>
        </a:p>
      </dsp:txBody>
      <dsp:txXfrm>
        <a:off x="1301" y="1250537"/>
        <a:ext cx="5074225" cy="1974532"/>
      </dsp:txXfrm>
    </dsp:sp>
    <dsp:sp modelId="{CBB6CEA5-E6A8-EB4C-80D0-6D328A18EE6D}">
      <dsp:nvSpPr>
        <dsp:cNvPr id="0" name=""/>
        <dsp:cNvSpPr/>
      </dsp:nvSpPr>
      <dsp:spPr>
        <a:xfrm>
          <a:off x="2044780" y="329088"/>
          <a:ext cx="987266" cy="98726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971" tIns="12700" rIns="76971"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2189362" y="473670"/>
        <a:ext cx="698102" cy="698102"/>
      </dsp:txXfrm>
    </dsp:sp>
    <dsp:sp modelId="{DD883B89-BAF6-424F-B5B2-B16F7FBA9B19}">
      <dsp:nvSpPr>
        <dsp:cNvPr id="0" name=""/>
        <dsp:cNvSpPr/>
      </dsp:nvSpPr>
      <dsp:spPr>
        <a:xfrm>
          <a:off x="1301" y="3290816"/>
          <a:ext cx="5074225" cy="72"/>
        </a:xfrm>
        <a:prstGeom prst="rect">
          <a:avLst/>
        </a:prstGeom>
        <a:solidFill>
          <a:schemeClr val="accent2">
            <a:hueOff val="-2685588"/>
            <a:satOff val="-4802"/>
            <a:lumOff val="7189"/>
            <a:alphaOff val="0"/>
          </a:schemeClr>
        </a:solidFill>
        <a:ln w="12700" cap="flat" cmpd="sng" algn="ctr">
          <a:solidFill>
            <a:schemeClr val="accent2">
              <a:hueOff val="-2685588"/>
              <a:satOff val="-4802"/>
              <a:lumOff val="71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0512E1-6A35-4C41-9B2C-446519D12C31}">
      <dsp:nvSpPr>
        <dsp:cNvPr id="0" name=""/>
        <dsp:cNvSpPr/>
      </dsp:nvSpPr>
      <dsp:spPr>
        <a:xfrm>
          <a:off x="5582948" y="0"/>
          <a:ext cx="5074225" cy="3290888"/>
        </a:xfrm>
        <a:prstGeom prst="rect">
          <a:avLst/>
        </a:prstGeom>
        <a:solidFill>
          <a:schemeClr val="accent2">
            <a:tint val="40000"/>
            <a:alpha val="90000"/>
            <a:hueOff val="-8498950"/>
            <a:satOff val="51298"/>
            <a:lumOff val="4909"/>
            <a:alphaOff val="0"/>
          </a:schemeClr>
        </a:solidFill>
        <a:ln w="12700" cap="flat" cmpd="sng" algn="ctr">
          <a:solidFill>
            <a:schemeClr val="accent2">
              <a:tint val="40000"/>
              <a:alpha val="90000"/>
              <a:hueOff val="-8498950"/>
              <a:satOff val="51298"/>
              <a:lumOff val="49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5606" tIns="330200" rIns="395606" bIns="330200" numCol="1" spcCol="1270" anchor="t" anchorCtr="0">
          <a:noAutofit/>
        </a:bodyPr>
        <a:lstStyle/>
        <a:p>
          <a:pPr marL="0" lvl="0" indent="0" algn="l" defTabSz="1022350">
            <a:lnSpc>
              <a:spcPct val="90000"/>
            </a:lnSpc>
            <a:spcBef>
              <a:spcPct val="0"/>
            </a:spcBef>
            <a:spcAft>
              <a:spcPct val="35000"/>
            </a:spcAft>
            <a:buNone/>
          </a:pPr>
          <a:r>
            <a:rPr lang="en-US" sz="2300" kern="1200" dirty="0">
              <a:latin typeface="Calibri"/>
              <a:ea typeface="Calibri"/>
              <a:cs typeface="Calibri"/>
            </a:rPr>
            <a:t>Ensure participants that their responses are confidential (we don’t collect identifying information on them)</a:t>
          </a:r>
        </a:p>
      </dsp:txBody>
      <dsp:txXfrm>
        <a:off x="5582948" y="1250537"/>
        <a:ext cx="5074225" cy="1974532"/>
      </dsp:txXfrm>
    </dsp:sp>
    <dsp:sp modelId="{F511DF0E-9A24-9D42-BB71-E1884C1F22AA}">
      <dsp:nvSpPr>
        <dsp:cNvPr id="0" name=""/>
        <dsp:cNvSpPr/>
      </dsp:nvSpPr>
      <dsp:spPr>
        <a:xfrm>
          <a:off x="7626428" y="329088"/>
          <a:ext cx="987266" cy="987266"/>
        </a:xfrm>
        <a:prstGeom prst="ellipse">
          <a:avLst/>
        </a:prstGeom>
        <a:solidFill>
          <a:schemeClr val="accent2">
            <a:hueOff val="-5371177"/>
            <a:satOff val="-9605"/>
            <a:lumOff val="14379"/>
            <a:alphaOff val="0"/>
          </a:schemeClr>
        </a:solidFill>
        <a:ln w="12700" cap="flat" cmpd="sng" algn="ctr">
          <a:solidFill>
            <a:schemeClr val="accent2">
              <a:hueOff val="-5371177"/>
              <a:satOff val="-9605"/>
              <a:lumOff val="143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971" tIns="12700" rIns="76971"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771010" y="473670"/>
        <a:ext cx="698102" cy="698102"/>
      </dsp:txXfrm>
    </dsp:sp>
    <dsp:sp modelId="{54A29889-5058-BF44-8C7F-60A141D9837E}">
      <dsp:nvSpPr>
        <dsp:cNvPr id="0" name=""/>
        <dsp:cNvSpPr/>
      </dsp:nvSpPr>
      <dsp:spPr>
        <a:xfrm>
          <a:off x="5582948" y="3290816"/>
          <a:ext cx="5074225" cy="72"/>
        </a:xfrm>
        <a:prstGeom prst="rect">
          <a:avLst/>
        </a:prstGeom>
        <a:solidFill>
          <a:schemeClr val="accent2">
            <a:hueOff val="-8056765"/>
            <a:satOff val="-14407"/>
            <a:lumOff val="21568"/>
            <a:alphaOff val="0"/>
          </a:schemeClr>
        </a:solidFill>
        <a:ln w="12700" cap="flat" cmpd="sng" algn="ctr">
          <a:solidFill>
            <a:schemeClr val="accent2">
              <a:hueOff val="-8056765"/>
              <a:satOff val="-14407"/>
              <a:lumOff val="215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F1924-2EA3-48DD-8EA5-73914922BC17}">
      <dsp:nvSpPr>
        <dsp:cNvPr id="0" name=""/>
        <dsp:cNvSpPr/>
      </dsp:nvSpPr>
      <dsp:spPr>
        <a:xfrm>
          <a:off x="0" y="629"/>
          <a:ext cx="7117918" cy="14730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9FD597-58AA-4A5E-AB88-170EF4D6DF1C}">
      <dsp:nvSpPr>
        <dsp:cNvPr id="0" name=""/>
        <dsp:cNvSpPr/>
      </dsp:nvSpPr>
      <dsp:spPr>
        <a:xfrm>
          <a:off x="445607" y="332073"/>
          <a:ext cx="810195" cy="8101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63C775-F263-4F89-9AEF-EA4C605CB816}">
      <dsp:nvSpPr>
        <dsp:cNvPr id="0" name=""/>
        <dsp:cNvSpPr/>
      </dsp:nvSpPr>
      <dsp:spPr>
        <a:xfrm>
          <a:off x="1701410" y="629"/>
          <a:ext cx="5416507" cy="1473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901" tIns="155901" rIns="155901" bIns="155901" numCol="1" spcCol="1270" anchor="ctr" anchorCtr="0">
          <a:noAutofit/>
        </a:bodyPr>
        <a:lstStyle/>
        <a:p>
          <a:pPr marL="0" lvl="0" indent="0" algn="l" defTabSz="711200">
            <a:lnSpc>
              <a:spcPct val="90000"/>
            </a:lnSpc>
            <a:spcBef>
              <a:spcPct val="0"/>
            </a:spcBef>
            <a:spcAft>
              <a:spcPct val="35000"/>
            </a:spcAft>
            <a:buNone/>
          </a:pPr>
          <a:r>
            <a:rPr lang="en-US" sz="1600" kern="1200"/>
            <a:t>Across Ohio, 31% of recovery housing capacity is being met across NARR levels, 1, 2 and 3.</a:t>
          </a:r>
        </a:p>
      </dsp:txBody>
      <dsp:txXfrm>
        <a:off x="1701410" y="629"/>
        <a:ext cx="5416507" cy="1473082"/>
      </dsp:txXfrm>
    </dsp:sp>
    <dsp:sp modelId="{1E8433E5-1309-4F76-9FAB-B436BFF0EBAE}">
      <dsp:nvSpPr>
        <dsp:cNvPr id="0" name=""/>
        <dsp:cNvSpPr/>
      </dsp:nvSpPr>
      <dsp:spPr>
        <a:xfrm>
          <a:off x="0" y="1841983"/>
          <a:ext cx="7117918" cy="14730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22E22E-8E06-4304-94BA-6E72F0F260E1}">
      <dsp:nvSpPr>
        <dsp:cNvPr id="0" name=""/>
        <dsp:cNvSpPr/>
      </dsp:nvSpPr>
      <dsp:spPr>
        <a:xfrm>
          <a:off x="445607" y="2173426"/>
          <a:ext cx="810195" cy="8101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0C940B-3F7F-46D6-9653-EB524B2820F9}">
      <dsp:nvSpPr>
        <dsp:cNvPr id="0" name=""/>
        <dsp:cNvSpPr/>
      </dsp:nvSpPr>
      <dsp:spPr>
        <a:xfrm>
          <a:off x="1701410" y="1841983"/>
          <a:ext cx="3203063" cy="1473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901" tIns="155901" rIns="155901" bIns="155901" numCol="1" spcCol="1270" anchor="ctr" anchorCtr="0">
          <a:noAutofit/>
        </a:bodyPr>
        <a:lstStyle/>
        <a:p>
          <a:pPr marL="0" lvl="0" indent="0" algn="l" defTabSz="711200">
            <a:lnSpc>
              <a:spcPct val="90000"/>
            </a:lnSpc>
            <a:spcBef>
              <a:spcPct val="0"/>
            </a:spcBef>
            <a:spcAft>
              <a:spcPct val="35000"/>
            </a:spcAft>
            <a:buNone/>
          </a:pPr>
          <a:r>
            <a:rPr lang="en-US" sz="1600" kern="1200"/>
            <a:t>Ohio experienced an estimated </a:t>
          </a:r>
          <a:r>
            <a:rPr lang="en-US" sz="1600" b="1" kern="1200"/>
            <a:t>$35 million in cost savings in 2022 </a:t>
          </a:r>
          <a:r>
            <a:rPr lang="en-US" sz="1600" kern="1200"/>
            <a:t>due to the utilization of recovery housing capacity. </a:t>
          </a:r>
        </a:p>
      </dsp:txBody>
      <dsp:txXfrm>
        <a:off x="1701410" y="1841983"/>
        <a:ext cx="3203063" cy="1473082"/>
      </dsp:txXfrm>
    </dsp:sp>
    <dsp:sp modelId="{9F92763A-A768-440D-9074-1E539CA8912F}">
      <dsp:nvSpPr>
        <dsp:cNvPr id="0" name=""/>
        <dsp:cNvSpPr/>
      </dsp:nvSpPr>
      <dsp:spPr>
        <a:xfrm>
          <a:off x="4904473" y="1841983"/>
          <a:ext cx="2213444" cy="1473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901" tIns="155901" rIns="155901" bIns="155901" numCol="1" spcCol="1270" anchor="ctr" anchorCtr="0">
          <a:noAutofit/>
        </a:bodyPr>
        <a:lstStyle/>
        <a:p>
          <a:pPr marL="0" lvl="0" indent="0" algn="l" defTabSz="533400">
            <a:lnSpc>
              <a:spcPct val="90000"/>
            </a:lnSpc>
            <a:spcBef>
              <a:spcPct val="0"/>
            </a:spcBef>
            <a:spcAft>
              <a:spcPct val="35000"/>
            </a:spcAft>
            <a:buNone/>
          </a:pPr>
          <a:r>
            <a:rPr lang="en-US" sz="1200" kern="1200"/>
            <a:t>If Ohio were to expand access to recovery housing capacity and enrollment by 25%, Ohio would expect to see an additional $8.5 million in cost savings per year.</a:t>
          </a:r>
        </a:p>
      </dsp:txBody>
      <dsp:txXfrm>
        <a:off x="4904473" y="1841983"/>
        <a:ext cx="2213444" cy="1473082"/>
      </dsp:txXfrm>
    </dsp:sp>
    <dsp:sp modelId="{0C35ACEC-4DAF-4C85-AEE6-E6BC3C7A1295}">
      <dsp:nvSpPr>
        <dsp:cNvPr id="0" name=""/>
        <dsp:cNvSpPr/>
      </dsp:nvSpPr>
      <dsp:spPr>
        <a:xfrm>
          <a:off x="0" y="3683336"/>
          <a:ext cx="7117918" cy="14730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AF1668-4AEF-4A0D-A832-463A49EDA05A}">
      <dsp:nvSpPr>
        <dsp:cNvPr id="0" name=""/>
        <dsp:cNvSpPr/>
      </dsp:nvSpPr>
      <dsp:spPr>
        <a:xfrm>
          <a:off x="445607" y="4014780"/>
          <a:ext cx="810195" cy="8101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CD9A5E-3953-41B1-933C-C26A6D955296}">
      <dsp:nvSpPr>
        <dsp:cNvPr id="0" name=""/>
        <dsp:cNvSpPr/>
      </dsp:nvSpPr>
      <dsp:spPr>
        <a:xfrm>
          <a:off x="1701410" y="3683336"/>
          <a:ext cx="5416507" cy="1473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901" tIns="155901" rIns="155901" bIns="155901" numCol="1" spcCol="1270" anchor="ctr" anchorCtr="0">
          <a:noAutofit/>
        </a:bodyPr>
        <a:lstStyle/>
        <a:p>
          <a:pPr marL="0" lvl="0" indent="0" algn="l" defTabSz="711200">
            <a:lnSpc>
              <a:spcPct val="90000"/>
            </a:lnSpc>
            <a:spcBef>
              <a:spcPct val="0"/>
            </a:spcBef>
            <a:spcAft>
              <a:spcPct val="35000"/>
            </a:spcAft>
            <a:buNone/>
          </a:pPr>
          <a:r>
            <a:rPr lang="en-US" sz="1600" kern="1200"/>
            <a:t>Including cost savings and benefits to individuals, the overall economic impact due to Ohio’s utilization of recovery housing capacity in 2022 is estimated as </a:t>
          </a:r>
          <a:r>
            <a:rPr lang="en-US" sz="1600" b="1" kern="1200"/>
            <a:t>$51 million</a:t>
          </a:r>
          <a:r>
            <a:rPr lang="en-US" sz="1600" kern="1200"/>
            <a:t>, with another $21 million forecasted if Ohio expands recovery housing capacity by 25%.</a:t>
          </a:r>
        </a:p>
      </dsp:txBody>
      <dsp:txXfrm>
        <a:off x="1701410" y="3683336"/>
        <a:ext cx="5416507" cy="14730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8F65-CD48-458E-A5A7-89C6D7A5C129}">
      <dsp:nvSpPr>
        <dsp:cNvPr id="0" name=""/>
        <dsp:cNvSpPr/>
      </dsp:nvSpPr>
      <dsp:spPr>
        <a:xfrm>
          <a:off x="0" y="629"/>
          <a:ext cx="7117918" cy="14730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A1E14A-A87E-40F6-B183-F98557E4F8CB}">
      <dsp:nvSpPr>
        <dsp:cNvPr id="0" name=""/>
        <dsp:cNvSpPr/>
      </dsp:nvSpPr>
      <dsp:spPr>
        <a:xfrm>
          <a:off x="445607" y="332073"/>
          <a:ext cx="810195" cy="8101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DFD86D-2E73-4323-9B91-C7210DCD7B79}">
      <dsp:nvSpPr>
        <dsp:cNvPr id="0" name=""/>
        <dsp:cNvSpPr/>
      </dsp:nvSpPr>
      <dsp:spPr>
        <a:xfrm>
          <a:off x="1701410" y="629"/>
          <a:ext cx="5416507" cy="1473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901" tIns="155901" rIns="155901" bIns="155901" numCol="1" spcCol="1270" anchor="ctr" anchorCtr="0">
          <a:noAutofit/>
        </a:bodyPr>
        <a:lstStyle/>
        <a:p>
          <a:pPr marL="0" lvl="0" indent="0" algn="l" defTabSz="889000">
            <a:lnSpc>
              <a:spcPct val="90000"/>
            </a:lnSpc>
            <a:spcBef>
              <a:spcPct val="0"/>
            </a:spcBef>
            <a:spcAft>
              <a:spcPct val="35000"/>
            </a:spcAft>
            <a:buNone/>
          </a:pPr>
          <a:r>
            <a:rPr lang="en-US" sz="2000" kern="1200"/>
            <a:t>We plan to continue sharing what we have learned through publications in peer-reviewed journals and through the development of infographics and brief reports.</a:t>
          </a:r>
        </a:p>
      </dsp:txBody>
      <dsp:txXfrm>
        <a:off x="1701410" y="629"/>
        <a:ext cx="5416507" cy="1473082"/>
      </dsp:txXfrm>
    </dsp:sp>
    <dsp:sp modelId="{AC02AC59-E02D-4048-97E4-93B497F29C96}">
      <dsp:nvSpPr>
        <dsp:cNvPr id="0" name=""/>
        <dsp:cNvSpPr/>
      </dsp:nvSpPr>
      <dsp:spPr>
        <a:xfrm>
          <a:off x="0" y="1841983"/>
          <a:ext cx="7117918" cy="14730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7EC099-F7EC-4BCC-84CF-DE35CC789204}">
      <dsp:nvSpPr>
        <dsp:cNvPr id="0" name=""/>
        <dsp:cNvSpPr/>
      </dsp:nvSpPr>
      <dsp:spPr>
        <a:xfrm>
          <a:off x="445607" y="2173426"/>
          <a:ext cx="810195" cy="8101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7FF4F2-AEB6-4594-AC07-1A125F3D5820}">
      <dsp:nvSpPr>
        <dsp:cNvPr id="0" name=""/>
        <dsp:cNvSpPr/>
      </dsp:nvSpPr>
      <dsp:spPr>
        <a:xfrm>
          <a:off x="1701410" y="1841983"/>
          <a:ext cx="5416507" cy="1473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901" tIns="155901" rIns="155901" bIns="155901" numCol="1" spcCol="1270" anchor="ctr" anchorCtr="0">
          <a:noAutofit/>
        </a:bodyPr>
        <a:lstStyle/>
        <a:p>
          <a:pPr marL="0" lvl="0" indent="0" algn="l" defTabSz="889000">
            <a:lnSpc>
              <a:spcPct val="90000"/>
            </a:lnSpc>
            <a:spcBef>
              <a:spcPct val="0"/>
            </a:spcBef>
            <a:spcAft>
              <a:spcPct val="35000"/>
            </a:spcAft>
            <a:buNone/>
          </a:pPr>
          <a:r>
            <a:rPr lang="en-US" sz="2000" kern="1200"/>
            <a:t>We hope to conduct another analysis by housing level again with the 2024 data.</a:t>
          </a:r>
        </a:p>
      </dsp:txBody>
      <dsp:txXfrm>
        <a:off x="1701410" y="1841983"/>
        <a:ext cx="5416507" cy="1473082"/>
      </dsp:txXfrm>
    </dsp:sp>
    <dsp:sp modelId="{BE3DA1EB-2D07-4A64-A504-8937D78AC686}">
      <dsp:nvSpPr>
        <dsp:cNvPr id="0" name=""/>
        <dsp:cNvSpPr/>
      </dsp:nvSpPr>
      <dsp:spPr>
        <a:xfrm>
          <a:off x="0" y="3683336"/>
          <a:ext cx="7117918" cy="14730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6130FF-F381-446C-95E8-E1C6FFCF657D}">
      <dsp:nvSpPr>
        <dsp:cNvPr id="0" name=""/>
        <dsp:cNvSpPr/>
      </dsp:nvSpPr>
      <dsp:spPr>
        <a:xfrm>
          <a:off x="445607" y="4014780"/>
          <a:ext cx="810195" cy="8101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B84267-CD35-4D15-8722-15057B7841CF}">
      <dsp:nvSpPr>
        <dsp:cNvPr id="0" name=""/>
        <dsp:cNvSpPr/>
      </dsp:nvSpPr>
      <dsp:spPr>
        <a:xfrm>
          <a:off x="1701410" y="3683336"/>
          <a:ext cx="5416507" cy="1473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901" tIns="155901" rIns="155901" bIns="155901" numCol="1" spcCol="1270" anchor="ctr" anchorCtr="0">
          <a:noAutofit/>
        </a:bodyPr>
        <a:lstStyle/>
        <a:p>
          <a:pPr marL="0" lvl="0" indent="0" algn="l" defTabSz="889000">
            <a:lnSpc>
              <a:spcPct val="90000"/>
            </a:lnSpc>
            <a:spcBef>
              <a:spcPct val="0"/>
            </a:spcBef>
            <a:spcAft>
              <a:spcPct val="35000"/>
            </a:spcAft>
            <a:buNone/>
          </a:pPr>
          <a:r>
            <a:rPr lang="en-US" sz="2000" kern="1200"/>
            <a:t>We hope to run the 2023 and 2024 data through the data science modeling again to see if the predictive features remain or if they have changed.</a:t>
          </a:r>
        </a:p>
      </dsp:txBody>
      <dsp:txXfrm>
        <a:off x="1701410" y="3683336"/>
        <a:ext cx="5416507" cy="147308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75D0E-085E-3D46-AE08-985CADC9F0CB}"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6CC5C-CF2E-2949-BAB8-354553D2B8DE}" type="slidenum">
              <a:rPr lang="en-US" smtClean="0"/>
              <a:t>‹#›</a:t>
            </a:fld>
            <a:endParaRPr lang="en-US"/>
          </a:p>
        </p:txBody>
      </p:sp>
    </p:spTree>
    <p:extLst>
      <p:ext uri="{BB962C8B-B14F-4D97-AF65-F5344CB8AC3E}">
        <p14:creationId xmlns:p14="http://schemas.microsoft.com/office/powerpoint/2010/main" val="1308497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Across all three housing levels, there were no statistically significant differences in the racial composition of residents from move-in to the 6-month follow-up. This finding suggests that there was not a differential drop-out rate based on race. </a:t>
            </a:r>
          </a:p>
          <a:p>
            <a:endParaRPr lang="en-US" dirty="0"/>
          </a:p>
        </p:txBody>
      </p:sp>
      <p:sp>
        <p:nvSpPr>
          <p:cNvPr id="4" name="Slide Number Placeholder 3"/>
          <p:cNvSpPr>
            <a:spLocks noGrp="1"/>
          </p:cNvSpPr>
          <p:nvPr>
            <p:ph type="sldNum" sz="quarter" idx="5"/>
          </p:nvPr>
        </p:nvSpPr>
        <p:spPr/>
        <p:txBody>
          <a:bodyPr/>
          <a:lstStyle/>
          <a:p>
            <a:fld id="{91FE3564-023C-464C-B37B-E0167619D99D}" type="slidenum">
              <a:rPr lang="en-US" smtClean="0"/>
              <a:t>48</a:t>
            </a:fld>
            <a:endParaRPr lang="en-US"/>
          </a:p>
        </p:txBody>
      </p:sp>
    </p:spTree>
    <p:extLst>
      <p:ext uri="{BB962C8B-B14F-4D97-AF65-F5344CB8AC3E}">
        <p14:creationId xmlns:p14="http://schemas.microsoft.com/office/powerpoint/2010/main" val="2258532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165" marR="8255" indent="-6350">
              <a:lnSpc>
                <a:spcPct val="110000"/>
              </a:lnSpc>
              <a:spcBef>
                <a:spcPts val="0"/>
              </a:spcBef>
              <a:spcAft>
                <a:spcPts val="895"/>
              </a:spcAft>
            </a:pPr>
            <a:r>
              <a:rPr lang="en-US" sz="1800" kern="100" dirty="0">
                <a:solidFill>
                  <a:srgbClr val="000000"/>
                </a:solidFill>
                <a:effectLst/>
                <a:latin typeface="Calibri" panose="020F0502020204030204" pitchFamily="34" charset="0"/>
                <a:ea typeface="Calibri" panose="020F0502020204030204" pitchFamily="34" charset="0"/>
              </a:rPr>
              <a:t>Compared to Levels 2 and 3, there was a higher percentage of Level 1 respondents who were working at move-in to recovery housing; this difference was not notable in the six-month results. There were also relatively fewer respondents from Level 1 housing reporting they were unable to work due to incarceration at move-in. Across all levels, the percentage of respondents unemployed or looking for work dropped dramatically when comparing move-in to six-month results. </a:t>
            </a:r>
          </a:p>
          <a:p>
            <a:pPr marL="50165" marR="8255" indent="-6350">
              <a:lnSpc>
                <a:spcPct val="110000"/>
              </a:lnSpc>
              <a:spcBef>
                <a:spcPts val="0"/>
              </a:spcBef>
              <a:spcAft>
                <a:spcPts val="895"/>
              </a:spcAft>
            </a:pPr>
            <a:endParaRPr lang="en-US" sz="1800" kern="100" dirty="0">
              <a:solidFill>
                <a:srgbClr val="000000"/>
              </a:solidFill>
              <a:effectLst/>
              <a:latin typeface="Calibri" panose="020F0502020204030204" pitchFamily="34" charset="0"/>
              <a:ea typeface="Calibri" panose="020F0502020204030204" pitchFamily="34" charset="0"/>
            </a:endParaRPr>
          </a:p>
          <a:p>
            <a:pPr marL="50165" marR="8255" indent="-6350">
              <a:lnSpc>
                <a:spcPct val="110000"/>
              </a:lnSpc>
              <a:spcBef>
                <a:spcPts val="0"/>
              </a:spcBef>
              <a:spcAft>
                <a:spcPts val="895"/>
              </a:spcAft>
            </a:pPr>
            <a:r>
              <a:rPr lang="en-US" sz="1800" kern="100" dirty="0">
                <a:solidFill>
                  <a:srgbClr val="000000"/>
                </a:solidFill>
                <a:effectLst/>
                <a:latin typeface="Calibri" panose="020F0502020204030204" pitchFamily="34" charset="0"/>
                <a:ea typeface="Calibri" panose="020F0502020204030204" pitchFamily="34" charset="0"/>
              </a:rPr>
              <a:t>The percentage of respondents disabled and receiving disability benefits increased for all levels, and the percentage who were disabled and not receiving disability benefits declined for Levels 1 and 3. </a:t>
            </a:r>
          </a:p>
          <a:p>
            <a:pPr marL="50165" marR="8255" indent="-6350">
              <a:lnSpc>
                <a:spcPct val="110000"/>
              </a:lnSpc>
              <a:spcBef>
                <a:spcPts val="0"/>
              </a:spcBef>
              <a:spcAft>
                <a:spcPts val="895"/>
              </a:spcAft>
            </a:pPr>
            <a:endParaRPr lang="en-US" sz="1800" kern="100" dirty="0">
              <a:solidFill>
                <a:srgbClr val="000000"/>
              </a:solidFill>
              <a:effectLst/>
              <a:latin typeface="Calibri" panose="020F0502020204030204" pitchFamily="34" charset="0"/>
              <a:ea typeface="Calibri" panose="020F0502020204030204" pitchFamily="34" charset="0"/>
            </a:endParaRPr>
          </a:p>
          <a:p>
            <a:pPr marL="50165" marR="8255" indent="-6350">
              <a:lnSpc>
                <a:spcPct val="110000"/>
              </a:lnSpc>
              <a:spcBef>
                <a:spcPts val="0"/>
              </a:spcBef>
              <a:spcAft>
                <a:spcPts val="895"/>
              </a:spcAft>
            </a:pPr>
            <a:r>
              <a:rPr lang="en-US" sz="1800" kern="100" dirty="0">
                <a:solidFill>
                  <a:srgbClr val="000000"/>
                </a:solidFill>
                <a:effectLst/>
                <a:latin typeface="Calibri" panose="020F0502020204030204" pitchFamily="34" charset="0"/>
                <a:ea typeface="Calibri" panose="020F0502020204030204" pitchFamily="34" charset="0"/>
              </a:rPr>
              <a:t> These results suggest that recovery housing may have had a role in helping residents with a disability enroll and obtain disability benefits they were previously eligible for but were not receiving. </a:t>
            </a:r>
          </a:p>
          <a:p>
            <a:pPr marL="50165" marR="149860" indent="-6350">
              <a:lnSpc>
                <a:spcPct val="110000"/>
              </a:lnSpc>
              <a:spcBef>
                <a:spcPts val="0"/>
              </a:spcBef>
              <a:spcAft>
                <a:spcPts val="895"/>
              </a:spcAft>
            </a:pPr>
            <a:r>
              <a:rPr lang="en-US" sz="1800" kern="100" dirty="0">
                <a:solidFill>
                  <a:srgbClr val="000000"/>
                </a:solidFill>
                <a:effectLst/>
                <a:latin typeface="Calibri" panose="020F0502020204030204" pitchFamily="34" charset="0"/>
                <a:ea typeface="Calibri" panose="020F0502020204030204" pitchFamily="34" charset="0"/>
              </a:rPr>
              <a:t>A chi-square test of independence was conducted between employment pursuits and length of stay.  The small cell sizes precluded analysis of Level 1 housing. The associations between employment pursuits and length of stay for Level 2 housing (χ2(10) = 581.13, p &lt; .001, V = .41) and Level 3 housing (χ2(10) = 298.76, p &lt; .001, V = .41) were significant, and both levels had very strong associations, suggesting that recovery housing played a role in residents’ ability to gain employment and/or receive disability benefits after moving in. </a:t>
            </a:r>
          </a:p>
          <a:p>
            <a:endParaRPr lang="en-US" dirty="0"/>
          </a:p>
        </p:txBody>
      </p:sp>
      <p:sp>
        <p:nvSpPr>
          <p:cNvPr id="4" name="Slide Number Placeholder 3"/>
          <p:cNvSpPr>
            <a:spLocks noGrp="1"/>
          </p:cNvSpPr>
          <p:nvPr>
            <p:ph type="sldNum" sz="quarter" idx="5"/>
          </p:nvPr>
        </p:nvSpPr>
        <p:spPr/>
        <p:txBody>
          <a:bodyPr/>
          <a:lstStyle/>
          <a:p>
            <a:fld id="{91FE3564-023C-464C-B37B-E0167619D99D}" type="slidenum">
              <a:rPr lang="en-US" smtClean="0"/>
              <a:t>58</a:t>
            </a:fld>
            <a:endParaRPr lang="en-US"/>
          </a:p>
        </p:txBody>
      </p:sp>
    </p:spTree>
    <p:extLst>
      <p:ext uri="{BB962C8B-B14F-4D97-AF65-F5344CB8AC3E}">
        <p14:creationId xmlns:p14="http://schemas.microsoft.com/office/powerpoint/2010/main" val="3376796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990" marR="8255" indent="-6350">
              <a:lnSpc>
                <a:spcPct val="110000"/>
              </a:lnSpc>
              <a:spcBef>
                <a:spcPts val="0"/>
              </a:spcBef>
              <a:spcAft>
                <a:spcPts val="895"/>
              </a:spcAft>
            </a:pPr>
            <a:r>
              <a:rPr lang="en-US" sz="1800" kern="100" dirty="0">
                <a:solidFill>
                  <a:srgbClr val="000000"/>
                </a:solidFill>
                <a:effectLst/>
                <a:latin typeface="Calibri" panose="020F0502020204030204" pitchFamily="34" charset="0"/>
                <a:ea typeface="Calibri" panose="020F0502020204030204" pitchFamily="34" charset="0"/>
              </a:rPr>
              <a:t>At move-in, residents are asked to identify their living situation(s) for the 30 days prior, choosing from the list in the table below. If they have stayed more than one place, they are instructed to choose where they were the longest.</a:t>
            </a:r>
          </a:p>
          <a:p>
            <a:pPr marL="46990" marR="66040" indent="-6350">
              <a:lnSpc>
                <a:spcPct val="110000"/>
              </a:lnSpc>
              <a:spcBef>
                <a:spcPts val="0"/>
              </a:spcBef>
              <a:spcAft>
                <a:spcPts val="525"/>
              </a:spcAft>
            </a:pPr>
            <a:r>
              <a:rPr lang="en-US" sz="1800" kern="100" dirty="0">
                <a:solidFill>
                  <a:srgbClr val="000000"/>
                </a:solidFill>
                <a:effectLst/>
                <a:latin typeface="Calibri" panose="020F0502020204030204" pitchFamily="34" charset="0"/>
                <a:ea typeface="Calibri" panose="020F0502020204030204" pitchFamily="34" charset="0"/>
              </a:rPr>
              <a:t>Differences were apparent amongst housing levels when looking at where respondents had been living in the 30 days prior to move-in to recovery housing. Compared to Levels 2 and 3, the Level 1 respondents more often came from halfway houses or transitional living. In contrast, respondents coming from jail, prison, or an emergency shelter were more frequently going into Level 2 or 3 housing. A high proportion of residents in all levels were moving to recovery housing from a treatment or detox center, though this was most notable for Level 2 housing (41.1.%).</a:t>
            </a:r>
          </a:p>
          <a:p>
            <a:endParaRPr lang="en-US" dirty="0"/>
          </a:p>
        </p:txBody>
      </p:sp>
      <p:sp>
        <p:nvSpPr>
          <p:cNvPr id="4" name="Slide Number Placeholder 3"/>
          <p:cNvSpPr>
            <a:spLocks noGrp="1"/>
          </p:cNvSpPr>
          <p:nvPr>
            <p:ph type="sldNum" sz="quarter" idx="5"/>
          </p:nvPr>
        </p:nvSpPr>
        <p:spPr/>
        <p:txBody>
          <a:bodyPr/>
          <a:lstStyle/>
          <a:p>
            <a:fld id="{91FE3564-023C-464C-B37B-E0167619D99D}" type="slidenum">
              <a:rPr lang="en-US" smtClean="0"/>
              <a:t>59</a:t>
            </a:fld>
            <a:endParaRPr lang="en-US"/>
          </a:p>
        </p:txBody>
      </p:sp>
    </p:spTree>
    <p:extLst>
      <p:ext uri="{BB962C8B-B14F-4D97-AF65-F5344CB8AC3E}">
        <p14:creationId xmlns:p14="http://schemas.microsoft.com/office/powerpoint/2010/main" val="273295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rgbClr val="000000"/>
                </a:solidFill>
                <a:effectLst/>
                <a:latin typeface="Calibri" panose="020F0502020204030204" pitchFamily="34" charset="0"/>
                <a:ea typeface="Calibri" panose="020F0502020204030204" pitchFamily="34" charset="0"/>
              </a:rPr>
              <a:t>The second most common identification was “Other Sexual Minority Identity” which includes respondents who identified as asexual, bisexual, pansexual, queer, questioning or unsure, other, or who selected more than one option. Gay or Lesbian residents ranged from 2.6% to 11.5%, and a small percentage of residents preferred not to answer.</a:t>
            </a:r>
          </a:p>
          <a:p>
            <a:endParaRPr lang="en-US" dirty="0"/>
          </a:p>
        </p:txBody>
      </p:sp>
      <p:sp>
        <p:nvSpPr>
          <p:cNvPr id="4" name="Slide Number Placeholder 3"/>
          <p:cNvSpPr>
            <a:spLocks noGrp="1"/>
          </p:cNvSpPr>
          <p:nvPr>
            <p:ph type="sldNum" sz="quarter" idx="5"/>
          </p:nvPr>
        </p:nvSpPr>
        <p:spPr/>
        <p:txBody>
          <a:bodyPr/>
          <a:lstStyle/>
          <a:p>
            <a:fld id="{91FE3564-023C-464C-B37B-E0167619D99D}" type="slidenum">
              <a:rPr lang="en-US" smtClean="0"/>
              <a:t>49</a:t>
            </a:fld>
            <a:endParaRPr lang="en-US"/>
          </a:p>
        </p:txBody>
      </p:sp>
    </p:spTree>
    <p:extLst>
      <p:ext uri="{BB962C8B-B14F-4D97-AF65-F5344CB8AC3E}">
        <p14:creationId xmlns:p14="http://schemas.microsoft.com/office/powerpoint/2010/main" val="2126666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Calibri" panose="020F0502020204030204" pitchFamily="34" charset="0"/>
                <a:ea typeface="Calibri" panose="020F0502020204030204" pitchFamily="34" charset="0"/>
              </a:rPr>
              <a:t>At each survey interval, respondents are asked to indicate how many days out of the last 30 they have used alcohol and illegal drugs, respectively. The options are: no use, 1-10 days, 11-20 days, 21-30 days, prefer not to answer. That means at the time of move-in, residents are asked about their use in the 30 days before their transition into a recovery house. Residents may have been living in unsafe situations (e.g. on the street or staying in a home where alcohol and drug use was present), or they may have been in a safer situation like a treatment setting or a hospital.  Thus, their response to this question may be influenced by their living situation.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rgbClr val="000000"/>
                </a:solidFill>
                <a:effectLst/>
                <a:ea typeface="Calibri" panose="020F0502020204030204" pitchFamily="34" charset="0"/>
              </a:rPr>
              <a:t>Level 1, Six months: </a:t>
            </a:r>
            <a:r>
              <a:rPr lang="en-US" sz="1200" b="1" kern="100" dirty="0">
                <a:solidFill>
                  <a:schemeClr val="accent1">
                    <a:lumMod val="75000"/>
                    <a:lumOff val="25000"/>
                  </a:schemeClr>
                </a:solidFill>
                <a:effectLst/>
                <a:ea typeface="Calibri" panose="020F0502020204030204" pitchFamily="34" charset="0"/>
              </a:rPr>
              <a:t>Percentage</a:t>
            </a:r>
            <a:r>
              <a:rPr lang="en-US" sz="1200" kern="100" dirty="0">
                <a:solidFill>
                  <a:srgbClr val="000000"/>
                </a:solidFill>
                <a:effectLst/>
                <a:ea typeface="Calibri" panose="020F0502020204030204" pitchFamily="34" charset="0"/>
              </a:rPr>
              <a:t> of residents who reported </a:t>
            </a:r>
            <a:r>
              <a:rPr lang="en-US" sz="1200" b="1" kern="100" dirty="0">
                <a:solidFill>
                  <a:schemeClr val="accent1">
                    <a:lumMod val="75000"/>
                    <a:lumOff val="25000"/>
                  </a:schemeClr>
                </a:solidFill>
                <a:effectLst/>
                <a:ea typeface="Calibri" panose="020F0502020204030204" pitchFamily="34" charset="0"/>
              </a:rPr>
              <a:t>no use increased</a:t>
            </a:r>
            <a:r>
              <a:rPr lang="en-US" sz="1200" kern="100" dirty="0">
                <a:solidFill>
                  <a:srgbClr val="000000"/>
                </a:solidFill>
                <a:effectLst/>
                <a:ea typeface="Calibri" panose="020F0502020204030204" pitchFamily="34" charset="0"/>
              </a:rPr>
              <a:t> for both alcohol and illegal drug use. </a:t>
            </a:r>
          </a:p>
          <a:p>
            <a:endParaRPr lang="en-US" dirty="0"/>
          </a:p>
        </p:txBody>
      </p:sp>
      <p:sp>
        <p:nvSpPr>
          <p:cNvPr id="4" name="Slide Number Placeholder 3"/>
          <p:cNvSpPr>
            <a:spLocks noGrp="1"/>
          </p:cNvSpPr>
          <p:nvPr>
            <p:ph type="sldNum" sz="quarter" idx="5"/>
          </p:nvPr>
        </p:nvSpPr>
        <p:spPr/>
        <p:txBody>
          <a:bodyPr/>
          <a:lstStyle/>
          <a:p>
            <a:fld id="{91FE3564-023C-464C-B37B-E0167619D99D}" type="slidenum">
              <a:rPr lang="en-US" smtClean="0"/>
              <a:t>50</a:t>
            </a:fld>
            <a:endParaRPr lang="en-US"/>
          </a:p>
        </p:txBody>
      </p:sp>
    </p:spTree>
    <p:extLst>
      <p:ext uri="{BB962C8B-B14F-4D97-AF65-F5344CB8AC3E}">
        <p14:creationId xmlns:p14="http://schemas.microsoft.com/office/powerpoint/2010/main" val="3800352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Calibri" panose="020F0502020204030204" pitchFamily="34" charset="0"/>
                <a:ea typeface="Calibri" panose="020F0502020204030204" pitchFamily="34" charset="0"/>
              </a:rPr>
              <a:t>Residents are asked to report on their physical and mental health by providing a rating of “good on most days,” “fair on most days” or “poor on most days.” At move-in, the difference between residents reporting their mental health as “good on most days” as opposed to “fair on most days” or “poor on most days” was most notable for Level 1 respondents (59.9% versus 32.2% and 7.9%, respectively). When looking at the data from six-month responses, however, all three housing levels show a similarly high proportion of respondents indicating their mental health is good on most days. This trend was not evident in respondents’ analysis of their physical health, though all three housing levels again showed increased percentages of respondents indicating their physical health was good on most days from move-in to six-months.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Calibri" panose="020F0502020204030204" pitchFamily="34" charset="0"/>
                <a:ea typeface="Calibri" panose="020F0502020204030204" pitchFamily="34" charset="0"/>
              </a:rPr>
              <a:t>These findings suggests that the increase in positive mental and physical health ratings (i.e., good on most days) with a corresponding decrease in less positive ratings (i.e., fair on most days or poor on most days) was not likely due to chance alone and that recovery housing had an influence on the residents’ improved mental and physical health ratings. </a:t>
            </a:r>
          </a:p>
          <a:p>
            <a:endParaRPr lang="en-US" dirty="0"/>
          </a:p>
        </p:txBody>
      </p:sp>
      <p:sp>
        <p:nvSpPr>
          <p:cNvPr id="4" name="Slide Number Placeholder 3"/>
          <p:cNvSpPr>
            <a:spLocks noGrp="1"/>
          </p:cNvSpPr>
          <p:nvPr>
            <p:ph type="sldNum" sz="quarter" idx="5"/>
          </p:nvPr>
        </p:nvSpPr>
        <p:spPr/>
        <p:txBody>
          <a:bodyPr/>
          <a:lstStyle/>
          <a:p>
            <a:fld id="{91FE3564-023C-464C-B37B-E0167619D99D}" type="slidenum">
              <a:rPr lang="en-US" smtClean="0"/>
              <a:t>52</a:t>
            </a:fld>
            <a:endParaRPr lang="en-US"/>
          </a:p>
        </p:txBody>
      </p:sp>
    </p:spTree>
    <p:extLst>
      <p:ext uri="{BB962C8B-B14F-4D97-AF65-F5344CB8AC3E}">
        <p14:creationId xmlns:p14="http://schemas.microsoft.com/office/powerpoint/2010/main" val="3742786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Utilization of recovery supports increased significantly across all levels. Residents reported more recovery supports at the six-month follow-up compared to move-in.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Calibri" panose="020F0502020204030204" pitchFamily="34" charset="0"/>
                <a:ea typeface="Calibri" panose="020F0502020204030204" pitchFamily="34" charset="0"/>
              </a:rPr>
              <a:t>Residents are asked to identify which type of recovery supports they are using. The number of recovery supports respondents were taking advantage of was calculated from two questions asking them to indicate which recovery supports they use. Residents first choose the recovery supports they use from a list that includes: 12-step/AA/CA/NA/HA group (or other 12-step program), organized religious group, other support group for a recovery-related issue, sober support outing (like with other friends in recovery), activities sponsored by the recovery residence, activities provided while incarcerated, did not attend any of these activities in the past 30 days, and prefer not to answer. Next, they are asked if they have received peer support in the last 30 days (yes, no, or prefer not to answer). </a:t>
            </a:r>
          </a:p>
          <a:p>
            <a:endParaRPr lang="en-US" dirty="0"/>
          </a:p>
        </p:txBody>
      </p:sp>
      <p:sp>
        <p:nvSpPr>
          <p:cNvPr id="4" name="Slide Number Placeholder 3"/>
          <p:cNvSpPr>
            <a:spLocks noGrp="1"/>
          </p:cNvSpPr>
          <p:nvPr>
            <p:ph type="sldNum" sz="quarter" idx="5"/>
          </p:nvPr>
        </p:nvSpPr>
        <p:spPr/>
        <p:txBody>
          <a:bodyPr/>
          <a:lstStyle/>
          <a:p>
            <a:fld id="{91FE3564-023C-464C-B37B-E0167619D99D}" type="slidenum">
              <a:rPr lang="en-US" smtClean="0"/>
              <a:t>53</a:t>
            </a:fld>
            <a:endParaRPr lang="en-US"/>
          </a:p>
        </p:txBody>
      </p:sp>
    </p:spTree>
    <p:extLst>
      <p:ext uri="{BB962C8B-B14F-4D97-AF65-F5344CB8AC3E}">
        <p14:creationId xmlns:p14="http://schemas.microsoft.com/office/powerpoint/2010/main" val="3188338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Calibri" panose="020F0502020204030204" pitchFamily="34" charset="0"/>
                <a:ea typeface="Calibri" panose="020F0502020204030204" pitchFamily="34" charset="0"/>
              </a:rPr>
              <a:t>Residents are asked their current status with being involved in drug court, parole, or probation.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Calibri" panose="020F0502020204030204" pitchFamily="34" charset="0"/>
                <a:ea typeface="Calibri" panose="020F0502020204030204" pitchFamily="34" charset="0"/>
              </a:rPr>
              <a:t>They can choose as many options as apply from a list that includes: currently on parole/probation, currently participating in drug court, not involved with the criminal justice system, prefer not to answer. For this analysis, an additional category was created called “currently on parole/probation and participating in drug court” to determine how many residents were involved with both categories.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00" dirty="0">
                <a:solidFill>
                  <a:srgbClr val="000000"/>
                </a:solidFill>
                <a:effectLst/>
                <a:uFill>
                  <a:solidFill>
                    <a:srgbClr val="000000"/>
                  </a:solidFill>
                </a:uFill>
                <a:ea typeface="Calibri" panose="020F0502020204030204" pitchFamily="34" charset="0"/>
                <a:cs typeface="Calibri" panose="020F0502020204030204" pitchFamily="34" charset="0"/>
              </a:rPr>
              <a:t>It does not appear that length of stay or housing level contributes to residents’ involvement in the criminal justice system. </a:t>
            </a:r>
            <a:endParaRPr lang="en-US" sz="1200" kern="100" dirty="0">
              <a:solidFill>
                <a:srgbClr val="000000"/>
              </a:solidFill>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1FE3564-023C-464C-B37B-E0167619D99D}" type="slidenum">
              <a:rPr lang="en-US" smtClean="0"/>
              <a:t>54</a:t>
            </a:fld>
            <a:endParaRPr lang="en-US"/>
          </a:p>
        </p:txBody>
      </p:sp>
    </p:spTree>
    <p:extLst>
      <p:ext uri="{BB962C8B-B14F-4D97-AF65-F5344CB8AC3E}">
        <p14:creationId xmlns:p14="http://schemas.microsoft.com/office/powerpoint/2010/main" val="1384853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The percentage of residents who reported no involvement with educational pursuits in the last thirty days declined across all three housing levels. This increase in educational pursuits has practical  significance, but the association was only statistically significant for Level 2 housing. </a:t>
            </a:r>
          </a:p>
          <a:p>
            <a:endParaRPr lang="en-US" dirty="0"/>
          </a:p>
        </p:txBody>
      </p:sp>
      <p:sp>
        <p:nvSpPr>
          <p:cNvPr id="4" name="Slide Number Placeholder 3"/>
          <p:cNvSpPr>
            <a:spLocks noGrp="1"/>
          </p:cNvSpPr>
          <p:nvPr>
            <p:ph type="sldNum" sz="quarter" idx="5"/>
          </p:nvPr>
        </p:nvSpPr>
        <p:spPr/>
        <p:txBody>
          <a:bodyPr/>
          <a:lstStyle/>
          <a:p>
            <a:fld id="{91FE3564-023C-464C-B37B-E0167619D99D}" type="slidenum">
              <a:rPr lang="en-US" smtClean="0"/>
              <a:t>55</a:t>
            </a:fld>
            <a:endParaRPr lang="en-US"/>
          </a:p>
        </p:txBody>
      </p:sp>
    </p:spTree>
    <p:extLst>
      <p:ext uri="{BB962C8B-B14F-4D97-AF65-F5344CB8AC3E}">
        <p14:creationId xmlns:p14="http://schemas.microsoft.com/office/powerpoint/2010/main" val="382338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The percentage of residents who reported no involvement with educational pursuits in the last thirty days declined across all three housing levels. This increase in educational pursuits has practical  significance, but the association was only statistically significant for Level 2 housing.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Calibri" panose="020F0502020204030204" pitchFamily="34" charset="0"/>
                <a:ea typeface="Calibri" panose="020F0502020204030204" pitchFamily="34" charset="0"/>
              </a:rPr>
              <a:t>Compared to Levels 2 and 3, a higher proportion of Level 1 residents reported not being involved in educational pursuits at both survey intervals, but they also had a lower percentage who considered their education to be complete. Across all three housing levels, the percentage of residents who reported not being involved in educational pursuits in the last 30 days declined from move-in to six months.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Calibri" panose="020F0502020204030204" pitchFamily="34" charset="0"/>
                <a:ea typeface="Calibri" panose="020F0502020204030204" pitchFamily="34" charset="0"/>
              </a:rPr>
              <a:t>The association was only significant for Level 2 housing (χ2(3) =17.87, p &lt; .001, V = .1) and this association was small. At the six-month period, the proportion of respondents who were not involved in educational pursuits during the previous 30 days decreased. At the same time, there was an increased proportion who were engaged with vocational school, skilled training, college, or multiple pursuits. The proportion of respondents who considered their education to be complete stayed the same. Therefore, it is likely that the increased involvement in educational pursuits could be contributed, at least in part, to the role of recovery housing. </a:t>
            </a:r>
          </a:p>
          <a:p>
            <a:endParaRPr lang="en-US" dirty="0"/>
          </a:p>
        </p:txBody>
      </p:sp>
      <p:sp>
        <p:nvSpPr>
          <p:cNvPr id="4" name="Slide Number Placeholder 3"/>
          <p:cNvSpPr>
            <a:spLocks noGrp="1"/>
          </p:cNvSpPr>
          <p:nvPr>
            <p:ph type="sldNum" sz="quarter" idx="5"/>
          </p:nvPr>
        </p:nvSpPr>
        <p:spPr/>
        <p:txBody>
          <a:bodyPr/>
          <a:lstStyle/>
          <a:p>
            <a:fld id="{91FE3564-023C-464C-B37B-E0167619D99D}" type="slidenum">
              <a:rPr lang="en-US" smtClean="0"/>
              <a:t>56</a:t>
            </a:fld>
            <a:endParaRPr lang="en-US"/>
          </a:p>
        </p:txBody>
      </p:sp>
    </p:spTree>
    <p:extLst>
      <p:ext uri="{BB962C8B-B14F-4D97-AF65-F5344CB8AC3E}">
        <p14:creationId xmlns:p14="http://schemas.microsoft.com/office/powerpoint/2010/main" val="577655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165" marR="8255" indent="-6350">
              <a:lnSpc>
                <a:spcPct val="110000"/>
              </a:lnSpc>
              <a:spcBef>
                <a:spcPts val="0"/>
              </a:spcBef>
              <a:spcAft>
                <a:spcPts val="895"/>
              </a:spcAft>
            </a:pPr>
            <a:r>
              <a:rPr lang="en-US" sz="1800" kern="100">
                <a:solidFill>
                  <a:srgbClr val="000000"/>
                </a:solidFill>
                <a:effectLst/>
                <a:latin typeface="Calibri" panose="020F0502020204030204" pitchFamily="34" charset="0"/>
                <a:ea typeface="Calibri" panose="020F0502020204030204" pitchFamily="34" charset="0"/>
              </a:rPr>
              <a:t>11 response options</a:t>
            </a:r>
            <a:endParaRPr lang="en-US" sz="1800" kern="100" dirty="0">
              <a:solidFill>
                <a:srgbClr val="000000"/>
              </a:solidFill>
              <a:effectLst/>
              <a:latin typeface="Calibri" panose="020F0502020204030204" pitchFamily="34" charset="0"/>
              <a:ea typeface="Calibri" panose="020F0502020204030204" pitchFamily="34" charset="0"/>
            </a:endParaRPr>
          </a:p>
          <a:p>
            <a:pPr marL="50165" marR="8255" indent="-6350">
              <a:lnSpc>
                <a:spcPct val="110000"/>
              </a:lnSpc>
              <a:spcBef>
                <a:spcPts val="0"/>
              </a:spcBef>
              <a:spcAft>
                <a:spcPts val="895"/>
              </a:spcAft>
            </a:pPr>
            <a:endParaRPr lang="en-US" sz="1800" kern="100" dirty="0">
              <a:solidFill>
                <a:srgbClr val="000000"/>
              </a:solidFill>
              <a:effectLst/>
              <a:latin typeface="Calibri" panose="020F0502020204030204" pitchFamily="34" charset="0"/>
              <a:ea typeface="Calibri" panose="020F0502020204030204" pitchFamily="34" charset="0"/>
            </a:endParaRPr>
          </a:p>
          <a:p>
            <a:pPr marL="50165" marR="8255" indent="-6350">
              <a:lnSpc>
                <a:spcPct val="110000"/>
              </a:lnSpc>
              <a:spcBef>
                <a:spcPts val="0"/>
              </a:spcBef>
              <a:spcAft>
                <a:spcPts val="895"/>
              </a:spcAft>
            </a:pPr>
            <a:r>
              <a:rPr lang="en-US" sz="1800" kern="100" dirty="0">
                <a:solidFill>
                  <a:srgbClr val="000000"/>
                </a:solidFill>
                <a:effectLst/>
                <a:latin typeface="Calibri" panose="020F0502020204030204" pitchFamily="34" charset="0"/>
                <a:ea typeface="Calibri" panose="020F0502020204030204" pitchFamily="34" charset="0"/>
              </a:rPr>
              <a:t>Compared to Levels 2 and 3, there was a higher percentage of Level 1 respondents who were working at move-in to recovery housing; this difference was not notable in the six-month results. There were also relatively fewer respondents from Level 1 housing reporting they were unable to work due to incarceration at move-in. Across all levels, the percentage of respondents unemployed or looking for work dropped dramatically when comparing move-in to six-month results. The percentage of respondents disabled and receiving disability benefits increased for all levels, while the percentage who were disabled and not receiving disability benefits declined for Levels 1 and 3.  These results suggest that recovery housing may have had a role in helping residents with a disability enroll and obtain disability benefits they were previously eligible for but were not receiving. </a:t>
            </a:r>
          </a:p>
          <a:p>
            <a:pPr marL="50165" marR="149860" indent="-6350">
              <a:lnSpc>
                <a:spcPct val="110000"/>
              </a:lnSpc>
              <a:spcBef>
                <a:spcPts val="0"/>
              </a:spcBef>
              <a:spcAft>
                <a:spcPts val="895"/>
              </a:spcAft>
            </a:pPr>
            <a:r>
              <a:rPr lang="en-US" sz="1800" kern="100" dirty="0">
                <a:solidFill>
                  <a:srgbClr val="000000"/>
                </a:solidFill>
                <a:effectLst/>
                <a:latin typeface="Calibri" panose="020F0502020204030204" pitchFamily="34" charset="0"/>
                <a:ea typeface="Calibri" panose="020F0502020204030204" pitchFamily="34" charset="0"/>
              </a:rPr>
              <a:t>A chi-square test of independence was conducted between employment pursuits and length of stay.  The small cell sizes precluded analysis of Level 1 housing. The associations between employment pursuits and length of stay for Level 2 housing (χ2(10) = 581.13, p &lt; .001, V = .41) and Level 3 housing (χ2(10) = 298.76, p &lt; .001, V = .41) were significant, and both levels had very strong associations, suggesting that recovery housing played a role in residents’ ability to gain employment and/or receive disability benefits after moving in. </a:t>
            </a:r>
          </a:p>
          <a:p>
            <a:endParaRPr lang="en-US" dirty="0"/>
          </a:p>
        </p:txBody>
      </p:sp>
      <p:sp>
        <p:nvSpPr>
          <p:cNvPr id="4" name="Slide Number Placeholder 3"/>
          <p:cNvSpPr>
            <a:spLocks noGrp="1"/>
          </p:cNvSpPr>
          <p:nvPr>
            <p:ph type="sldNum" sz="quarter" idx="5"/>
          </p:nvPr>
        </p:nvSpPr>
        <p:spPr/>
        <p:txBody>
          <a:bodyPr/>
          <a:lstStyle/>
          <a:p>
            <a:fld id="{91FE3564-023C-464C-B37B-E0167619D99D}" type="slidenum">
              <a:rPr lang="en-US" smtClean="0"/>
              <a:t>57</a:t>
            </a:fld>
            <a:endParaRPr lang="en-US"/>
          </a:p>
        </p:txBody>
      </p:sp>
    </p:spTree>
    <p:extLst>
      <p:ext uri="{BB962C8B-B14F-4D97-AF65-F5344CB8AC3E}">
        <p14:creationId xmlns:p14="http://schemas.microsoft.com/office/powerpoint/2010/main" val="368029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emf"/><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emf"/><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C43A76A3-ADC8-4477-8FC1-B9DD55D84908}" type="datetime1">
              <a:rPr lang="en-US" smtClean="0"/>
              <a:t>3/20/2025</a:t>
            </a:fld>
            <a:endParaRPr lang="en-US" dirty="0"/>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2350557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D6762538-DC4D-4667-96E5-B3278DDF8B12}" type="datetime1">
              <a:rPr lang="en-US" smtClean="0"/>
              <a:t>3/20/2025</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92369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05880548-5C08-4BE3-B63E-F2BB63B0B00C}" type="datetime1">
              <a:rPr lang="en-US" smtClean="0"/>
              <a:t>3/20/2025</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771477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gradFill>
          <a:gsLst>
            <a:gs pos="1000">
              <a:schemeClr val="bg1">
                <a:lumMod val="95000"/>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73D4E5E2-CF41-47B2-9F50-8E509C9A95B2}"/>
              </a:ext>
            </a:extLst>
          </p:cNvPr>
          <p:cNvGrpSpPr/>
          <p:nvPr userDrawn="1"/>
        </p:nvGrpSpPr>
        <p:grpSpPr>
          <a:xfrm>
            <a:off x="376199" y="1131290"/>
            <a:ext cx="2481539" cy="2845072"/>
            <a:chOff x="449781" y="731902"/>
            <a:chExt cx="2481539" cy="2845072"/>
          </a:xfrm>
        </p:grpSpPr>
        <p:sp>
          <p:nvSpPr>
            <p:cNvPr id="20" name="Freeform: Shape 19">
              <a:extLst>
                <a:ext uri="{FF2B5EF4-FFF2-40B4-BE49-F238E27FC236}">
                  <a16:creationId xmlns:a16="http://schemas.microsoft.com/office/drawing/2014/main" id="{BCC4D1C1-96FF-4B5E-B7DD-A50D49276E83}"/>
                </a:ext>
              </a:extLst>
            </p:cNvPr>
            <p:cNvSpPr/>
            <p:nvPr userDrawn="1"/>
          </p:nvSpPr>
          <p:spPr>
            <a:xfrm>
              <a:off x="1193960" y="3327592"/>
              <a:ext cx="1737360" cy="249382"/>
            </a:xfrm>
            <a:custGeom>
              <a:avLst/>
              <a:gdLst>
                <a:gd name="connsiteX0" fmla="*/ 0 w 1518458"/>
                <a:gd name="connsiteY0" fmla="*/ 0 h 249382"/>
                <a:gd name="connsiteX1" fmla="*/ 1393767 w 1518458"/>
                <a:gd name="connsiteY1" fmla="*/ 0 h 249382"/>
                <a:gd name="connsiteX2" fmla="*/ 1518458 w 1518458"/>
                <a:gd name="connsiteY2" fmla="*/ 124691 h 249382"/>
                <a:gd name="connsiteX3" fmla="*/ 1393767 w 1518458"/>
                <a:gd name="connsiteY3" fmla="*/ 249382 h 249382"/>
                <a:gd name="connsiteX4" fmla="*/ 0 w 1518458"/>
                <a:gd name="connsiteY4" fmla="*/ 249382 h 249382"/>
                <a:gd name="connsiteX5" fmla="*/ 124691 w 1518458"/>
                <a:gd name="connsiteY5" fmla="*/ 124691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458" h="249382">
                  <a:moveTo>
                    <a:pt x="0" y="0"/>
                  </a:moveTo>
                  <a:lnTo>
                    <a:pt x="1393767" y="0"/>
                  </a:lnTo>
                  <a:lnTo>
                    <a:pt x="1518458" y="124691"/>
                  </a:lnTo>
                  <a:lnTo>
                    <a:pt x="1393767" y="249382"/>
                  </a:lnTo>
                  <a:lnTo>
                    <a:pt x="0" y="249382"/>
                  </a:lnTo>
                  <a:lnTo>
                    <a:pt x="124691" y="12469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F2012E6F-AA94-4B9B-B931-BB7EF01CF600}"/>
                </a:ext>
              </a:extLst>
            </p:cNvPr>
            <p:cNvGrpSpPr/>
            <p:nvPr userDrawn="1"/>
          </p:nvGrpSpPr>
          <p:grpSpPr>
            <a:xfrm>
              <a:off x="449781" y="731902"/>
              <a:ext cx="990600" cy="2845072"/>
              <a:chOff x="310246" y="679523"/>
              <a:chExt cx="990600" cy="2845072"/>
            </a:xfrm>
          </p:grpSpPr>
          <p:sp>
            <p:nvSpPr>
              <p:cNvPr id="23" name="Flowchart: Display 22">
                <a:extLst>
                  <a:ext uri="{FF2B5EF4-FFF2-40B4-BE49-F238E27FC236}">
                    <a16:creationId xmlns:a16="http://schemas.microsoft.com/office/drawing/2014/main" id="{06ACE013-89A3-4AEB-A597-B259D50DE211}"/>
                  </a:ext>
                </a:extLst>
              </p:cNvPr>
              <p:cNvSpPr/>
              <p:nvPr userDrawn="1"/>
            </p:nvSpPr>
            <p:spPr>
              <a:xfrm rot="16200000">
                <a:off x="289079" y="700690"/>
                <a:ext cx="1032933" cy="990600"/>
              </a:xfrm>
              <a:prstGeom prst="flowChartDisplay">
                <a:avLst/>
              </a:prstGeom>
              <a:solidFill>
                <a:schemeClr val="bg1"/>
              </a:solid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ardrop 23">
                <a:extLst>
                  <a:ext uri="{FF2B5EF4-FFF2-40B4-BE49-F238E27FC236}">
                    <a16:creationId xmlns:a16="http://schemas.microsoft.com/office/drawing/2014/main" id="{42F02DED-3AF6-42D6-8F14-3D482EA27166}"/>
                  </a:ext>
                </a:extLst>
              </p:cNvPr>
              <p:cNvSpPr/>
              <p:nvPr userDrawn="1"/>
            </p:nvSpPr>
            <p:spPr>
              <a:xfrm rot="18899663">
                <a:off x="680854" y="3275213"/>
                <a:ext cx="249382" cy="249382"/>
              </a:xfrm>
              <a:prstGeom prst="teardrop">
                <a:avLst/>
              </a:pr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3FE00D23-23DB-450E-8342-BF40414DBB9A}"/>
                  </a:ext>
                </a:extLst>
              </p:cNvPr>
              <p:cNvCxnSpPr>
                <a:stCxn id="23" idx="1"/>
                <a:endCxn id="24" idx="7"/>
              </p:cNvCxnSpPr>
              <p:nvPr userDrawn="1"/>
            </p:nvCxnSpPr>
            <p:spPr>
              <a:xfrm flipH="1">
                <a:off x="805528" y="1712457"/>
                <a:ext cx="18" cy="1511107"/>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50" name="Rectangle: Rounded Corners 49">
            <a:extLst>
              <a:ext uri="{FF2B5EF4-FFF2-40B4-BE49-F238E27FC236}">
                <a16:creationId xmlns:a16="http://schemas.microsoft.com/office/drawing/2014/main" id="{3B465149-90D5-4AA1-919B-893CAE488574}"/>
              </a:ext>
            </a:extLst>
          </p:cNvPr>
          <p:cNvSpPr/>
          <p:nvPr userDrawn="1"/>
        </p:nvSpPr>
        <p:spPr>
          <a:xfrm>
            <a:off x="1120378" y="2301766"/>
            <a:ext cx="1737360" cy="1282263"/>
          </a:xfrm>
          <a:prstGeom prst="roundRect">
            <a:avLst>
              <a:gd name="adj" fmla="val 10074"/>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09E75E0F-91D4-48B9-B8D7-50C65E859BA3}"/>
              </a:ext>
            </a:extLst>
          </p:cNvPr>
          <p:cNvGrpSpPr/>
          <p:nvPr userDrawn="1"/>
        </p:nvGrpSpPr>
        <p:grpSpPr>
          <a:xfrm>
            <a:off x="2636182" y="3724159"/>
            <a:ext cx="2481241" cy="2845072"/>
            <a:chOff x="3580478" y="3327592"/>
            <a:chExt cx="2481241" cy="2845072"/>
          </a:xfrm>
        </p:grpSpPr>
        <p:sp>
          <p:nvSpPr>
            <p:cNvPr id="19" name="Freeform: Shape 18">
              <a:extLst>
                <a:ext uri="{FF2B5EF4-FFF2-40B4-BE49-F238E27FC236}">
                  <a16:creationId xmlns:a16="http://schemas.microsoft.com/office/drawing/2014/main" id="{0DD68C0D-A017-45D6-BB27-9B3E06DDB704}"/>
                </a:ext>
              </a:extLst>
            </p:cNvPr>
            <p:cNvSpPr/>
            <p:nvPr userDrawn="1"/>
          </p:nvSpPr>
          <p:spPr>
            <a:xfrm>
              <a:off x="4324359" y="3327592"/>
              <a:ext cx="1737360" cy="249382"/>
            </a:xfrm>
            <a:custGeom>
              <a:avLst/>
              <a:gdLst>
                <a:gd name="connsiteX0" fmla="*/ 0 w 1518458"/>
                <a:gd name="connsiteY0" fmla="*/ 0 h 249382"/>
                <a:gd name="connsiteX1" fmla="*/ 1393767 w 1518458"/>
                <a:gd name="connsiteY1" fmla="*/ 0 h 249382"/>
                <a:gd name="connsiteX2" fmla="*/ 1518458 w 1518458"/>
                <a:gd name="connsiteY2" fmla="*/ 124691 h 249382"/>
                <a:gd name="connsiteX3" fmla="*/ 1393767 w 1518458"/>
                <a:gd name="connsiteY3" fmla="*/ 249382 h 249382"/>
                <a:gd name="connsiteX4" fmla="*/ 0 w 1518458"/>
                <a:gd name="connsiteY4" fmla="*/ 249382 h 249382"/>
                <a:gd name="connsiteX5" fmla="*/ 124691 w 1518458"/>
                <a:gd name="connsiteY5" fmla="*/ 124691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458" h="249382">
                  <a:moveTo>
                    <a:pt x="0" y="0"/>
                  </a:moveTo>
                  <a:lnTo>
                    <a:pt x="1393767" y="0"/>
                  </a:lnTo>
                  <a:lnTo>
                    <a:pt x="1518458" y="124691"/>
                  </a:lnTo>
                  <a:lnTo>
                    <a:pt x="1393767" y="249382"/>
                  </a:lnTo>
                  <a:lnTo>
                    <a:pt x="0" y="249382"/>
                  </a:lnTo>
                  <a:lnTo>
                    <a:pt x="124691" y="12469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59595E80-B3F5-4BDF-9674-17BA742BFCD8}"/>
                </a:ext>
              </a:extLst>
            </p:cNvPr>
            <p:cNvGrpSpPr/>
            <p:nvPr userDrawn="1"/>
          </p:nvGrpSpPr>
          <p:grpSpPr>
            <a:xfrm rot="10800000">
              <a:off x="3580478" y="3327592"/>
              <a:ext cx="990600" cy="2845072"/>
              <a:chOff x="310245" y="679523"/>
              <a:chExt cx="990600" cy="2845072"/>
            </a:xfrm>
          </p:grpSpPr>
          <p:sp>
            <p:nvSpPr>
              <p:cNvPr id="37" name="Flowchart: Display 36">
                <a:extLst>
                  <a:ext uri="{FF2B5EF4-FFF2-40B4-BE49-F238E27FC236}">
                    <a16:creationId xmlns:a16="http://schemas.microsoft.com/office/drawing/2014/main" id="{0EB63076-286D-42D4-B6E3-150127BB011E}"/>
                  </a:ext>
                </a:extLst>
              </p:cNvPr>
              <p:cNvSpPr/>
              <p:nvPr userDrawn="1"/>
            </p:nvSpPr>
            <p:spPr>
              <a:xfrm rot="16200000">
                <a:off x="289078" y="700690"/>
                <a:ext cx="1032933" cy="990600"/>
              </a:xfrm>
              <a:prstGeom prst="flowChartDisplay">
                <a:avLst/>
              </a:prstGeom>
              <a:solidFill>
                <a:schemeClr val="bg1"/>
              </a:solid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ardrop 37">
                <a:extLst>
                  <a:ext uri="{FF2B5EF4-FFF2-40B4-BE49-F238E27FC236}">
                    <a16:creationId xmlns:a16="http://schemas.microsoft.com/office/drawing/2014/main" id="{08388872-548B-4F74-8ADA-BA79278B29DA}"/>
                  </a:ext>
                </a:extLst>
              </p:cNvPr>
              <p:cNvSpPr/>
              <p:nvPr userDrawn="1"/>
            </p:nvSpPr>
            <p:spPr>
              <a:xfrm rot="18899663">
                <a:off x="680854" y="3275213"/>
                <a:ext cx="249382" cy="249382"/>
              </a:xfrm>
              <a:prstGeom prst="teardrop">
                <a:avLst/>
              </a:prstGeom>
              <a:solidFill>
                <a:schemeClr val="bg1"/>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7C367834-D910-4D8A-AE27-D24B90B8FED9}"/>
                  </a:ext>
                </a:extLst>
              </p:cNvPr>
              <p:cNvCxnSpPr>
                <a:stCxn id="37" idx="1"/>
                <a:endCxn id="38" idx="7"/>
              </p:cNvCxnSpPr>
              <p:nvPr userDrawn="1"/>
            </p:nvCxnSpPr>
            <p:spPr>
              <a:xfrm flipH="1">
                <a:off x="805528" y="1712457"/>
                <a:ext cx="17" cy="1511107"/>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52" name="Rectangle: Rounded Corners 51">
            <a:extLst>
              <a:ext uri="{FF2B5EF4-FFF2-40B4-BE49-F238E27FC236}">
                <a16:creationId xmlns:a16="http://schemas.microsoft.com/office/drawing/2014/main" id="{7CF13D38-5B6A-4696-A3FC-685C7C5C2F98}"/>
              </a:ext>
            </a:extLst>
          </p:cNvPr>
          <p:cNvSpPr/>
          <p:nvPr userDrawn="1"/>
        </p:nvSpPr>
        <p:spPr>
          <a:xfrm>
            <a:off x="3380063" y="4113787"/>
            <a:ext cx="1737360" cy="1282263"/>
          </a:xfrm>
          <a:prstGeom prst="roundRect">
            <a:avLst>
              <a:gd name="adj" fmla="val 10074"/>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27E4BCAD-9B1F-4FCE-B6D6-D4263D7192A8}"/>
              </a:ext>
            </a:extLst>
          </p:cNvPr>
          <p:cNvGrpSpPr/>
          <p:nvPr userDrawn="1"/>
        </p:nvGrpSpPr>
        <p:grpSpPr>
          <a:xfrm>
            <a:off x="4895867" y="1131290"/>
            <a:ext cx="2480925" cy="2845072"/>
            <a:chOff x="5595782" y="731902"/>
            <a:chExt cx="2480925" cy="2845072"/>
          </a:xfrm>
        </p:grpSpPr>
        <p:sp>
          <p:nvSpPr>
            <p:cNvPr id="15" name="Freeform: Shape 14">
              <a:extLst>
                <a:ext uri="{FF2B5EF4-FFF2-40B4-BE49-F238E27FC236}">
                  <a16:creationId xmlns:a16="http://schemas.microsoft.com/office/drawing/2014/main" id="{4FF40056-7D5D-434C-A112-A71B3AC1C5FB}"/>
                </a:ext>
              </a:extLst>
            </p:cNvPr>
            <p:cNvSpPr/>
            <p:nvPr userDrawn="1"/>
          </p:nvSpPr>
          <p:spPr>
            <a:xfrm>
              <a:off x="6339347" y="3327592"/>
              <a:ext cx="1737360" cy="249382"/>
            </a:xfrm>
            <a:custGeom>
              <a:avLst/>
              <a:gdLst>
                <a:gd name="connsiteX0" fmla="*/ 0 w 1518458"/>
                <a:gd name="connsiteY0" fmla="*/ 0 h 249382"/>
                <a:gd name="connsiteX1" fmla="*/ 1393767 w 1518458"/>
                <a:gd name="connsiteY1" fmla="*/ 0 h 249382"/>
                <a:gd name="connsiteX2" fmla="*/ 1518458 w 1518458"/>
                <a:gd name="connsiteY2" fmla="*/ 124691 h 249382"/>
                <a:gd name="connsiteX3" fmla="*/ 1393767 w 1518458"/>
                <a:gd name="connsiteY3" fmla="*/ 249382 h 249382"/>
                <a:gd name="connsiteX4" fmla="*/ 0 w 1518458"/>
                <a:gd name="connsiteY4" fmla="*/ 249382 h 249382"/>
                <a:gd name="connsiteX5" fmla="*/ 124691 w 1518458"/>
                <a:gd name="connsiteY5" fmla="*/ 124691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458" h="249382">
                  <a:moveTo>
                    <a:pt x="0" y="0"/>
                  </a:moveTo>
                  <a:lnTo>
                    <a:pt x="1393767" y="0"/>
                  </a:lnTo>
                  <a:lnTo>
                    <a:pt x="1518458" y="124691"/>
                  </a:lnTo>
                  <a:lnTo>
                    <a:pt x="1393767" y="249382"/>
                  </a:lnTo>
                  <a:lnTo>
                    <a:pt x="0" y="249382"/>
                  </a:lnTo>
                  <a:lnTo>
                    <a:pt x="124691" y="12469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C69BC877-8213-4692-9A4D-FD7B88E7C5A6}"/>
                </a:ext>
              </a:extLst>
            </p:cNvPr>
            <p:cNvGrpSpPr/>
            <p:nvPr userDrawn="1"/>
          </p:nvGrpSpPr>
          <p:grpSpPr>
            <a:xfrm>
              <a:off x="5595782" y="731902"/>
              <a:ext cx="990600" cy="2845072"/>
              <a:chOff x="310245" y="679523"/>
              <a:chExt cx="990600" cy="2845072"/>
            </a:xfrm>
          </p:grpSpPr>
          <p:sp>
            <p:nvSpPr>
              <p:cNvPr id="29" name="Flowchart: Display 28">
                <a:extLst>
                  <a:ext uri="{FF2B5EF4-FFF2-40B4-BE49-F238E27FC236}">
                    <a16:creationId xmlns:a16="http://schemas.microsoft.com/office/drawing/2014/main" id="{1AE2468A-ED10-4324-82BB-5A0BA4827E36}"/>
                  </a:ext>
                </a:extLst>
              </p:cNvPr>
              <p:cNvSpPr/>
              <p:nvPr userDrawn="1"/>
            </p:nvSpPr>
            <p:spPr>
              <a:xfrm rot="16200000">
                <a:off x="289078" y="700690"/>
                <a:ext cx="1032933" cy="990600"/>
              </a:xfrm>
              <a:prstGeom prst="flowChartDisplay">
                <a:avLst/>
              </a:prstGeom>
              <a:solidFill>
                <a:schemeClr val="bg1"/>
              </a:solidFill>
              <a:ln w="1016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ardrop 29">
                <a:extLst>
                  <a:ext uri="{FF2B5EF4-FFF2-40B4-BE49-F238E27FC236}">
                    <a16:creationId xmlns:a16="http://schemas.microsoft.com/office/drawing/2014/main" id="{E56C60B5-1DC8-4DF5-8C79-7D0234192ECE}"/>
                  </a:ext>
                </a:extLst>
              </p:cNvPr>
              <p:cNvSpPr/>
              <p:nvPr userDrawn="1"/>
            </p:nvSpPr>
            <p:spPr>
              <a:xfrm rot="18899663">
                <a:off x="680854" y="3275213"/>
                <a:ext cx="249382" cy="249382"/>
              </a:xfrm>
              <a:prstGeom prst="teardrop">
                <a:avLst/>
              </a:prstGeom>
              <a:solidFill>
                <a:schemeClr val="bg1"/>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108426C8-666D-4D49-A5A2-EF7D4925E701}"/>
                  </a:ext>
                </a:extLst>
              </p:cNvPr>
              <p:cNvCxnSpPr>
                <a:stCxn id="29" idx="1"/>
                <a:endCxn id="30" idx="7"/>
              </p:cNvCxnSpPr>
              <p:nvPr userDrawn="1"/>
            </p:nvCxnSpPr>
            <p:spPr>
              <a:xfrm flipH="1">
                <a:off x="805528" y="1712457"/>
                <a:ext cx="17" cy="1511107"/>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53" name="Rectangle: Rounded Corners 52">
            <a:extLst>
              <a:ext uri="{FF2B5EF4-FFF2-40B4-BE49-F238E27FC236}">
                <a16:creationId xmlns:a16="http://schemas.microsoft.com/office/drawing/2014/main" id="{34AC8F75-168C-4C68-93A4-C49CE0D72DA1}"/>
              </a:ext>
            </a:extLst>
          </p:cNvPr>
          <p:cNvSpPr/>
          <p:nvPr userDrawn="1"/>
        </p:nvSpPr>
        <p:spPr>
          <a:xfrm>
            <a:off x="5639097" y="2301765"/>
            <a:ext cx="1737360" cy="1282263"/>
          </a:xfrm>
          <a:prstGeom prst="roundRect">
            <a:avLst>
              <a:gd name="adj" fmla="val 10074"/>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a:extLst>
              <a:ext uri="{FF2B5EF4-FFF2-40B4-BE49-F238E27FC236}">
                <a16:creationId xmlns:a16="http://schemas.microsoft.com/office/drawing/2014/main" id="{0A47600A-5704-4A90-840D-E9311F4AB54B}"/>
              </a:ext>
            </a:extLst>
          </p:cNvPr>
          <p:cNvGrpSpPr/>
          <p:nvPr userDrawn="1"/>
        </p:nvGrpSpPr>
        <p:grpSpPr>
          <a:xfrm>
            <a:off x="7155235" y="3724159"/>
            <a:ext cx="2480925" cy="2845072"/>
            <a:chOff x="7610770" y="3314261"/>
            <a:chExt cx="2480925" cy="2845072"/>
          </a:xfrm>
        </p:grpSpPr>
        <p:sp>
          <p:nvSpPr>
            <p:cNvPr id="16" name="Freeform: Shape 15">
              <a:extLst>
                <a:ext uri="{FF2B5EF4-FFF2-40B4-BE49-F238E27FC236}">
                  <a16:creationId xmlns:a16="http://schemas.microsoft.com/office/drawing/2014/main" id="{E4844AA0-BA69-42F2-A1E9-31E3350B1AF0}"/>
                </a:ext>
              </a:extLst>
            </p:cNvPr>
            <p:cNvSpPr/>
            <p:nvPr userDrawn="1"/>
          </p:nvSpPr>
          <p:spPr>
            <a:xfrm>
              <a:off x="8354335" y="3319709"/>
              <a:ext cx="1737360" cy="249382"/>
            </a:xfrm>
            <a:custGeom>
              <a:avLst/>
              <a:gdLst>
                <a:gd name="connsiteX0" fmla="*/ 0 w 1518458"/>
                <a:gd name="connsiteY0" fmla="*/ 0 h 249382"/>
                <a:gd name="connsiteX1" fmla="*/ 1393767 w 1518458"/>
                <a:gd name="connsiteY1" fmla="*/ 0 h 249382"/>
                <a:gd name="connsiteX2" fmla="*/ 1518458 w 1518458"/>
                <a:gd name="connsiteY2" fmla="*/ 124691 h 249382"/>
                <a:gd name="connsiteX3" fmla="*/ 1393767 w 1518458"/>
                <a:gd name="connsiteY3" fmla="*/ 249382 h 249382"/>
                <a:gd name="connsiteX4" fmla="*/ 0 w 1518458"/>
                <a:gd name="connsiteY4" fmla="*/ 249382 h 249382"/>
                <a:gd name="connsiteX5" fmla="*/ 124691 w 1518458"/>
                <a:gd name="connsiteY5" fmla="*/ 124691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458" h="249382">
                  <a:moveTo>
                    <a:pt x="0" y="0"/>
                  </a:moveTo>
                  <a:lnTo>
                    <a:pt x="1393767" y="0"/>
                  </a:lnTo>
                  <a:lnTo>
                    <a:pt x="1518458" y="124691"/>
                  </a:lnTo>
                  <a:lnTo>
                    <a:pt x="1393767" y="249382"/>
                  </a:lnTo>
                  <a:lnTo>
                    <a:pt x="0" y="249382"/>
                  </a:lnTo>
                  <a:lnTo>
                    <a:pt x="124691" y="12469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AB1BA44D-2835-4C9E-910A-11ED332B2023}"/>
                </a:ext>
              </a:extLst>
            </p:cNvPr>
            <p:cNvGrpSpPr/>
            <p:nvPr userDrawn="1"/>
          </p:nvGrpSpPr>
          <p:grpSpPr>
            <a:xfrm rot="10800000">
              <a:off x="7610770" y="3314261"/>
              <a:ext cx="990600" cy="2845072"/>
              <a:chOff x="310245" y="679523"/>
              <a:chExt cx="990600" cy="2845072"/>
            </a:xfrm>
          </p:grpSpPr>
          <p:sp>
            <p:nvSpPr>
              <p:cNvPr id="41" name="Flowchart: Display 40">
                <a:extLst>
                  <a:ext uri="{FF2B5EF4-FFF2-40B4-BE49-F238E27FC236}">
                    <a16:creationId xmlns:a16="http://schemas.microsoft.com/office/drawing/2014/main" id="{7968DDF3-A7FB-4CFF-BEDD-FAFD948222BF}"/>
                  </a:ext>
                </a:extLst>
              </p:cNvPr>
              <p:cNvSpPr/>
              <p:nvPr userDrawn="1"/>
            </p:nvSpPr>
            <p:spPr>
              <a:xfrm rot="16200000">
                <a:off x="289078" y="700690"/>
                <a:ext cx="1032933" cy="990600"/>
              </a:xfrm>
              <a:prstGeom prst="flowChartDisplay">
                <a:avLst/>
              </a:prstGeom>
              <a:solidFill>
                <a:schemeClr val="bg1"/>
              </a:solidFill>
              <a:ln w="1016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ardrop 41">
                <a:extLst>
                  <a:ext uri="{FF2B5EF4-FFF2-40B4-BE49-F238E27FC236}">
                    <a16:creationId xmlns:a16="http://schemas.microsoft.com/office/drawing/2014/main" id="{8C0014C3-F16F-45C3-A70C-39FE594E42BA}"/>
                  </a:ext>
                </a:extLst>
              </p:cNvPr>
              <p:cNvSpPr/>
              <p:nvPr userDrawn="1"/>
            </p:nvSpPr>
            <p:spPr>
              <a:xfrm rot="18899663">
                <a:off x="680854" y="3275213"/>
                <a:ext cx="249382" cy="249382"/>
              </a:xfrm>
              <a:prstGeom prst="teardrop">
                <a:avLst/>
              </a:prstGeom>
              <a:solidFill>
                <a:schemeClr val="bg1"/>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CF903941-6F22-4289-9EBA-80BACB317BE3}"/>
                  </a:ext>
                </a:extLst>
              </p:cNvPr>
              <p:cNvCxnSpPr>
                <a:stCxn id="41" idx="1"/>
                <a:endCxn id="42" idx="7"/>
              </p:cNvCxnSpPr>
              <p:nvPr userDrawn="1"/>
            </p:nvCxnSpPr>
            <p:spPr>
              <a:xfrm flipH="1">
                <a:off x="805528" y="1712457"/>
                <a:ext cx="17" cy="1511107"/>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grpSp>
      <p:sp>
        <p:nvSpPr>
          <p:cNvPr id="54" name="Rectangle: Rounded Corners 53">
            <a:extLst>
              <a:ext uri="{FF2B5EF4-FFF2-40B4-BE49-F238E27FC236}">
                <a16:creationId xmlns:a16="http://schemas.microsoft.com/office/drawing/2014/main" id="{E8EA4B40-CEB6-4259-861F-2BB19B0C5D63}"/>
              </a:ext>
            </a:extLst>
          </p:cNvPr>
          <p:cNvSpPr/>
          <p:nvPr userDrawn="1"/>
        </p:nvSpPr>
        <p:spPr>
          <a:xfrm>
            <a:off x="7898800" y="4113786"/>
            <a:ext cx="1737360" cy="1282263"/>
          </a:xfrm>
          <a:prstGeom prst="roundRect">
            <a:avLst>
              <a:gd name="adj" fmla="val 10074"/>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3B0FD183-4A42-4F94-A86E-8EE0AD03C1B1}"/>
              </a:ext>
            </a:extLst>
          </p:cNvPr>
          <p:cNvGrpSpPr/>
          <p:nvPr userDrawn="1"/>
        </p:nvGrpSpPr>
        <p:grpSpPr>
          <a:xfrm>
            <a:off x="9414603" y="1155569"/>
            <a:ext cx="2480327" cy="2845072"/>
            <a:chOff x="9626356" y="731902"/>
            <a:chExt cx="2480327" cy="2845072"/>
          </a:xfrm>
        </p:grpSpPr>
        <p:sp>
          <p:nvSpPr>
            <p:cNvPr id="17" name="Freeform: Shape 16">
              <a:extLst>
                <a:ext uri="{FF2B5EF4-FFF2-40B4-BE49-F238E27FC236}">
                  <a16:creationId xmlns:a16="http://schemas.microsoft.com/office/drawing/2014/main" id="{9E08103C-D37D-4AAA-80F7-3877C6552414}"/>
                </a:ext>
              </a:extLst>
            </p:cNvPr>
            <p:cNvSpPr/>
            <p:nvPr userDrawn="1"/>
          </p:nvSpPr>
          <p:spPr>
            <a:xfrm>
              <a:off x="10369323" y="3314261"/>
              <a:ext cx="1737360" cy="249382"/>
            </a:xfrm>
            <a:custGeom>
              <a:avLst/>
              <a:gdLst>
                <a:gd name="connsiteX0" fmla="*/ 0 w 1518458"/>
                <a:gd name="connsiteY0" fmla="*/ 0 h 249382"/>
                <a:gd name="connsiteX1" fmla="*/ 1393767 w 1518458"/>
                <a:gd name="connsiteY1" fmla="*/ 0 h 249382"/>
                <a:gd name="connsiteX2" fmla="*/ 1518458 w 1518458"/>
                <a:gd name="connsiteY2" fmla="*/ 124691 h 249382"/>
                <a:gd name="connsiteX3" fmla="*/ 1393767 w 1518458"/>
                <a:gd name="connsiteY3" fmla="*/ 249382 h 249382"/>
                <a:gd name="connsiteX4" fmla="*/ 0 w 1518458"/>
                <a:gd name="connsiteY4" fmla="*/ 249382 h 249382"/>
                <a:gd name="connsiteX5" fmla="*/ 124691 w 1518458"/>
                <a:gd name="connsiteY5" fmla="*/ 124691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458" h="249382">
                  <a:moveTo>
                    <a:pt x="0" y="0"/>
                  </a:moveTo>
                  <a:lnTo>
                    <a:pt x="1393767" y="0"/>
                  </a:lnTo>
                  <a:lnTo>
                    <a:pt x="1518458" y="124691"/>
                  </a:lnTo>
                  <a:lnTo>
                    <a:pt x="1393767" y="249382"/>
                  </a:lnTo>
                  <a:lnTo>
                    <a:pt x="0" y="249382"/>
                  </a:lnTo>
                  <a:lnTo>
                    <a:pt x="124691" y="12469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BF7E66A5-9DFC-46F8-9BA6-4E9C6FFCD9E6}"/>
                </a:ext>
              </a:extLst>
            </p:cNvPr>
            <p:cNvGrpSpPr/>
            <p:nvPr userDrawn="1"/>
          </p:nvGrpSpPr>
          <p:grpSpPr>
            <a:xfrm>
              <a:off x="9626356" y="731902"/>
              <a:ext cx="990600" cy="2845072"/>
              <a:chOff x="310245" y="679523"/>
              <a:chExt cx="990600" cy="2845072"/>
            </a:xfrm>
          </p:grpSpPr>
          <p:sp>
            <p:nvSpPr>
              <p:cNvPr id="33" name="Flowchart: Display 32">
                <a:extLst>
                  <a:ext uri="{FF2B5EF4-FFF2-40B4-BE49-F238E27FC236}">
                    <a16:creationId xmlns:a16="http://schemas.microsoft.com/office/drawing/2014/main" id="{F8DEB042-6E53-476C-AD3B-7519E164C260}"/>
                  </a:ext>
                </a:extLst>
              </p:cNvPr>
              <p:cNvSpPr/>
              <p:nvPr userDrawn="1"/>
            </p:nvSpPr>
            <p:spPr>
              <a:xfrm rot="16200000">
                <a:off x="289078" y="700690"/>
                <a:ext cx="1032933" cy="990600"/>
              </a:xfrm>
              <a:prstGeom prst="flowChartDisplay">
                <a:avLst/>
              </a:prstGeom>
              <a:solidFill>
                <a:schemeClr val="bg1"/>
              </a:solid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ardrop 33">
                <a:extLst>
                  <a:ext uri="{FF2B5EF4-FFF2-40B4-BE49-F238E27FC236}">
                    <a16:creationId xmlns:a16="http://schemas.microsoft.com/office/drawing/2014/main" id="{C26BCFD1-554C-453E-BC94-2AD7F124C78B}"/>
                  </a:ext>
                </a:extLst>
              </p:cNvPr>
              <p:cNvSpPr/>
              <p:nvPr userDrawn="1"/>
            </p:nvSpPr>
            <p:spPr>
              <a:xfrm rot="18899663">
                <a:off x="680854" y="3275213"/>
                <a:ext cx="249382" cy="249382"/>
              </a:xfrm>
              <a:prstGeom prst="teardrop">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CE163B23-5612-4951-92C2-FB0F3EA60BA3}"/>
                  </a:ext>
                </a:extLst>
              </p:cNvPr>
              <p:cNvCxnSpPr>
                <a:stCxn id="33" idx="1"/>
                <a:endCxn id="34" idx="7"/>
              </p:cNvCxnSpPr>
              <p:nvPr userDrawn="1"/>
            </p:nvCxnSpPr>
            <p:spPr>
              <a:xfrm flipH="1">
                <a:off x="805528" y="1712457"/>
                <a:ext cx="17" cy="1511107"/>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grpSp>
      </p:grpSp>
      <p:sp>
        <p:nvSpPr>
          <p:cNvPr id="55" name="Rectangle: Rounded Corners 54">
            <a:extLst>
              <a:ext uri="{FF2B5EF4-FFF2-40B4-BE49-F238E27FC236}">
                <a16:creationId xmlns:a16="http://schemas.microsoft.com/office/drawing/2014/main" id="{BE6CCC78-344D-47D6-9D62-298F4C27B177}"/>
              </a:ext>
            </a:extLst>
          </p:cNvPr>
          <p:cNvSpPr/>
          <p:nvPr userDrawn="1"/>
        </p:nvSpPr>
        <p:spPr>
          <a:xfrm>
            <a:off x="10126864" y="2301764"/>
            <a:ext cx="1737360" cy="1282263"/>
          </a:xfrm>
          <a:prstGeom prst="roundRect">
            <a:avLst>
              <a:gd name="adj" fmla="val 10074"/>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 Placeholder 68">
            <a:extLst>
              <a:ext uri="{FF2B5EF4-FFF2-40B4-BE49-F238E27FC236}">
                <a16:creationId xmlns:a16="http://schemas.microsoft.com/office/drawing/2014/main" id="{8B67CD72-3E2F-4B3D-8FEE-7EA9FC7E6F0C}"/>
              </a:ext>
            </a:extLst>
          </p:cNvPr>
          <p:cNvSpPr>
            <a:spLocks noGrp="1"/>
          </p:cNvSpPr>
          <p:nvPr userDrawn="1">
            <p:ph type="body" sz="quarter" idx="10" hasCustomPrompt="1"/>
          </p:nvPr>
        </p:nvSpPr>
        <p:spPr>
          <a:xfrm>
            <a:off x="1120775" y="3987800"/>
            <a:ext cx="1585913" cy="468586"/>
          </a:xfrm>
          <a:prstGeom prst="rect">
            <a:avLst/>
          </a:prstGeom>
        </p:spPr>
        <p:txBody>
          <a:bodyPr/>
          <a:lstStyle>
            <a:lvl1pPr marL="0" indent="0" algn="ctr">
              <a:buNone/>
              <a:defRPr b="1">
                <a:solidFill>
                  <a:schemeClr val="accent1"/>
                </a:solidFill>
              </a:defRPr>
            </a:lvl1pPr>
          </a:lstStyle>
          <a:p>
            <a:pPr lvl="0"/>
            <a:r>
              <a:rPr lang="en-US" dirty="0"/>
              <a:t>20xx</a:t>
            </a:r>
          </a:p>
        </p:txBody>
      </p:sp>
      <p:sp>
        <p:nvSpPr>
          <p:cNvPr id="70" name="Text Placeholder 68">
            <a:extLst>
              <a:ext uri="{FF2B5EF4-FFF2-40B4-BE49-F238E27FC236}">
                <a16:creationId xmlns:a16="http://schemas.microsoft.com/office/drawing/2014/main" id="{F38E8D57-85C5-48AB-9DB1-A8FDE958D98F}"/>
              </a:ext>
            </a:extLst>
          </p:cNvPr>
          <p:cNvSpPr>
            <a:spLocks noGrp="1"/>
          </p:cNvSpPr>
          <p:nvPr userDrawn="1">
            <p:ph type="body" sz="quarter" idx="11" hasCustomPrompt="1"/>
          </p:nvPr>
        </p:nvSpPr>
        <p:spPr>
          <a:xfrm>
            <a:off x="3371465" y="3226676"/>
            <a:ext cx="1585913" cy="445834"/>
          </a:xfrm>
          <a:prstGeom prst="rect">
            <a:avLst/>
          </a:prstGeom>
        </p:spPr>
        <p:txBody>
          <a:bodyPr/>
          <a:lstStyle>
            <a:lvl1pPr marL="0" indent="0" algn="ctr">
              <a:buNone/>
              <a:defRPr b="1">
                <a:solidFill>
                  <a:schemeClr val="accent2"/>
                </a:solidFill>
              </a:defRPr>
            </a:lvl1pPr>
          </a:lstStyle>
          <a:p>
            <a:pPr lvl="0"/>
            <a:r>
              <a:rPr lang="en-US" dirty="0"/>
              <a:t>20xx</a:t>
            </a:r>
          </a:p>
        </p:txBody>
      </p:sp>
      <p:sp>
        <p:nvSpPr>
          <p:cNvPr id="71" name="Text Placeholder 68">
            <a:extLst>
              <a:ext uri="{FF2B5EF4-FFF2-40B4-BE49-F238E27FC236}">
                <a16:creationId xmlns:a16="http://schemas.microsoft.com/office/drawing/2014/main" id="{4198F121-2094-4414-B727-1ABF6D156D9A}"/>
              </a:ext>
            </a:extLst>
          </p:cNvPr>
          <p:cNvSpPr>
            <a:spLocks noGrp="1"/>
          </p:cNvSpPr>
          <p:nvPr userDrawn="1">
            <p:ph type="body" sz="quarter" idx="12" hasCustomPrompt="1"/>
          </p:nvPr>
        </p:nvSpPr>
        <p:spPr>
          <a:xfrm>
            <a:off x="5662270" y="4052290"/>
            <a:ext cx="1585913" cy="445834"/>
          </a:xfrm>
          <a:prstGeom prst="rect">
            <a:avLst/>
          </a:prstGeom>
        </p:spPr>
        <p:txBody>
          <a:bodyPr/>
          <a:lstStyle>
            <a:lvl1pPr marL="0" indent="0" algn="ctr">
              <a:buNone/>
              <a:defRPr b="1">
                <a:solidFill>
                  <a:schemeClr val="accent3"/>
                </a:solidFill>
              </a:defRPr>
            </a:lvl1pPr>
          </a:lstStyle>
          <a:p>
            <a:pPr lvl="0"/>
            <a:r>
              <a:rPr lang="en-US" dirty="0"/>
              <a:t>20xx</a:t>
            </a:r>
          </a:p>
        </p:txBody>
      </p:sp>
      <p:sp>
        <p:nvSpPr>
          <p:cNvPr id="72" name="Text Placeholder 68">
            <a:extLst>
              <a:ext uri="{FF2B5EF4-FFF2-40B4-BE49-F238E27FC236}">
                <a16:creationId xmlns:a16="http://schemas.microsoft.com/office/drawing/2014/main" id="{E3FC3CFE-62A4-403C-9E5E-92826237892B}"/>
              </a:ext>
            </a:extLst>
          </p:cNvPr>
          <p:cNvSpPr>
            <a:spLocks noGrp="1"/>
          </p:cNvSpPr>
          <p:nvPr userDrawn="1">
            <p:ph type="body" sz="quarter" idx="13" hasCustomPrompt="1"/>
          </p:nvPr>
        </p:nvSpPr>
        <p:spPr>
          <a:xfrm>
            <a:off x="7897804" y="3213649"/>
            <a:ext cx="1585913" cy="445834"/>
          </a:xfrm>
          <a:prstGeom prst="rect">
            <a:avLst/>
          </a:prstGeom>
        </p:spPr>
        <p:txBody>
          <a:bodyPr/>
          <a:lstStyle>
            <a:lvl1pPr marL="0" indent="0" algn="ctr">
              <a:buNone/>
              <a:defRPr b="1">
                <a:solidFill>
                  <a:schemeClr val="accent4"/>
                </a:solidFill>
              </a:defRPr>
            </a:lvl1pPr>
          </a:lstStyle>
          <a:p>
            <a:pPr lvl="0"/>
            <a:r>
              <a:rPr lang="en-US" dirty="0"/>
              <a:t>20xx</a:t>
            </a:r>
          </a:p>
        </p:txBody>
      </p:sp>
      <p:sp>
        <p:nvSpPr>
          <p:cNvPr id="73" name="Text Placeholder 68">
            <a:extLst>
              <a:ext uri="{FF2B5EF4-FFF2-40B4-BE49-F238E27FC236}">
                <a16:creationId xmlns:a16="http://schemas.microsoft.com/office/drawing/2014/main" id="{65C03126-CE58-4E57-A3FC-BB298EE10793}"/>
              </a:ext>
            </a:extLst>
          </p:cNvPr>
          <p:cNvSpPr>
            <a:spLocks noGrp="1"/>
          </p:cNvSpPr>
          <p:nvPr userDrawn="1">
            <p:ph type="body" sz="quarter" idx="14" hasCustomPrompt="1"/>
          </p:nvPr>
        </p:nvSpPr>
        <p:spPr>
          <a:xfrm>
            <a:off x="10183646" y="4025190"/>
            <a:ext cx="1556251" cy="445834"/>
          </a:xfrm>
          <a:prstGeom prst="rect">
            <a:avLst/>
          </a:prstGeom>
        </p:spPr>
        <p:txBody>
          <a:bodyPr/>
          <a:lstStyle>
            <a:lvl1pPr marL="0" indent="0" algn="ctr">
              <a:buNone/>
              <a:defRPr b="1">
                <a:solidFill>
                  <a:schemeClr val="accent5"/>
                </a:solidFill>
              </a:defRPr>
            </a:lvl1pPr>
          </a:lstStyle>
          <a:p>
            <a:pPr lvl="0"/>
            <a:r>
              <a:rPr lang="en-US" dirty="0"/>
              <a:t>20xx</a:t>
            </a:r>
          </a:p>
        </p:txBody>
      </p:sp>
      <p:sp>
        <p:nvSpPr>
          <p:cNvPr id="75" name="Text Placeholder 74">
            <a:extLst>
              <a:ext uri="{FF2B5EF4-FFF2-40B4-BE49-F238E27FC236}">
                <a16:creationId xmlns:a16="http://schemas.microsoft.com/office/drawing/2014/main" id="{A051197C-E077-4731-B77B-6E25FE6DB898}"/>
              </a:ext>
            </a:extLst>
          </p:cNvPr>
          <p:cNvSpPr>
            <a:spLocks noGrp="1"/>
          </p:cNvSpPr>
          <p:nvPr userDrawn="1">
            <p:ph type="body" sz="quarter" idx="15"/>
          </p:nvPr>
        </p:nvSpPr>
        <p:spPr>
          <a:xfrm>
            <a:off x="1120775" y="2427889"/>
            <a:ext cx="1728788" cy="1156685"/>
          </a:xfrm>
          <a:prstGeom prst="rect">
            <a:avLst/>
          </a:prstGeom>
        </p:spPr>
        <p:txBody>
          <a:bodyPr>
            <a:normAutofit/>
          </a:bodyPr>
          <a:lstStyle>
            <a:lvl1pPr marL="0" indent="0">
              <a:buNone/>
              <a:defRPr sz="1200"/>
            </a:lvl1pPr>
          </a:lstStyle>
          <a:p>
            <a:pPr lvl="0"/>
            <a:r>
              <a:rPr lang="en-US"/>
              <a:t>Click to edit Master text styles</a:t>
            </a:r>
          </a:p>
        </p:txBody>
      </p:sp>
      <p:sp>
        <p:nvSpPr>
          <p:cNvPr id="76" name="Text Placeholder 74">
            <a:extLst>
              <a:ext uri="{FF2B5EF4-FFF2-40B4-BE49-F238E27FC236}">
                <a16:creationId xmlns:a16="http://schemas.microsoft.com/office/drawing/2014/main" id="{94E15A42-1C1B-41C1-98D7-5F862CABEA80}"/>
              </a:ext>
            </a:extLst>
          </p:cNvPr>
          <p:cNvSpPr>
            <a:spLocks noGrp="1"/>
          </p:cNvSpPr>
          <p:nvPr userDrawn="1">
            <p:ph type="body" sz="quarter" idx="16"/>
          </p:nvPr>
        </p:nvSpPr>
        <p:spPr>
          <a:xfrm>
            <a:off x="3371465" y="4225158"/>
            <a:ext cx="1728788" cy="1151153"/>
          </a:xfrm>
          <a:prstGeom prst="rect">
            <a:avLst/>
          </a:prstGeom>
        </p:spPr>
        <p:txBody>
          <a:bodyPr>
            <a:normAutofit/>
          </a:bodyPr>
          <a:lstStyle>
            <a:lvl1pPr marL="0" indent="0">
              <a:buNone/>
              <a:defRPr sz="1200"/>
            </a:lvl1pPr>
          </a:lstStyle>
          <a:p>
            <a:pPr lvl="0"/>
            <a:r>
              <a:rPr lang="en-US"/>
              <a:t>Click to edit Master text styles</a:t>
            </a:r>
          </a:p>
        </p:txBody>
      </p:sp>
      <p:sp>
        <p:nvSpPr>
          <p:cNvPr id="77" name="Text Placeholder 74">
            <a:extLst>
              <a:ext uri="{FF2B5EF4-FFF2-40B4-BE49-F238E27FC236}">
                <a16:creationId xmlns:a16="http://schemas.microsoft.com/office/drawing/2014/main" id="{4E361932-4C94-4975-A440-9F74D0847907}"/>
              </a:ext>
            </a:extLst>
          </p:cNvPr>
          <p:cNvSpPr>
            <a:spLocks noGrp="1"/>
          </p:cNvSpPr>
          <p:nvPr userDrawn="1">
            <p:ph type="body" sz="quarter" idx="17"/>
          </p:nvPr>
        </p:nvSpPr>
        <p:spPr>
          <a:xfrm>
            <a:off x="5643383" y="2427889"/>
            <a:ext cx="1728788" cy="1156138"/>
          </a:xfrm>
          <a:prstGeom prst="rect">
            <a:avLst/>
          </a:prstGeom>
        </p:spPr>
        <p:txBody>
          <a:bodyPr>
            <a:normAutofit/>
          </a:bodyPr>
          <a:lstStyle>
            <a:lvl1pPr marL="0" indent="0">
              <a:buNone/>
              <a:defRPr sz="1200"/>
            </a:lvl1pPr>
          </a:lstStyle>
          <a:p>
            <a:pPr lvl="0"/>
            <a:r>
              <a:rPr lang="en-US"/>
              <a:t>Click to edit Master text styles</a:t>
            </a:r>
          </a:p>
        </p:txBody>
      </p:sp>
      <p:sp>
        <p:nvSpPr>
          <p:cNvPr id="78" name="Text Placeholder 74">
            <a:extLst>
              <a:ext uri="{FF2B5EF4-FFF2-40B4-BE49-F238E27FC236}">
                <a16:creationId xmlns:a16="http://schemas.microsoft.com/office/drawing/2014/main" id="{D3C6EF22-CA89-422B-8C85-459BCA9532FA}"/>
              </a:ext>
            </a:extLst>
          </p:cNvPr>
          <p:cNvSpPr>
            <a:spLocks noGrp="1"/>
          </p:cNvSpPr>
          <p:nvPr userDrawn="1">
            <p:ph type="body" sz="quarter" idx="18"/>
          </p:nvPr>
        </p:nvSpPr>
        <p:spPr>
          <a:xfrm>
            <a:off x="7889407" y="4225157"/>
            <a:ext cx="1728788" cy="1171327"/>
          </a:xfrm>
          <a:prstGeom prst="rect">
            <a:avLst/>
          </a:prstGeom>
        </p:spPr>
        <p:txBody>
          <a:bodyPr>
            <a:normAutofit/>
          </a:bodyPr>
          <a:lstStyle>
            <a:lvl1pPr marL="0" indent="0">
              <a:buNone/>
              <a:defRPr sz="1200"/>
            </a:lvl1pPr>
          </a:lstStyle>
          <a:p>
            <a:pPr lvl="0"/>
            <a:r>
              <a:rPr lang="en-US"/>
              <a:t>Click to edit Master text styles</a:t>
            </a:r>
          </a:p>
        </p:txBody>
      </p:sp>
      <p:sp>
        <p:nvSpPr>
          <p:cNvPr id="79" name="Text Placeholder 74">
            <a:extLst>
              <a:ext uri="{FF2B5EF4-FFF2-40B4-BE49-F238E27FC236}">
                <a16:creationId xmlns:a16="http://schemas.microsoft.com/office/drawing/2014/main" id="{13BE834B-38E1-42BC-8467-6B0BE1838179}"/>
              </a:ext>
            </a:extLst>
          </p:cNvPr>
          <p:cNvSpPr>
            <a:spLocks noGrp="1"/>
          </p:cNvSpPr>
          <p:nvPr userDrawn="1">
            <p:ph type="body" sz="quarter" idx="19"/>
          </p:nvPr>
        </p:nvSpPr>
        <p:spPr>
          <a:xfrm>
            <a:off x="10126864" y="2427889"/>
            <a:ext cx="1728788" cy="1156138"/>
          </a:xfrm>
          <a:prstGeom prst="rect">
            <a:avLst/>
          </a:prstGeom>
        </p:spPr>
        <p:txBody>
          <a:bodyPr>
            <a:normAutofit/>
          </a:bodyPr>
          <a:lstStyle>
            <a:lvl1pPr marL="0" indent="0">
              <a:buNone/>
              <a:defRPr sz="1200"/>
            </a:lvl1pPr>
          </a:lstStyle>
          <a:p>
            <a:pPr lvl="0"/>
            <a:r>
              <a:rPr lang="en-US"/>
              <a:t>Click to edit Master text styles</a:t>
            </a:r>
          </a:p>
        </p:txBody>
      </p:sp>
      <p:sp>
        <p:nvSpPr>
          <p:cNvPr id="80" name="Title 79">
            <a:extLst>
              <a:ext uri="{FF2B5EF4-FFF2-40B4-BE49-F238E27FC236}">
                <a16:creationId xmlns:a16="http://schemas.microsoft.com/office/drawing/2014/main" id="{B01B37D2-6ED5-4AE0-9451-213B7C437A46}"/>
              </a:ext>
            </a:extLst>
          </p:cNvPr>
          <p:cNvSpPr>
            <a:spLocks noGrp="1"/>
          </p:cNvSpPr>
          <p:nvPr userDrawn="1">
            <p:ph type="title"/>
          </p:nvPr>
        </p:nvSpPr>
        <p:spPr>
          <a:xfrm>
            <a:off x="838200" y="302884"/>
            <a:ext cx="10515600" cy="508075"/>
          </a:xfrm>
          <a:prstGeom prst="rect">
            <a:avLst/>
          </a:prstGeom>
        </p:spPr>
        <p:txBody>
          <a:bodyPr/>
          <a:lstStyle>
            <a:lvl1pPr algn="ctr">
              <a:defRPr sz="4000"/>
            </a:lvl1pPr>
          </a:lstStyle>
          <a:p>
            <a:r>
              <a:rPr lang="en-US"/>
              <a:t>Click to edit Master title style</a:t>
            </a:r>
            <a:endParaRPr lang="en-US" dirty="0"/>
          </a:p>
        </p:txBody>
      </p:sp>
    </p:spTree>
    <p:extLst>
      <p:ext uri="{BB962C8B-B14F-4D97-AF65-F5344CB8AC3E}">
        <p14:creationId xmlns:p14="http://schemas.microsoft.com/office/powerpoint/2010/main" val="384971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pSp>
        <p:nvGrpSpPr>
          <p:cNvPr id="108" name="Group 107">
            <a:extLst>
              <a:ext uri="{FF2B5EF4-FFF2-40B4-BE49-F238E27FC236}">
                <a16:creationId xmlns:a16="http://schemas.microsoft.com/office/drawing/2014/main" id="{31445678-5922-0D9E-6854-34CDDF535B9A}"/>
              </a:ext>
              <a:ext uri="{C183D7F6-B498-43B3-948B-1728B52AA6E4}">
                <adec:decorative xmlns:adec="http://schemas.microsoft.com/office/drawing/2017/decorative" val="1"/>
              </a:ext>
            </a:extLst>
          </p:cNvPr>
          <p:cNvGrpSpPr/>
          <p:nvPr userDrawn="1"/>
        </p:nvGrpSpPr>
        <p:grpSpPr>
          <a:xfrm>
            <a:off x="6350" y="1460413"/>
            <a:ext cx="12185650" cy="5364163"/>
            <a:chOff x="6350" y="1460413"/>
            <a:chExt cx="12185650" cy="5364163"/>
          </a:xfrm>
        </p:grpSpPr>
        <p:pic>
          <p:nvPicPr>
            <p:cNvPr id="55" name="Picture 54">
              <a:extLst>
                <a:ext uri="{FF2B5EF4-FFF2-40B4-BE49-F238E27FC236}">
                  <a16:creationId xmlns:a16="http://schemas.microsoft.com/office/drawing/2014/main" id="{EFBB3930-65BE-C67D-75F8-C29BCAC0BCF7}"/>
                </a:ext>
              </a:extLst>
            </p:cNvPr>
            <p:cNvPicPr>
              <a:picLocks noChangeAspect="1"/>
            </p:cNvPicPr>
            <p:nvPr userDrawn="1"/>
          </p:nvPicPr>
          <p:blipFill>
            <a:blip r:embed="rId2"/>
            <a:stretch>
              <a:fillRect/>
            </a:stretch>
          </p:blipFill>
          <p:spPr>
            <a:xfrm>
              <a:off x="6350" y="1460413"/>
              <a:ext cx="12185650" cy="4523556"/>
            </a:xfrm>
            <a:prstGeom prst="rect">
              <a:avLst/>
            </a:prstGeom>
          </p:spPr>
        </p:pic>
        <p:pic>
          <p:nvPicPr>
            <p:cNvPr id="20" name="Picture 19">
              <a:extLst>
                <a:ext uri="{FF2B5EF4-FFF2-40B4-BE49-F238E27FC236}">
                  <a16:creationId xmlns:a16="http://schemas.microsoft.com/office/drawing/2014/main" id="{266A9694-6EC0-EF34-47E7-7D6882C8644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2854"/>
            <a:stretch/>
          </p:blipFill>
          <p:spPr>
            <a:xfrm>
              <a:off x="1385366" y="1933400"/>
              <a:ext cx="10800284" cy="4891176"/>
            </a:xfrm>
            <a:prstGeom prst="rect">
              <a:avLst/>
            </a:prstGeom>
          </p:spPr>
        </p:pic>
      </p:grpSp>
      <p:sp>
        <p:nvSpPr>
          <p:cNvPr id="2" name="Title 1">
            <a:extLst>
              <a:ext uri="{FF2B5EF4-FFF2-40B4-BE49-F238E27FC236}">
                <a16:creationId xmlns:a16="http://schemas.microsoft.com/office/drawing/2014/main" id="{F7286A7E-ECC6-8B64-7478-CBE43FBDAAAA}"/>
              </a:ext>
              <a:ext uri="{C183D7F6-B498-43B3-948B-1728B52AA6E4}">
                <adec:decorative xmlns:adec="http://schemas.microsoft.com/office/drawing/2017/decorative" val="0"/>
              </a:ext>
            </a:extLst>
          </p:cNvPr>
          <p:cNvSpPr>
            <a:spLocks noGrp="1"/>
          </p:cNvSpPr>
          <p:nvPr userDrawn="1">
            <p:ph type="title" hasCustomPrompt="1"/>
          </p:nvPr>
        </p:nvSpPr>
        <p:spPr>
          <a:xfrm>
            <a:off x="838200" y="311861"/>
            <a:ext cx="10515600" cy="958251"/>
          </a:xfrm>
        </p:spPr>
        <p:txBody>
          <a:bodyPr>
            <a:normAutofit/>
          </a:bodyPr>
          <a:lstStyle>
            <a:lvl1pPr algn="ctr">
              <a:defRPr sz="6000" b="1" cap="all" baseline="0"/>
            </a:lvl1pPr>
          </a:lstStyle>
          <a:p>
            <a:r>
              <a:rPr lang="en-US" noProof="0" dirty="0"/>
              <a:t>Add title here</a:t>
            </a:r>
          </a:p>
        </p:txBody>
      </p:sp>
      <p:sp>
        <p:nvSpPr>
          <p:cNvPr id="5" name="Text Placeholder 5">
            <a:extLst>
              <a:ext uri="{FF2B5EF4-FFF2-40B4-BE49-F238E27FC236}">
                <a16:creationId xmlns:a16="http://schemas.microsoft.com/office/drawing/2014/main" id="{6C5FDC83-F05F-E2CC-B26D-0B062CC49973}"/>
              </a:ext>
            </a:extLst>
          </p:cNvPr>
          <p:cNvSpPr>
            <a:spLocks noGrp="1"/>
          </p:cNvSpPr>
          <p:nvPr>
            <p:ph type="body" sz="quarter" idx="51" hasCustomPrompt="1"/>
          </p:nvPr>
        </p:nvSpPr>
        <p:spPr>
          <a:xfrm>
            <a:off x="679175" y="3754892"/>
            <a:ext cx="1627632" cy="1618488"/>
          </a:xfrm>
          <a:prstGeom prst="roundRect">
            <a:avLst>
              <a:gd name="adj" fmla="val 17457"/>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173736" rtlCol="0" anchor="t">
            <a:noAutofit/>
          </a:bodyPr>
          <a:lstStyle>
            <a:lvl1pPr marL="0" indent="0" algn="ctr">
              <a:buNone/>
              <a:defRPr lang="en-US" sz="1800" b="1" cap="all" baseline="0" dirty="0">
                <a:solidFill>
                  <a:sysClr val="windowText" lastClr="000000"/>
                </a:solidFill>
              </a:defRPr>
            </a:lvl1pPr>
          </a:lstStyle>
          <a:p>
            <a:pPr marL="0" lvl="0" algn="ctr"/>
            <a:r>
              <a:rPr lang="en-US" noProof="0" dirty="0"/>
              <a:t>ADD TEXT</a:t>
            </a:r>
          </a:p>
        </p:txBody>
      </p:sp>
      <p:sp>
        <p:nvSpPr>
          <p:cNvPr id="102" name="Text Placeholder 97">
            <a:extLst>
              <a:ext uri="{FF2B5EF4-FFF2-40B4-BE49-F238E27FC236}">
                <a16:creationId xmlns:a16="http://schemas.microsoft.com/office/drawing/2014/main" id="{9A27C53F-0D89-34D4-E4E8-175EBF1A1B73}"/>
              </a:ext>
            </a:extLst>
          </p:cNvPr>
          <p:cNvSpPr>
            <a:spLocks noGrp="1"/>
          </p:cNvSpPr>
          <p:nvPr userDrawn="1">
            <p:ph type="body" sz="quarter" idx="37" hasCustomPrompt="1"/>
          </p:nvPr>
        </p:nvSpPr>
        <p:spPr>
          <a:xfrm>
            <a:off x="390035" y="3477320"/>
            <a:ext cx="630936" cy="630936"/>
          </a:xfrm>
          <a:prstGeom prst="ellipse">
            <a:avLst/>
          </a:prstGeom>
          <a:solidFill>
            <a:schemeClr val="accent4">
              <a:lumMod val="60000"/>
              <a:lumOff val="40000"/>
            </a:schemeClr>
          </a:solidFill>
          <a:ln w="44450">
            <a:solidFill>
              <a:schemeClr val="tx1"/>
            </a:solidFill>
          </a:ln>
        </p:spPr>
        <p:txBody>
          <a:bodyPr lIns="0" tIns="0" rIns="0" bIns="0" anchor="ctr">
            <a:noAutofit/>
          </a:bodyPr>
          <a:lstStyle>
            <a:lvl1pPr marL="0" indent="0" algn="ctr">
              <a:lnSpc>
                <a:spcPct val="100000"/>
              </a:lnSpc>
              <a:spcBef>
                <a:spcPts val="0"/>
              </a:spcBef>
              <a:buNone/>
              <a:defRPr sz="2800" b="1">
                <a:ln w="0">
                  <a:noFill/>
                </a:ln>
                <a:solidFill>
                  <a:schemeClr val="tx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noProof="0" dirty="0"/>
              <a:t>#</a:t>
            </a:r>
          </a:p>
        </p:txBody>
      </p:sp>
      <p:sp>
        <p:nvSpPr>
          <p:cNvPr id="86" name="Text Placeholder 61">
            <a:extLst>
              <a:ext uri="{FF2B5EF4-FFF2-40B4-BE49-F238E27FC236}">
                <a16:creationId xmlns:a16="http://schemas.microsoft.com/office/drawing/2014/main" id="{D33323FB-3657-DBF3-C660-8E53E914CD76}"/>
              </a:ext>
            </a:extLst>
          </p:cNvPr>
          <p:cNvSpPr>
            <a:spLocks noGrp="1"/>
          </p:cNvSpPr>
          <p:nvPr userDrawn="1">
            <p:ph type="body" sz="quarter" idx="23" hasCustomPrompt="1"/>
          </p:nvPr>
        </p:nvSpPr>
        <p:spPr>
          <a:xfrm>
            <a:off x="847719" y="4379822"/>
            <a:ext cx="1280160" cy="481857"/>
          </a:xfrm>
        </p:spPr>
        <p:txBody>
          <a:bodyPr>
            <a:noAutofit/>
          </a:bodyPr>
          <a:lstStyle>
            <a:lvl1pPr marL="0" indent="0" algn="ctr">
              <a:buNone/>
              <a:defRPr sz="12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noProof="0" dirty="0"/>
              <a:t>Add text here</a:t>
            </a:r>
          </a:p>
        </p:txBody>
      </p:sp>
      <p:sp>
        <p:nvSpPr>
          <p:cNvPr id="87" name="Text Placeholder 63">
            <a:extLst>
              <a:ext uri="{FF2B5EF4-FFF2-40B4-BE49-F238E27FC236}">
                <a16:creationId xmlns:a16="http://schemas.microsoft.com/office/drawing/2014/main" id="{EFB7B0D0-66A4-7017-E2C8-BFD66BD3AE13}"/>
              </a:ext>
            </a:extLst>
          </p:cNvPr>
          <p:cNvSpPr>
            <a:spLocks noGrp="1"/>
          </p:cNvSpPr>
          <p:nvPr userDrawn="1">
            <p:ph type="body" sz="quarter" idx="24" hasCustomPrompt="1"/>
          </p:nvPr>
        </p:nvSpPr>
        <p:spPr>
          <a:xfrm>
            <a:off x="847719" y="4867503"/>
            <a:ext cx="1280160" cy="206582"/>
          </a:xfrm>
        </p:spPr>
        <p:txBody>
          <a:bodyPr lIns="0" tIns="0" rIns="0">
            <a:noAutofit/>
          </a:bodyPr>
          <a:lstStyle>
            <a:lvl1pPr marL="0" indent="0" algn="ctr">
              <a:buNone/>
              <a:defRPr sz="10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noProof="0" dirty="0"/>
              <a:t>Add text here</a:t>
            </a:r>
          </a:p>
        </p:txBody>
      </p:sp>
      <p:sp>
        <p:nvSpPr>
          <p:cNvPr id="6" name="Text Placeholder 5">
            <a:extLst>
              <a:ext uri="{FF2B5EF4-FFF2-40B4-BE49-F238E27FC236}">
                <a16:creationId xmlns:a16="http://schemas.microsoft.com/office/drawing/2014/main" id="{4642DFC3-40E7-73B0-2933-4E601A023BFC}"/>
              </a:ext>
            </a:extLst>
          </p:cNvPr>
          <p:cNvSpPr>
            <a:spLocks noGrp="1"/>
          </p:cNvSpPr>
          <p:nvPr userDrawn="1">
            <p:ph type="body" sz="quarter" idx="43" hasCustomPrompt="1"/>
          </p:nvPr>
        </p:nvSpPr>
        <p:spPr>
          <a:xfrm>
            <a:off x="1986839" y="1689617"/>
            <a:ext cx="1627632" cy="1618488"/>
          </a:xfrm>
          <a:prstGeom prst="roundRect">
            <a:avLst>
              <a:gd name="adj" fmla="val 17457"/>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173736" rtlCol="0" anchor="t">
            <a:noAutofit/>
          </a:bodyPr>
          <a:lstStyle>
            <a:lvl1pPr marL="0" indent="0" algn="ctr">
              <a:buNone/>
              <a:defRPr lang="en-US" sz="1800" b="1" cap="all" baseline="0" dirty="0">
                <a:solidFill>
                  <a:sysClr val="windowText" lastClr="000000"/>
                </a:solidFill>
              </a:defRPr>
            </a:lvl1pPr>
          </a:lstStyle>
          <a:p>
            <a:pPr marL="0" lvl="0" algn="ctr"/>
            <a:r>
              <a:rPr lang="en-US" noProof="0" dirty="0"/>
              <a:t>ADD TEXT</a:t>
            </a:r>
          </a:p>
        </p:txBody>
      </p:sp>
      <p:sp>
        <p:nvSpPr>
          <p:cNvPr id="62" name="Text Placeholder 61">
            <a:extLst>
              <a:ext uri="{FF2B5EF4-FFF2-40B4-BE49-F238E27FC236}">
                <a16:creationId xmlns:a16="http://schemas.microsoft.com/office/drawing/2014/main" id="{ACF76DF4-511E-BCAD-24AA-1917D1893186}"/>
              </a:ext>
            </a:extLst>
          </p:cNvPr>
          <p:cNvSpPr>
            <a:spLocks noGrp="1"/>
          </p:cNvSpPr>
          <p:nvPr userDrawn="1">
            <p:ph type="body" sz="quarter" idx="11" hasCustomPrompt="1"/>
          </p:nvPr>
        </p:nvSpPr>
        <p:spPr>
          <a:xfrm>
            <a:off x="2156264" y="2304732"/>
            <a:ext cx="1280160" cy="481857"/>
          </a:xfrm>
        </p:spPr>
        <p:txBody>
          <a:bodyPr>
            <a:noAutofit/>
          </a:bodyPr>
          <a:lstStyle>
            <a:lvl1pPr marL="0" indent="0" algn="ctr">
              <a:buNone/>
              <a:defRPr sz="12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noProof="0" dirty="0"/>
              <a:t>Add text here</a:t>
            </a:r>
          </a:p>
        </p:txBody>
      </p:sp>
      <p:sp>
        <p:nvSpPr>
          <p:cNvPr id="64" name="Text Placeholder 63">
            <a:extLst>
              <a:ext uri="{FF2B5EF4-FFF2-40B4-BE49-F238E27FC236}">
                <a16:creationId xmlns:a16="http://schemas.microsoft.com/office/drawing/2014/main" id="{0844B068-8969-6321-4DD3-4767642367E2}"/>
              </a:ext>
            </a:extLst>
          </p:cNvPr>
          <p:cNvSpPr>
            <a:spLocks noGrp="1"/>
          </p:cNvSpPr>
          <p:nvPr userDrawn="1">
            <p:ph type="body" sz="quarter" idx="12" hasCustomPrompt="1"/>
          </p:nvPr>
        </p:nvSpPr>
        <p:spPr>
          <a:xfrm>
            <a:off x="2156264" y="2792413"/>
            <a:ext cx="1280160" cy="206582"/>
          </a:xfrm>
        </p:spPr>
        <p:txBody>
          <a:bodyPr lIns="0" tIns="0" rIns="0">
            <a:noAutofit/>
          </a:bodyPr>
          <a:lstStyle>
            <a:lvl1pPr marL="0" indent="0" algn="ctr">
              <a:buNone/>
              <a:defRPr sz="10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noProof="0" dirty="0"/>
              <a:t>Add text here</a:t>
            </a:r>
          </a:p>
        </p:txBody>
      </p:sp>
      <p:sp>
        <p:nvSpPr>
          <p:cNvPr id="99" name="Text Placeholder 97">
            <a:extLst>
              <a:ext uri="{FF2B5EF4-FFF2-40B4-BE49-F238E27FC236}">
                <a16:creationId xmlns:a16="http://schemas.microsoft.com/office/drawing/2014/main" id="{DB29BEEB-8FD5-5346-B82F-8EAB6A747A29}"/>
              </a:ext>
            </a:extLst>
          </p:cNvPr>
          <p:cNvSpPr>
            <a:spLocks noGrp="1"/>
          </p:cNvSpPr>
          <p:nvPr userDrawn="1">
            <p:ph type="body" sz="quarter" idx="35" hasCustomPrompt="1"/>
          </p:nvPr>
        </p:nvSpPr>
        <p:spPr>
          <a:xfrm>
            <a:off x="3280120" y="2964580"/>
            <a:ext cx="630936" cy="630936"/>
          </a:xfrm>
          <a:prstGeom prst="ellipse">
            <a:avLst/>
          </a:prstGeom>
          <a:solidFill>
            <a:schemeClr val="accent4">
              <a:lumMod val="60000"/>
              <a:lumOff val="40000"/>
            </a:schemeClr>
          </a:solidFill>
          <a:ln w="44450">
            <a:solidFill>
              <a:schemeClr val="tx1"/>
            </a:solidFill>
          </a:ln>
        </p:spPr>
        <p:txBody>
          <a:bodyPr lIns="0" tIns="0" rIns="0" bIns="0" anchor="ctr">
            <a:noAutofit/>
          </a:bodyPr>
          <a:lstStyle>
            <a:lvl1pPr marL="0" indent="0" algn="ctr">
              <a:lnSpc>
                <a:spcPct val="100000"/>
              </a:lnSpc>
              <a:spcBef>
                <a:spcPts val="0"/>
              </a:spcBef>
              <a:buNone/>
              <a:defRPr sz="2800" b="1">
                <a:ln w="0">
                  <a:noFill/>
                </a:ln>
                <a:solidFill>
                  <a:schemeClr val="tx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noProof="0" dirty="0"/>
              <a:t>#</a:t>
            </a:r>
          </a:p>
        </p:txBody>
      </p:sp>
      <p:sp>
        <p:nvSpPr>
          <p:cNvPr id="66" name="Text Placeholder 5">
            <a:extLst>
              <a:ext uri="{FF2B5EF4-FFF2-40B4-BE49-F238E27FC236}">
                <a16:creationId xmlns:a16="http://schemas.microsoft.com/office/drawing/2014/main" id="{85454582-ABBD-4964-8715-1EF2DFC1686A}"/>
              </a:ext>
            </a:extLst>
          </p:cNvPr>
          <p:cNvSpPr>
            <a:spLocks noGrp="1"/>
          </p:cNvSpPr>
          <p:nvPr>
            <p:ph type="body" sz="quarter" idx="57" hasCustomPrompt="1"/>
          </p:nvPr>
        </p:nvSpPr>
        <p:spPr>
          <a:xfrm>
            <a:off x="4159315" y="2413336"/>
            <a:ext cx="1627632" cy="1618488"/>
          </a:xfrm>
          <a:prstGeom prst="roundRect">
            <a:avLst>
              <a:gd name="adj" fmla="val 17457"/>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173736" rtlCol="0" anchor="t">
            <a:noAutofit/>
          </a:bodyPr>
          <a:lstStyle>
            <a:lvl1pPr marL="0" indent="0" algn="ctr">
              <a:buNone/>
              <a:defRPr lang="en-US" sz="1800" b="1" cap="all" baseline="0" dirty="0">
                <a:solidFill>
                  <a:sysClr val="windowText" lastClr="000000"/>
                </a:solidFill>
              </a:defRPr>
            </a:lvl1pPr>
          </a:lstStyle>
          <a:p>
            <a:pPr marL="0" lvl="0" algn="ctr"/>
            <a:r>
              <a:rPr lang="en-US" noProof="0" dirty="0"/>
              <a:t>ADD TEXT</a:t>
            </a:r>
          </a:p>
        </p:txBody>
      </p:sp>
      <p:sp>
        <p:nvSpPr>
          <p:cNvPr id="100" name="Text Placeholder 97">
            <a:extLst>
              <a:ext uri="{FF2B5EF4-FFF2-40B4-BE49-F238E27FC236}">
                <a16:creationId xmlns:a16="http://schemas.microsoft.com/office/drawing/2014/main" id="{28877613-41C4-9119-BE28-5CAB258BF276}"/>
              </a:ext>
            </a:extLst>
          </p:cNvPr>
          <p:cNvSpPr>
            <a:spLocks noGrp="1"/>
          </p:cNvSpPr>
          <p:nvPr userDrawn="1">
            <p:ph type="body" sz="quarter" idx="36" hasCustomPrompt="1"/>
          </p:nvPr>
        </p:nvSpPr>
        <p:spPr>
          <a:xfrm>
            <a:off x="5450164" y="2104356"/>
            <a:ext cx="630936" cy="630936"/>
          </a:xfrm>
          <a:prstGeom prst="ellipse">
            <a:avLst/>
          </a:prstGeom>
          <a:solidFill>
            <a:schemeClr val="accent4">
              <a:lumMod val="60000"/>
              <a:lumOff val="40000"/>
            </a:schemeClr>
          </a:solidFill>
          <a:ln w="44450">
            <a:solidFill>
              <a:schemeClr val="tx1"/>
            </a:solidFill>
          </a:ln>
        </p:spPr>
        <p:txBody>
          <a:bodyPr lIns="0" tIns="0" rIns="0" bIns="0" anchor="ctr">
            <a:noAutofit/>
          </a:bodyPr>
          <a:lstStyle>
            <a:lvl1pPr marL="0" indent="0" algn="ctr">
              <a:lnSpc>
                <a:spcPct val="100000"/>
              </a:lnSpc>
              <a:spcBef>
                <a:spcPts val="0"/>
              </a:spcBef>
              <a:buNone/>
              <a:defRPr sz="2800" b="1">
                <a:ln w="0">
                  <a:noFill/>
                </a:ln>
                <a:solidFill>
                  <a:schemeClr val="tx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noProof="0" dirty="0"/>
              <a:t>#</a:t>
            </a:r>
          </a:p>
        </p:txBody>
      </p:sp>
      <p:sp>
        <p:nvSpPr>
          <p:cNvPr id="69" name="Text Placeholder 61">
            <a:extLst>
              <a:ext uri="{FF2B5EF4-FFF2-40B4-BE49-F238E27FC236}">
                <a16:creationId xmlns:a16="http://schemas.microsoft.com/office/drawing/2014/main" id="{294539E2-59EE-DB6B-BA2A-518DE97D114B}"/>
              </a:ext>
            </a:extLst>
          </p:cNvPr>
          <p:cNvSpPr>
            <a:spLocks noGrp="1"/>
          </p:cNvSpPr>
          <p:nvPr userDrawn="1">
            <p:ph type="body" sz="quarter" idx="14" hasCustomPrompt="1"/>
          </p:nvPr>
        </p:nvSpPr>
        <p:spPr>
          <a:xfrm>
            <a:off x="4337915" y="3081612"/>
            <a:ext cx="1277962" cy="475432"/>
          </a:xfrm>
        </p:spPr>
        <p:txBody>
          <a:bodyPr>
            <a:noAutofit/>
          </a:bodyPr>
          <a:lstStyle>
            <a:lvl1pPr marL="0" indent="0" algn="ctr">
              <a:buNone/>
              <a:defRPr sz="12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noProof="0" dirty="0"/>
              <a:t>Add text here</a:t>
            </a:r>
          </a:p>
        </p:txBody>
      </p:sp>
      <p:sp>
        <p:nvSpPr>
          <p:cNvPr id="70" name="Text Placeholder 63">
            <a:extLst>
              <a:ext uri="{FF2B5EF4-FFF2-40B4-BE49-F238E27FC236}">
                <a16:creationId xmlns:a16="http://schemas.microsoft.com/office/drawing/2014/main" id="{26761B70-9720-A91A-9DE8-C71BB40499A4}"/>
              </a:ext>
            </a:extLst>
          </p:cNvPr>
          <p:cNvSpPr>
            <a:spLocks noGrp="1"/>
          </p:cNvSpPr>
          <p:nvPr userDrawn="1">
            <p:ph type="body" sz="quarter" idx="15" hasCustomPrompt="1"/>
          </p:nvPr>
        </p:nvSpPr>
        <p:spPr>
          <a:xfrm>
            <a:off x="4337915" y="3554052"/>
            <a:ext cx="1277962" cy="206582"/>
          </a:xfrm>
        </p:spPr>
        <p:txBody>
          <a:bodyPr lIns="0" tIns="0" rIns="0">
            <a:noAutofit/>
          </a:bodyPr>
          <a:lstStyle>
            <a:lvl1pPr marL="0" indent="0" algn="ctr">
              <a:buNone/>
              <a:defRPr sz="10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noProof="0" dirty="0"/>
              <a:t>Add text here</a:t>
            </a:r>
          </a:p>
        </p:txBody>
      </p:sp>
      <p:sp>
        <p:nvSpPr>
          <p:cNvPr id="56" name="Text Placeholder 5">
            <a:extLst>
              <a:ext uri="{FF2B5EF4-FFF2-40B4-BE49-F238E27FC236}">
                <a16:creationId xmlns:a16="http://schemas.microsoft.com/office/drawing/2014/main" id="{FCE8B2AA-C2E9-5F8D-0EF1-A36A1966D279}"/>
              </a:ext>
            </a:extLst>
          </p:cNvPr>
          <p:cNvSpPr>
            <a:spLocks noGrp="1"/>
          </p:cNvSpPr>
          <p:nvPr>
            <p:ph type="body" sz="quarter" idx="52" hasCustomPrompt="1"/>
          </p:nvPr>
        </p:nvSpPr>
        <p:spPr>
          <a:xfrm>
            <a:off x="2772029" y="4868331"/>
            <a:ext cx="1627632" cy="1618488"/>
          </a:xfrm>
          <a:prstGeom prst="roundRect">
            <a:avLst>
              <a:gd name="adj" fmla="val 17457"/>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173736" rtlCol="0" anchor="t">
            <a:noAutofit/>
          </a:bodyPr>
          <a:lstStyle>
            <a:lvl1pPr marL="0" indent="0" algn="ctr">
              <a:buNone/>
              <a:defRPr lang="en-US" sz="1800" b="1" cap="all" baseline="0" dirty="0">
                <a:solidFill>
                  <a:sysClr val="windowText" lastClr="000000"/>
                </a:solidFill>
              </a:defRPr>
            </a:lvl1pPr>
          </a:lstStyle>
          <a:p>
            <a:pPr marL="0" lvl="0" algn="ctr"/>
            <a:r>
              <a:rPr lang="en-US" noProof="0" dirty="0"/>
              <a:t>ADD TEXT</a:t>
            </a:r>
          </a:p>
        </p:txBody>
      </p:sp>
      <p:sp>
        <p:nvSpPr>
          <p:cNvPr id="103" name="Text Placeholder 97">
            <a:extLst>
              <a:ext uri="{FF2B5EF4-FFF2-40B4-BE49-F238E27FC236}">
                <a16:creationId xmlns:a16="http://schemas.microsoft.com/office/drawing/2014/main" id="{616D4056-5F98-5D42-8A8D-08560626E145}"/>
              </a:ext>
            </a:extLst>
          </p:cNvPr>
          <p:cNvSpPr>
            <a:spLocks noGrp="1"/>
          </p:cNvSpPr>
          <p:nvPr userDrawn="1">
            <p:ph type="body" sz="quarter" idx="38" hasCustomPrompt="1"/>
          </p:nvPr>
        </p:nvSpPr>
        <p:spPr>
          <a:xfrm>
            <a:off x="4070799" y="4546839"/>
            <a:ext cx="630936" cy="630936"/>
          </a:xfrm>
          <a:prstGeom prst="ellipse">
            <a:avLst/>
          </a:prstGeom>
          <a:solidFill>
            <a:schemeClr val="accent4">
              <a:lumMod val="60000"/>
              <a:lumOff val="40000"/>
            </a:schemeClr>
          </a:solidFill>
          <a:ln w="44450">
            <a:solidFill>
              <a:schemeClr val="tx1"/>
            </a:solidFill>
          </a:ln>
        </p:spPr>
        <p:txBody>
          <a:bodyPr lIns="0" tIns="0" rIns="0" bIns="0" anchor="ctr">
            <a:noAutofit/>
          </a:bodyPr>
          <a:lstStyle>
            <a:lvl1pPr marL="0" indent="0" algn="ctr">
              <a:lnSpc>
                <a:spcPct val="100000"/>
              </a:lnSpc>
              <a:spcBef>
                <a:spcPts val="0"/>
              </a:spcBef>
              <a:buNone/>
              <a:defRPr sz="2800" b="1">
                <a:ln w="0">
                  <a:noFill/>
                </a:ln>
                <a:solidFill>
                  <a:schemeClr val="tx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noProof="0" dirty="0"/>
              <a:t>#</a:t>
            </a:r>
          </a:p>
        </p:txBody>
      </p:sp>
      <p:sp>
        <p:nvSpPr>
          <p:cNvPr id="89" name="Text Placeholder 61">
            <a:extLst>
              <a:ext uri="{FF2B5EF4-FFF2-40B4-BE49-F238E27FC236}">
                <a16:creationId xmlns:a16="http://schemas.microsoft.com/office/drawing/2014/main" id="{4F02E3FC-A398-A3E3-0ECA-A8A1C61ED4DA}"/>
              </a:ext>
            </a:extLst>
          </p:cNvPr>
          <p:cNvSpPr>
            <a:spLocks noGrp="1"/>
          </p:cNvSpPr>
          <p:nvPr userDrawn="1">
            <p:ph type="body" sz="quarter" idx="26" hasCustomPrompt="1"/>
          </p:nvPr>
        </p:nvSpPr>
        <p:spPr>
          <a:xfrm>
            <a:off x="2943701" y="5465548"/>
            <a:ext cx="1280160" cy="481857"/>
          </a:xfrm>
        </p:spPr>
        <p:txBody>
          <a:bodyPr>
            <a:noAutofit/>
          </a:bodyPr>
          <a:lstStyle>
            <a:lvl1pPr marL="0" indent="0" algn="ctr">
              <a:buNone/>
              <a:defRPr sz="12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noProof="0" dirty="0"/>
              <a:t>Add text here</a:t>
            </a:r>
          </a:p>
        </p:txBody>
      </p:sp>
      <p:sp>
        <p:nvSpPr>
          <p:cNvPr id="90" name="Text Placeholder 63">
            <a:extLst>
              <a:ext uri="{FF2B5EF4-FFF2-40B4-BE49-F238E27FC236}">
                <a16:creationId xmlns:a16="http://schemas.microsoft.com/office/drawing/2014/main" id="{AF627030-2DCF-9DA1-DB4E-EC8AA8265BEC}"/>
              </a:ext>
            </a:extLst>
          </p:cNvPr>
          <p:cNvSpPr>
            <a:spLocks noGrp="1"/>
          </p:cNvSpPr>
          <p:nvPr userDrawn="1">
            <p:ph type="body" sz="quarter" idx="27" hasCustomPrompt="1"/>
          </p:nvPr>
        </p:nvSpPr>
        <p:spPr>
          <a:xfrm>
            <a:off x="2943701" y="5953229"/>
            <a:ext cx="1280160" cy="206582"/>
          </a:xfrm>
        </p:spPr>
        <p:txBody>
          <a:bodyPr lIns="0" tIns="0" rIns="0">
            <a:noAutofit/>
          </a:bodyPr>
          <a:lstStyle>
            <a:lvl1pPr marL="0" indent="0" algn="ctr">
              <a:buNone/>
              <a:defRPr sz="10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noProof="0" dirty="0"/>
              <a:t>Add text here</a:t>
            </a:r>
          </a:p>
        </p:txBody>
      </p:sp>
      <p:sp>
        <p:nvSpPr>
          <p:cNvPr id="57" name="Text Placeholder 5">
            <a:extLst>
              <a:ext uri="{FF2B5EF4-FFF2-40B4-BE49-F238E27FC236}">
                <a16:creationId xmlns:a16="http://schemas.microsoft.com/office/drawing/2014/main" id="{C4AF0805-0FC2-7B09-EA4F-BF7CE80CE69E}"/>
              </a:ext>
            </a:extLst>
          </p:cNvPr>
          <p:cNvSpPr>
            <a:spLocks noGrp="1"/>
          </p:cNvSpPr>
          <p:nvPr>
            <p:ph type="body" sz="quarter" idx="53" hasCustomPrompt="1"/>
          </p:nvPr>
        </p:nvSpPr>
        <p:spPr>
          <a:xfrm>
            <a:off x="5697529" y="4598571"/>
            <a:ext cx="1627632" cy="1618488"/>
          </a:xfrm>
          <a:prstGeom prst="roundRect">
            <a:avLst>
              <a:gd name="adj" fmla="val 17457"/>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173736" rtlCol="0" anchor="t">
            <a:noAutofit/>
          </a:bodyPr>
          <a:lstStyle>
            <a:lvl1pPr marL="0" indent="0" algn="ctr">
              <a:buNone/>
              <a:defRPr lang="en-US" sz="1800" b="1" cap="all" baseline="0" dirty="0">
                <a:solidFill>
                  <a:sysClr val="windowText" lastClr="000000"/>
                </a:solidFill>
              </a:defRPr>
            </a:lvl1pPr>
          </a:lstStyle>
          <a:p>
            <a:pPr marL="0" lvl="0" algn="ctr"/>
            <a:r>
              <a:rPr lang="en-US" noProof="0" dirty="0"/>
              <a:t>ADD TEXT</a:t>
            </a:r>
          </a:p>
        </p:txBody>
      </p:sp>
      <p:sp>
        <p:nvSpPr>
          <p:cNvPr id="92" name="Text Placeholder 61">
            <a:extLst>
              <a:ext uri="{FF2B5EF4-FFF2-40B4-BE49-F238E27FC236}">
                <a16:creationId xmlns:a16="http://schemas.microsoft.com/office/drawing/2014/main" id="{11CD16D6-010B-3E00-E346-C449BE8A103F}"/>
              </a:ext>
            </a:extLst>
          </p:cNvPr>
          <p:cNvSpPr>
            <a:spLocks noGrp="1"/>
          </p:cNvSpPr>
          <p:nvPr userDrawn="1">
            <p:ph type="body" sz="quarter" idx="29" hasCustomPrompt="1"/>
          </p:nvPr>
        </p:nvSpPr>
        <p:spPr>
          <a:xfrm>
            <a:off x="5840980" y="5211225"/>
            <a:ext cx="1348182" cy="481857"/>
          </a:xfrm>
        </p:spPr>
        <p:txBody>
          <a:bodyPr>
            <a:noAutofit/>
          </a:bodyPr>
          <a:lstStyle>
            <a:lvl1pPr marL="0" indent="0" algn="ctr">
              <a:buNone/>
              <a:defRPr sz="12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noProof="0" dirty="0"/>
              <a:t>Add text here</a:t>
            </a:r>
          </a:p>
        </p:txBody>
      </p:sp>
      <p:sp>
        <p:nvSpPr>
          <p:cNvPr id="93" name="Text Placeholder 63">
            <a:extLst>
              <a:ext uri="{FF2B5EF4-FFF2-40B4-BE49-F238E27FC236}">
                <a16:creationId xmlns:a16="http://schemas.microsoft.com/office/drawing/2014/main" id="{60EAE46B-6724-AB6B-191E-6CCB8917DA70}"/>
              </a:ext>
            </a:extLst>
          </p:cNvPr>
          <p:cNvSpPr>
            <a:spLocks noGrp="1"/>
          </p:cNvSpPr>
          <p:nvPr userDrawn="1">
            <p:ph type="body" sz="quarter" idx="30" hasCustomPrompt="1"/>
          </p:nvPr>
        </p:nvSpPr>
        <p:spPr>
          <a:xfrm>
            <a:off x="5840980" y="5698906"/>
            <a:ext cx="1348182" cy="206582"/>
          </a:xfrm>
        </p:spPr>
        <p:txBody>
          <a:bodyPr lIns="0" tIns="0" rIns="0">
            <a:noAutofit/>
          </a:bodyPr>
          <a:lstStyle>
            <a:lvl1pPr marL="0" indent="0" algn="ctr">
              <a:buNone/>
              <a:defRPr sz="10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noProof="0" dirty="0"/>
              <a:t>Add text here</a:t>
            </a:r>
          </a:p>
        </p:txBody>
      </p:sp>
      <p:sp>
        <p:nvSpPr>
          <p:cNvPr id="107" name="Text Placeholder 97">
            <a:extLst>
              <a:ext uri="{FF2B5EF4-FFF2-40B4-BE49-F238E27FC236}">
                <a16:creationId xmlns:a16="http://schemas.microsoft.com/office/drawing/2014/main" id="{C668B3C1-868A-2098-CD67-28AEB3250032}"/>
              </a:ext>
            </a:extLst>
          </p:cNvPr>
          <p:cNvSpPr>
            <a:spLocks noGrp="1"/>
          </p:cNvSpPr>
          <p:nvPr userDrawn="1">
            <p:ph type="body" sz="quarter" idx="42" hasCustomPrompt="1"/>
          </p:nvPr>
        </p:nvSpPr>
        <p:spPr>
          <a:xfrm>
            <a:off x="6971098" y="5809913"/>
            <a:ext cx="630936" cy="630936"/>
          </a:xfrm>
          <a:prstGeom prst="ellipse">
            <a:avLst/>
          </a:prstGeom>
          <a:solidFill>
            <a:schemeClr val="accent4">
              <a:lumMod val="60000"/>
              <a:lumOff val="40000"/>
            </a:schemeClr>
          </a:solidFill>
          <a:ln w="44450">
            <a:solidFill>
              <a:schemeClr val="tx1"/>
            </a:solidFill>
          </a:ln>
        </p:spPr>
        <p:txBody>
          <a:bodyPr lIns="0" tIns="0" rIns="0" bIns="0" anchor="ctr">
            <a:noAutofit/>
          </a:bodyPr>
          <a:lstStyle>
            <a:lvl1pPr marL="0" indent="0" algn="ctr">
              <a:lnSpc>
                <a:spcPct val="100000"/>
              </a:lnSpc>
              <a:spcBef>
                <a:spcPts val="0"/>
              </a:spcBef>
              <a:buNone/>
              <a:defRPr sz="2800" b="1">
                <a:ln w="0">
                  <a:noFill/>
                </a:ln>
                <a:solidFill>
                  <a:schemeClr val="tx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noProof="0" dirty="0"/>
              <a:t>#</a:t>
            </a:r>
          </a:p>
        </p:txBody>
      </p:sp>
      <p:sp>
        <p:nvSpPr>
          <p:cNvPr id="65" name="Text Placeholder 5">
            <a:extLst>
              <a:ext uri="{FF2B5EF4-FFF2-40B4-BE49-F238E27FC236}">
                <a16:creationId xmlns:a16="http://schemas.microsoft.com/office/drawing/2014/main" id="{4BB22A85-B877-39A1-C018-64A3FEDCCC68}"/>
              </a:ext>
            </a:extLst>
          </p:cNvPr>
          <p:cNvSpPr>
            <a:spLocks noGrp="1"/>
          </p:cNvSpPr>
          <p:nvPr>
            <p:ph type="body" sz="quarter" idx="56" hasCustomPrompt="1"/>
          </p:nvPr>
        </p:nvSpPr>
        <p:spPr>
          <a:xfrm>
            <a:off x="6456687" y="1620863"/>
            <a:ext cx="1627632" cy="1618488"/>
          </a:xfrm>
          <a:prstGeom prst="roundRect">
            <a:avLst>
              <a:gd name="adj" fmla="val 17457"/>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173736" rtlCol="0" anchor="t">
            <a:noAutofit/>
          </a:bodyPr>
          <a:lstStyle>
            <a:lvl1pPr marL="0" indent="0" algn="ctr">
              <a:buNone/>
              <a:defRPr lang="en-US" sz="1800" b="1" cap="all" baseline="0" dirty="0">
                <a:solidFill>
                  <a:sysClr val="windowText" lastClr="000000"/>
                </a:solidFill>
              </a:defRPr>
            </a:lvl1pPr>
          </a:lstStyle>
          <a:p>
            <a:pPr marL="0" lvl="0" algn="ctr"/>
            <a:r>
              <a:rPr lang="en-US" noProof="0" dirty="0"/>
              <a:t>ADD TEXT</a:t>
            </a:r>
          </a:p>
        </p:txBody>
      </p:sp>
      <p:sp>
        <p:nvSpPr>
          <p:cNvPr id="72" name="Text Placeholder 61">
            <a:extLst>
              <a:ext uri="{FF2B5EF4-FFF2-40B4-BE49-F238E27FC236}">
                <a16:creationId xmlns:a16="http://schemas.microsoft.com/office/drawing/2014/main" id="{6CEEACE9-8EE4-FC32-AF27-4B73BC93D379}"/>
              </a:ext>
            </a:extLst>
          </p:cNvPr>
          <p:cNvSpPr>
            <a:spLocks noGrp="1"/>
          </p:cNvSpPr>
          <p:nvPr userDrawn="1">
            <p:ph type="body" sz="quarter" idx="17" hasCustomPrompt="1"/>
          </p:nvPr>
        </p:nvSpPr>
        <p:spPr>
          <a:xfrm>
            <a:off x="6631548" y="2244785"/>
            <a:ext cx="1280160" cy="475432"/>
          </a:xfrm>
        </p:spPr>
        <p:txBody>
          <a:bodyPr>
            <a:noAutofit/>
          </a:bodyPr>
          <a:lstStyle>
            <a:lvl1pPr marL="0" indent="0" algn="ctr">
              <a:buNone/>
              <a:defRPr sz="12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noProof="0" dirty="0"/>
              <a:t>Add text here</a:t>
            </a:r>
          </a:p>
        </p:txBody>
      </p:sp>
      <p:sp>
        <p:nvSpPr>
          <p:cNvPr id="73" name="Text Placeholder 63">
            <a:extLst>
              <a:ext uri="{FF2B5EF4-FFF2-40B4-BE49-F238E27FC236}">
                <a16:creationId xmlns:a16="http://schemas.microsoft.com/office/drawing/2014/main" id="{BB7F9FF1-7617-3B39-E510-593E236FBA7E}"/>
              </a:ext>
            </a:extLst>
          </p:cNvPr>
          <p:cNvSpPr>
            <a:spLocks noGrp="1"/>
          </p:cNvSpPr>
          <p:nvPr userDrawn="1">
            <p:ph type="body" sz="quarter" idx="18" hasCustomPrompt="1"/>
          </p:nvPr>
        </p:nvSpPr>
        <p:spPr>
          <a:xfrm>
            <a:off x="6631548" y="2717225"/>
            <a:ext cx="1280160" cy="206582"/>
          </a:xfrm>
        </p:spPr>
        <p:txBody>
          <a:bodyPr lIns="0" tIns="0" rIns="0">
            <a:noAutofit/>
          </a:bodyPr>
          <a:lstStyle>
            <a:lvl1pPr marL="0" indent="0" algn="ctr">
              <a:buNone/>
              <a:defRPr sz="10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noProof="0" dirty="0"/>
              <a:t>Add text here</a:t>
            </a:r>
          </a:p>
        </p:txBody>
      </p:sp>
      <p:sp>
        <p:nvSpPr>
          <p:cNvPr id="104" name="Text Placeholder 97">
            <a:extLst>
              <a:ext uri="{FF2B5EF4-FFF2-40B4-BE49-F238E27FC236}">
                <a16:creationId xmlns:a16="http://schemas.microsoft.com/office/drawing/2014/main" id="{0CD90A5F-4D3D-6BB1-B8CE-765DCC95EC90}"/>
              </a:ext>
            </a:extLst>
          </p:cNvPr>
          <p:cNvSpPr>
            <a:spLocks noGrp="1"/>
          </p:cNvSpPr>
          <p:nvPr userDrawn="1">
            <p:ph type="body" sz="quarter" idx="39" hasCustomPrompt="1"/>
          </p:nvPr>
        </p:nvSpPr>
        <p:spPr>
          <a:xfrm>
            <a:off x="7748705" y="2909287"/>
            <a:ext cx="630936" cy="630936"/>
          </a:xfrm>
          <a:prstGeom prst="ellipse">
            <a:avLst/>
          </a:prstGeom>
          <a:solidFill>
            <a:schemeClr val="accent4">
              <a:lumMod val="60000"/>
              <a:lumOff val="40000"/>
            </a:schemeClr>
          </a:solidFill>
          <a:ln w="44450">
            <a:solidFill>
              <a:schemeClr val="tx1"/>
            </a:solidFill>
          </a:ln>
        </p:spPr>
        <p:txBody>
          <a:bodyPr lIns="0" tIns="0" rIns="0" bIns="0" anchor="ctr">
            <a:noAutofit/>
          </a:bodyPr>
          <a:lstStyle>
            <a:lvl1pPr marL="0" indent="0" algn="ctr">
              <a:lnSpc>
                <a:spcPct val="100000"/>
              </a:lnSpc>
              <a:spcBef>
                <a:spcPts val="0"/>
              </a:spcBef>
              <a:buNone/>
              <a:defRPr sz="2800" b="1">
                <a:ln w="0">
                  <a:noFill/>
                </a:ln>
                <a:solidFill>
                  <a:schemeClr val="tx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noProof="0" dirty="0"/>
              <a:t>#</a:t>
            </a:r>
          </a:p>
        </p:txBody>
      </p:sp>
      <p:sp>
        <p:nvSpPr>
          <p:cNvPr id="61" name="Text Placeholder 5">
            <a:extLst>
              <a:ext uri="{FF2B5EF4-FFF2-40B4-BE49-F238E27FC236}">
                <a16:creationId xmlns:a16="http://schemas.microsoft.com/office/drawing/2014/main" id="{82F7A4E9-C42A-A2A2-A151-F766779E3962}"/>
              </a:ext>
            </a:extLst>
          </p:cNvPr>
          <p:cNvSpPr>
            <a:spLocks noGrp="1"/>
          </p:cNvSpPr>
          <p:nvPr>
            <p:ph type="body" sz="quarter" idx="54" hasCustomPrompt="1"/>
          </p:nvPr>
        </p:nvSpPr>
        <p:spPr>
          <a:xfrm>
            <a:off x="8236399" y="4614369"/>
            <a:ext cx="1627632" cy="1618488"/>
          </a:xfrm>
          <a:prstGeom prst="roundRect">
            <a:avLst>
              <a:gd name="adj" fmla="val 17457"/>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173736" rtlCol="0" anchor="t">
            <a:noAutofit/>
          </a:bodyPr>
          <a:lstStyle>
            <a:lvl1pPr marL="0" indent="0" algn="ctr">
              <a:buNone/>
              <a:defRPr lang="en-US" sz="1800" b="1" cap="all" baseline="0" dirty="0">
                <a:solidFill>
                  <a:sysClr val="windowText" lastClr="000000"/>
                </a:solidFill>
              </a:defRPr>
            </a:lvl1pPr>
          </a:lstStyle>
          <a:p>
            <a:pPr marL="0" lvl="0" algn="ctr"/>
            <a:r>
              <a:rPr lang="en-US" noProof="0" dirty="0"/>
              <a:t>ADD TEXT</a:t>
            </a:r>
          </a:p>
        </p:txBody>
      </p:sp>
      <p:sp>
        <p:nvSpPr>
          <p:cNvPr id="106" name="Text Placeholder 97">
            <a:extLst>
              <a:ext uri="{FF2B5EF4-FFF2-40B4-BE49-F238E27FC236}">
                <a16:creationId xmlns:a16="http://schemas.microsoft.com/office/drawing/2014/main" id="{51E633B7-1E95-92E2-7DDC-9A7B9E70B756}"/>
              </a:ext>
            </a:extLst>
          </p:cNvPr>
          <p:cNvSpPr>
            <a:spLocks noGrp="1"/>
          </p:cNvSpPr>
          <p:nvPr userDrawn="1">
            <p:ph type="body" sz="quarter" idx="41" hasCustomPrompt="1"/>
          </p:nvPr>
        </p:nvSpPr>
        <p:spPr>
          <a:xfrm>
            <a:off x="9479259" y="4328031"/>
            <a:ext cx="630936" cy="630936"/>
          </a:xfrm>
          <a:prstGeom prst="ellipse">
            <a:avLst/>
          </a:prstGeom>
          <a:solidFill>
            <a:schemeClr val="accent4">
              <a:lumMod val="60000"/>
              <a:lumOff val="40000"/>
            </a:schemeClr>
          </a:solidFill>
          <a:ln w="44450">
            <a:solidFill>
              <a:schemeClr val="tx1"/>
            </a:solidFill>
          </a:ln>
        </p:spPr>
        <p:txBody>
          <a:bodyPr lIns="0" tIns="0" rIns="0" bIns="0" anchor="ctr">
            <a:noAutofit/>
          </a:bodyPr>
          <a:lstStyle>
            <a:lvl1pPr marL="0" indent="0" algn="ctr">
              <a:lnSpc>
                <a:spcPct val="100000"/>
              </a:lnSpc>
              <a:spcBef>
                <a:spcPts val="0"/>
              </a:spcBef>
              <a:buNone/>
              <a:defRPr sz="2800" b="1">
                <a:ln w="0">
                  <a:noFill/>
                </a:ln>
                <a:solidFill>
                  <a:schemeClr val="tx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noProof="0" dirty="0"/>
              <a:t>#</a:t>
            </a:r>
          </a:p>
        </p:txBody>
      </p:sp>
      <p:sp>
        <p:nvSpPr>
          <p:cNvPr id="95" name="Text Placeholder 61">
            <a:extLst>
              <a:ext uri="{FF2B5EF4-FFF2-40B4-BE49-F238E27FC236}">
                <a16:creationId xmlns:a16="http://schemas.microsoft.com/office/drawing/2014/main" id="{5FCDC069-8B0F-C8F3-14E9-43A09900CB95}"/>
              </a:ext>
            </a:extLst>
          </p:cNvPr>
          <p:cNvSpPr>
            <a:spLocks noGrp="1"/>
          </p:cNvSpPr>
          <p:nvPr userDrawn="1">
            <p:ph type="body" sz="quarter" idx="32" hasCustomPrompt="1"/>
          </p:nvPr>
        </p:nvSpPr>
        <p:spPr>
          <a:xfrm>
            <a:off x="8361036" y="5369722"/>
            <a:ext cx="1378359" cy="481857"/>
          </a:xfrm>
        </p:spPr>
        <p:txBody>
          <a:bodyPr>
            <a:noAutofit/>
          </a:bodyPr>
          <a:lstStyle>
            <a:lvl1pPr marL="0" indent="0" algn="ctr">
              <a:buNone/>
              <a:defRPr sz="12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noProof="0" dirty="0"/>
              <a:t>Add text here</a:t>
            </a:r>
          </a:p>
        </p:txBody>
      </p:sp>
      <p:sp>
        <p:nvSpPr>
          <p:cNvPr id="96" name="Text Placeholder 63">
            <a:extLst>
              <a:ext uri="{FF2B5EF4-FFF2-40B4-BE49-F238E27FC236}">
                <a16:creationId xmlns:a16="http://schemas.microsoft.com/office/drawing/2014/main" id="{CCA209C9-0DFE-4936-4192-BC3D167ABED8}"/>
              </a:ext>
            </a:extLst>
          </p:cNvPr>
          <p:cNvSpPr>
            <a:spLocks noGrp="1"/>
          </p:cNvSpPr>
          <p:nvPr userDrawn="1">
            <p:ph type="body" sz="quarter" idx="33" hasCustomPrompt="1"/>
          </p:nvPr>
        </p:nvSpPr>
        <p:spPr>
          <a:xfrm>
            <a:off x="8361036" y="5857403"/>
            <a:ext cx="1378359" cy="206582"/>
          </a:xfrm>
        </p:spPr>
        <p:txBody>
          <a:bodyPr lIns="0" tIns="0" rIns="0">
            <a:noAutofit/>
          </a:bodyPr>
          <a:lstStyle>
            <a:lvl1pPr marL="0" indent="0" algn="ctr">
              <a:buNone/>
              <a:defRPr sz="10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noProof="0" dirty="0"/>
              <a:t>Add text here</a:t>
            </a:r>
          </a:p>
        </p:txBody>
      </p:sp>
      <p:sp>
        <p:nvSpPr>
          <p:cNvPr id="63" name="Text Placeholder 5">
            <a:extLst>
              <a:ext uri="{FF2B5EF4-FFF2-40B4-BE49-F238E27FC236}">
                <a16:creationId xmlns:a16="http://schemas.microsoft.com/office/drawing/2014/main" id="{89D6F33A-39E4-F20B-73C8-F48B2A375F86}"/>
              </a:ext>
            </a:extLst>
          </p:cNvPr>
          <p:cNvSpPr>
            <a:spLocks noGrp="1"/>
          </p:cNvSpPr>
          <p:nvPr>
            <p:ph type="body" sz="quarter" idx="55" hasCustomPrompt="1"/>
          </p:nvPr>
        </p:nvSpPr>
        <p:spPr>
          <a:xfrm>
            <a:off x="9442443" y="2600480"/>
            <a:ext cx="1627632" cy="1618488"/>
          </a:xfrm>
          <a:prstGeom prst="roundRect">
            <a:avLst>
              <a:gd name="adj" fmla="val 17457"/>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173736" rtlCol="0" anchor="t">
            <a:noAutofit/>
          </a:bodyPr>
          <a:lstStyle>
            <a:lvl1pPr marL="0" indent="0" algn="ctr">
              <a:buNone/>
              <a:defRPr lang="en-US" sz="1800" b="1" cap="all" baseline="0" dirty="0">
                <a:solidFill>
                  <a:sysClr val="windowText" lastClr="000000"/>
                </a:solidFill>
              </a:defRPr>
            </a:lvl1pPr>
          </a:lstStyle>
          <a:p>
            <a:pPr marL="0" lvl="0" algn="ctr"/>
            <a:r>
              <a:rPr lang="en-US" noProof="0" dirty="0"/>
              <a:t>ADD TEXT</a:t>
            </a:r>
          </a:p>
        </p:txBody>
      </p:sp>
      <p:sp>
        <p:nvSpPr>
          <p:cNvPr id="105" name="Text Placeholder 97">
            <a:extLst>
              <a:ext uri="{FF2B5EF4-FFF2-40B4-BE49-F238E27FC236}">
                <a16:creationId xmlns:a16="http://schemas.microsoft.com/office/drawing/2014/main" id="{BC978A5E-BA57-D579-B645-8427AD22EA44}"/>
              </a:ext>
            </a:extLst>
          </p:cNvPr>
          <p:cNvSpPr>
            <a:spLocks noGrp="1"/>
          </p:cNvSpPr>
          <p:nvPr userDrawn="1">
            <p:ph type="body" sz="quarter" idx="40" hasCustomPrompt="1"/>
          </p:nvPr>
        </p:nvSpPr>
        <p:spPr>
          <a:xfrm>
            <a:off x="10752251" y="2307353"/>
            <a:ext cx="630936" cy="630936"/>
          </a:xfrm>
          <a:prstGeom prst="ellipse">
            <a:avLst/>
          </a:prstGeom>
          <a:solidFill>
            <a:schemeClr val="accent4">
              <a:lumMod val="60000"/>
              <a:lumOff val="40000"/>
            </a:schemeClr>
          </a:solidFill>
          <a:ln w="44450">
            <a:solidFill>
              <a:schemeClr val="tx1"/>
            </a:solidFill>
          </a:ln>
        </p:spPr>
        <p:txBody>
          <a:bodyPr lIns="0" tIns="0" rIns="0" bIns="0" anchor="ctr">
            <a:noAutofit/>
          </a:bodyPr>
          <a:lstStyle>
            <a:lvl1pPr marL="0" indent="0" algn="ctr">
              <a:lnSpc>
                <a:spcPct val="100000"/>
              </a:lnSpc>
              <a:spcBef>
                <a:spcPts val="0"/>
              </a:spcBef>
              <a:buNone/>
              <a:defRPr sz="2800" b="1">
                <a:ln w="0">
                  <a:noFill/>
                </a:ln>
                <a:solidFill>
                  <a:schemeClr val="tx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noProof="0" dirty="0"/>
              <a:t>#</a:t>
            </a:r>
          </a:p>
        </p:txBody>
      </p:sp>
      <p:sp>
        <p:nvSpPr>
          <p:cNvPr id="75" name="Text Placeholder 61">
            <a:extLst>
              <a:ext uri="{FF2B5EF4-FFF2-40B4-BE49-F238E27FC236}">
                <a16:creationId xmlns:a16="http://schemas.microsoft.com/office/drawing/2014/main" id="{B6F832EC-808B-6975-C6A4-504CA92D4C2B}"/>
              </a:ext>
            </a:extLst>
          </p:cNvPr>
          <p:cNvSpPr>
            <a:spLocks noGrp="1"/>
          </p:cNvSpPr>
          <p:nvPr userDrawn="1">
            <p:ph type="body" sz="quarter" idx="20" hasCustomPrompt="1"/>
          </p:nvPr>
        </p:nvSpPr>
        <p:spPr>
          <a:xfrm>
            <a:off x="9609126" y="3233383"/>
            <a:ext cx="1280160" cy="475432"/>
          </a:xfrm>
        </p:spPr>
        <p:txBody>
          <a:bodyPr>
            <a:noAutofit/>
          </a:bodyPr>
          <a:lstStyle>
            <a:lvl1pPr marL="0" indent="0" algn="ctr">
              <a:buNone/>
              <a:defRPr sz="12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noProof="0" dirty="0"/>
              <a:t>Add text here</a:t>
            </a:r>
          </a:p>
        </p:txBody>
      </p:sp>
      <p:sp>
        <p:nvSpPr>
          <p:cNvPr id="76" name="Text Placeholder 63">
            <a:extLst>
              <a:ext uri="{FF2B5EF4-FFF2-40B4-BE49-F238E27FC236}">
                <a16:creationId xmlns:a16="http://schemas.microsoft.com/office/drawing/2014/main" id="{133A3E42-95A8-F5D9-0568-81B074FC5EBA}"/>
              </a:ext>
            </a:extLst>
          </p:cNvPr>
          <p:cNvSpPr>
            <a:spLocks noGrp="1"/>
          </p:cNvSpPr>
          <p:nvPr userDrawn="1">
            <p:ph type="body" sz="quarter" idx="21" hasCustomPrompt="1"/>
          </p:nvPr>
        </p:nvSpPr>
        <p:spPr>
          <a:xfrm>
            <a:off x="9609126" y="3705823"/>
            <a:ext cx="1280160" cy="206582"/>
          </a:xfrm>
        </p:spPr>
        <p:txBody>
          <a:bodyPr lIns="0" tIns="0" rIns="0">
            <a:noAutofit/>
          </a:bodyPr>
          <a:lstStyle>
            <a:lvl1pPr marL="0" indent="0" algn="ctr">
              <a:buNone/>
              <a:defRPr sz="10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noProof="0" dirty="0"/>
              <a:t>Add text here</a:t>
            </a:r>
          </a:p>
        </p:txBody>
      </p:sp>
      <p:grpSp>
        <p:nvGrpSpPr>
          <p:cNvPr id="111" name="Group 110">
            <a:extLst>
              <a:ext uri="{FF2B5EF4-FFF2-40B4-BE49-F238E27FC236}">
                <a16:creationId xmlns:a16="http://schemas.microsoft.com/office/drawing/2014/main" id="{3DF54CD3-BB3E-E782-CD8E-51009C4C983B}"/>
              </a:ext>
              <a:ext uri="{C183D7F6-B498-43B3-948B-1728B52AA6E4}">
                <adec:decorative xmlns:adec="http://schemas.microsoft.com/office/drawing/2017/decorative" val="1"/>
              </a:ext>
            </a:extLst>
          </p:cNvPr>
          <p:cNvGrpSpPr/>
          <p:nvPr userDrawn="1"/>
        </p:nvGrpSpPr>
        <p:grpSpPr>
          <a:xfrm>
            <a:off x="904788" y="2454293"/>
            <a:ext cx="952774" cy="952774"/>
            <a:chOff x="1439932" y="5704678"/>
            <a:chExt cx="528220" cy="528220"/>
          </a:xfrm>
        </p:grpSpPr>
        <p:sp>
          <p:nvSpPr>
            <p:cNvPr id="112" name="Rounded Rectangle 22">
              <a:extLst>
                <a:ext uri="{FF2B5EF4-FFF2-40B4-BE49-F238E27FC236}">
                  <a16:creationId xmlns:a16="http://schemas.microsoft.com/office/drawing/2014/main" id="{AF537999-FC7A-D972-3F60-688A6E291ABB}"/>
                </a:ext>
              </a:extLst>
            </p:cNvPr>
            <p:cNvSpPr/>
            <p:nvPr/>
          </p:nvSpPr>
          <p:spPr>
            <a:xfrm>
              <a:off x="1584325" y="5946775"/>
              <a:ext cx="231775" cy="25717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13" name="Graphic 112" descr="Beaker outline">
              <a:extLst>
                <a:ext uri="{FF2B5EF4-FFF2-40B4-BE49-F238E27FC236}">
                  <a16:creationId xmlns:a16="http://schemas.microsoft.com/office/drawing/2014/main" id="{0B68F278-EA7A-A028-E6FE-49BCB80C02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9932" y="5704678"/>
              <a:ext cx="528220" cy="528220"/>
            </a:xfrm>
            <a:prstGeom prst="rect">
              <a:avLst/>
            </a:prstGeom>
          </p:spPr>
        </p:pic>
      </p:grpSp>
      <p:grpSp>
        <p:nvGrpSpPr>
          <p:cNvPr id="25" name="Group 24">
            <a:extLst>
              <a:ext uri="{FF2B5EF4-FFF2-40B4-BE49-F238E27FC236}">
                <a16:creationId xmlns:a16="http://schemas.microsoft.com/office/drawing/2014/main" id="{DA472485-8431-4413-76EE-E60ECE8C4CCA}"/>
              </a:ext>
              <a:ext uri="{C183D7F6-B498-43B3-948B-1728B52AA6E4}">
                <adec:decorative xmlns:adec="http://schemas.microsoft.com/office/drawing/2017/decorative" val="1"/>
              </a:ext>
            </a:extLst>
          </p:cNvPr>
          <p:cNvGrpSpPr/>
          <p:nvPr userDrawn="1"/>
        </p:nvGrpSpPr>
        <p:grpSpPr>
          <a:xfrm>
            <a:off x="2664150" y="3684053"/>
            <a:ext cx="952774" cy="952774"/>
            <a:chOff x="2951231" y="3465853"/>
            <a:chExt cx="528220" cy="528220"/>
          </a:xfrm>
        </p:grpSpPr>
        <p:sp>
          <p:nvSpPr>
            <p:cNvPr id="26" name="Triangle 25">
              <a:extLst>
                <a:ext uri="{FF2B5EF4-FFF2-40B4-BE49-F238E27FC236}">
                  <a16:creationId xmlns:a16="http://schemas.microsoft.com/office/drawing/2014/main" id="{E67F9920-7336-E2C5-FDBA-ED51BB31268E}"/>
                </a:ext>
              </a:extLst>
            </p:cNvPr>
            <p:cNvSpPr/>
            <p:nvPr/>
          </p:nvSpPr>
          <p:spPr>
            <a:xfrm>
              <a:off x="3117064" y="3719958"/>
              <a:ext cx="196553" cy="24110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7" name="Graphic 26" descr="Flask outline">
              <a:extLst>
                <a:ext uri="{FF2B5EF4-FFF2-40B4-BE49-F238E27FC236}">
                  <a16:creationId xmlns:a16="http://schemas.microsoft.com/office/drawing/2014/main" id="{F4815F2C-6ED5-865C-6B4B-80AFD725C0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1231" y="3465853"/>
              <a:ext cx="528220" cy="528220"/>
            </a:xfrm>
            <a:prstGeom prst="rect">
              <a:avLst/>
            </a:prstGeom>
          </p:spPr>
        </p:pic>
      </p:grpSp>
      <p:grpSp>
        <p:nvGrpSpPr>
          <p:cNvPr id="28" name="Group 27">
            <a:extLst>
              <a:ext uri="{FF2B5EF4-FFF2-40B4-BE49-F238E27FC236}">
                <a16:creationId xmlns:a16="http://schemas.microsoft.com/office/drawing/2014/main" id="{71EE792B-79B1-50C3-343A-E3F4D5402B9B}"/>
              </a:ext>
              <a:ext uri="{C183D7F6-B498-43B3-948B-1728B52AA6E4}">
                <adec:decorative xmlns:adec="http://schemas.microsoft.com/office/drawing/2017/decorative" val="1"/>
              </a:ext>
            </a:extLst>
          </p:cNvPr>
          <p:cNvGrpSpPr/>
          <p:nvPr userDrawn="1"/>
        </p:nvGrpSpPr>
        <p:grpSpPr>
          <a:xfrm>
            <a:off x="3938315" y="1480066"/>
            <a:ext cx="952774" cy="952774"/>
            <a:chOff x="4289303" y="1663393"/>
            <a:chExt cx="528220" cy="528220"/>
          </a:xfrm>
        </p:grpSpPr>
        <p:sp>
          <p:nvSpPr>
            <p:cNvPr id="29" name="Triangle 28">
              <a:extLst>
                <a:ext uri="{FF2B5EF4-FFF2-40B4-BE49-F238E27FC236}">
                  <a16:creationId xmlns:a16="http://schemas.microsoft.com/office/drawing/2014/main" id="{F8552807-4426-A927-ECE6-5AC796EC0C35}"/>
                </a:ext>
              </a:extLst>
            </p:cNvPr>
            <p:cNvSpPr/>
            <p:nvPr/>
          </p:nvSpPr>
          <p:spPr>
            <a:xfrm>
              <a:off x="4413250" y="1775103"/>
              <a:ext cx="174625" cy="14605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0" name="Graphic 29" descr="Mountains outline">
              <a:extLst>
                <a:ext uri="{FF2B5EF4-FFF2-40B4-BE49-F238E27FC236}">
                  <a16:creationId xmlns:a16="http://schemas.microsoft.com/office/drawing/2014/main" id="{DAB608FC-C0B8-B163-AE89-433F36BD13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89303" y="1663393"/>
              <a:ext cx="528220" cy="528220"/>
            </a:xfrm>
            <a:prstGeom prst="rect">
              <a:avLst/>
            </a:prstGeom>
          </p:spPr>
        </p:pic>
      </p:grpSp>
      <p:grpSp>
        <p:nvGrpSpPr>
          <p:cNvPr id="59" name="Group 58">
            <a:extLst>
              <a:ext uri="{FF2B5EF4-FFF2-40B4-BE49-F238E27FC236}">
                <a16:creationId xmlns:a16="http://schemas.microsoft.com/office/drawing/2014/main" id="{D99B50B6-EFD7-4DFA-6C2D-453341A8DCED}"/>
              </a:ext>
              <a:ext uri="{C183D7F6-B498-43B3-948B-1728B52AA6E4}">
                <adec:decorative xmlns:adec="http://schemas.microsoft.com/office/drawing/2017/decorative" val="1"/>
              </a:ext>
            </a:extLst>
          </p:cNvPr>
          <p:cNvGrpSpPr/>
          <p:nvPr userDrawn="1"/>
        </p:nvGrpSpPr>
        <p:grpSpPr>
          <a:xfrm>
            <a:off x="4622277" y="5047462"/>
            <a:ext cx="805762" cy="805762"/>
            <a:chOff x="4622277" y="5047462"/>
            <a:chExt cx="805762" cy="805762"/>
          </a:xfrm>
        </p:grpSpPr>
        <p:sp>
          <p:nvSpPr>
            <p:cNvPr id="48" name="Oval 47">
              <a:extLst>
                <a:ext uri="{FF2B5EF4-FFF2-40B4-BE49-F238E27FC236}">
                  <a16:creationId xmlns:a16="http://schemas.microsoft.com/office/drawing/2014/main" id="{B5628EA7-1F58-28ED-D2BF-911EDFF9C1AE}"/>
                </a:ext>
                <a:ext uri="{C183D7F6-B498-43B3-948B-1728B52AA6E4}">
                  <adec:decorative xmlns:adec="http://schemas.microsoft.com/office/drawing/2017/decorative" val="1"/>
                </a:ext>
              </a:extLst>
            </p:cNvPr>
            <p:cNvSpPr/>
            <p:nvPr userDrawn="1"/>
          </p:nvSpPr>
          <p:spPr>
            <a:xfrm>
              <a:off x="4682503" y="5096114"/>
              <a:ext cx="708759" cy="708759"/>
            </a:xfrm>
            <a:prstGeom prst="ellipse">
              <a:avLst/>
            </a:prstGeom>
            <a:solidFill>
              <a:schemeClr val="accent4">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B4B798C8-1467-0056-A809-6782DE79ABB4}"/>
                </a:ext>
                <a:ext uri="{C183D7F6-B498-43B3-948B-1728B52AA6E4}">
                  <adec:decorative xmlns:adec="http://schemas.microsoft.com/office/drawing/2017/decorative" val="1"/>
                </a:ext>
              </a:extLst>
            </p:cNvPr>
            <p:cNvGrpSpPr/>
            <p:nvPr userDrawn="1"/>
          </p:nvGrpSpPr>
          <p:grpSpPr>
            <a:xfrm>
              <a:off x="4622277" y="5047462"/>
              <a:ext cx="805762" cy="805762"/>
              <a:chOff x="4754023" y="5074814"/>
              <a:chExt cx="528220" cy="528220"/>
            </a:xfrm>
          </p:grpSpPr>
          <p:sp>
            <p:nvSpPr>
              <p:cNvPr id="19" name="Oval 18">
                <a:extLst>
                  <a:ext uri="{FF2B5EF4-FFF2-40B4-BE49-F238E27FC236}">
                    <a16:creationId xmlns:a16="http://schemas.microsoft.com/office/drawing/2014/main" id="{0B213240-4F8D-98CD-565D-2EC9BEDADC1B}"/>
                  </a:ext>
                </a:extLst>
              </p:cNvPr>
              <p:cNvSpPr/>
              <p:nvPr/>
            </p:nvSpPr>
            <p:spPr>
              <a:xfrm>
                <a:off x="4997450" y="5334000"/>
                <a:ext cx="47625" cy="476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1" name="Graphic 20" descr="Stopwatch 50% outline">
                <a:extLst>
                  <a:ext uri="{FF2B5EF4-FFF2-40B4-BE49-F238E27FC236}">
                    <a16:creationId xmlns:a16="http://schemas.microsoft.com/office/drawing/2014/main" id="{46885AC9-7CD3-8BC1-E57A-61B4E8C1E1E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54023" y="5074814"/>
                <a:ext cx="528220" cy="528220"/>
              </a:xfrm>
              <a:prstGeom prst="rect">
                <a:avLst/>
              </a:prstGeom>
            </p:spPr>
          </p:pic>
        </p:grpSp>
      </p:grpSp>
      <p:grpSp>
        <p:nvGrpSpPr>
          <p:cNvPr id="8" name="Group 7">
            <a:extLst>
              <a:ext uri="{FF2B5EF4-FFF2-40B4-BE49-F238E27FC236}">
                <a16:creationId xmlns:a16="http://schemas.microsoft.com/office/drawing/2014/main" id="{63C61C0D-B53E-B284-0E62-9A7696BD9534}"/>
              </a:ext>
              <a:ext uri="{C183D7F6-B498-43B3-948B-1728B52AA6E4}">
                <adec:decorative xmlns:adec="http://schemas.microsoft.com/office/drawing/2017/decorative" val="1"/>
              </a:ext>
            </a:extLst>
          </p:cNvPr>
          <p:cNvGrpSpPr/>
          <p:nvPr userDrawn="1"/>
        </p:nvGrpSpPr>
        <p:grpSpPr>
          <a:xfrm>
            <a:off x="6561140" y="3547070"/>
            <a:ext cx="952774" cy="991627"/>
            <a:chOff x="6561140" y="3547070"/>
            <a:chExt cx="952774" cy="991627"/>
          </a:xfrm>
        </p:grpSpPr>
        <p:sp>
          <p:nvSpPr>
            <p:cNvPr id="49" name="Oval 48">
              <a:extLst>
                <a:ext uri="{FF2B5EF4-FFF2-40B4-BE49-F238E27FC236}">
                  <a16:creationId xmlns:a16="http://schemas.microsoft.com/office/drawing/2014/main" id="{1ED6A410-8C78-CE05-2EF9-C9A68C64C280}"/>
                </a:ext>
                <a:ext uri="{C183D7F6-B498-43B3-948B-1728B52AA6E4}">
                  <adec:decorative xmlns:adec="http://schemas.microsoft.com/office/drawing/2017/decorative" val="1"/>
                </a:ext>
              </a:extLst>
            </p:cNvPr>
            <p:cNvSpPr/>
            <p:nvPr userDrawn="1"/>
          </p:nvSpPr>
          <p:spPr>
            <a:xfrm>
              <a:off x="6681053" y="3547070"/>
              <a:ext cx="708759" cy="708759"/>
            </a:xfrm>
            <a:prstGeom prst="ellipse">
              <a:avLst/>
            </a:prstGeom>
            <a:solidFill>
              <a:schemeClr val="accent4">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5" name="Group 14">
              <a:extLst>
                <a:ext uri="{FF2B5EF4-FFF2-40B4-BE49-F238E27FC236}">
                  <a16:creationId xmlns:a16="http://schemas.microsoft.com/office/drawing/2014/main" id="{2BA5654A-7FC5-4977-C6AD-476320F5D90E}"/>
                </a:ext>
                <a:ext uri="{C183D7F6-B498-43B3-948B-1728B52AA6E4}">
                  <adec:decorative xmlns:adec="http://schemas.microsoft.com/office/drawing/2017/decorative" val="1"/>
                </a:ext>
              </a:extLst>
            </p:cNvPr>
            <p:cNvGrpSpPr/>
            <p:nvPr userDrawn="1"/>
          </p:nvGrpSpPr>
          <p:grpSpPr>
            <a:xfrm>
              <a:off x="6561140" y="3585923"/>
              <a:ext cx="952774" cy="952774"/>
              <a:chOff x="6747063" y="4036055"/>
              <a:chExt cx="528220" cy="528220"/>
            </a:xfrm>
          </p:grpSpPr>
          <p:sp>
            <p:nvSpPr>
              <p:cNvPr id="16" name="Rounded Rectangle 15">
                <a:extLst>
                  <a:ext uri="{FF2B5EF4-FFF2-40B4-BE49-F238E27FC236}">
                    <a16:creationId xmlns:a16="http://schemas.microsoft.com/office/drawing/2014/main" id="{C21946C9-9EAF-4B63-599A-FC4E42672D69}"/>
                  </a:ext>
                </a:extLst>
              </p:cNvPr>
              <p:cNvSpPr/>
              <p:nvPr/>
            </p:nvSpPr>
            <p:spPr>
              <a:xfrm>
                <a:off x="6943725" y="4137025"/>
                <a:ext cx="139700" cy="152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7" name="Graphic 16" descr="Astronaut male outline">
                <a:extLst>
                  <a:ext uri="{FF2B5EF4-FFF2-40B4-BE49-F238E27FC236}">
                    <a16:creationId xmlns:a16="http://schemas.microsoft.com/office/drawing/2014/main" id="{669C584F-84D8-2E01-04A5-78685124A48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47063" y="4036055"/>
                <a:ext cx="528220" cy="528220"/>
              </a:xfrm>
              <a:prstGeom prst="rect">
                <a:avLst/>
              </a:prstGeom>
            </p:spPr>
          </p:pic>
        </p:grpSp>
      </p:grpSp>
      <p:grpSp>
        <p:nvGrpSpPr>
          <p:cNvPr id="60" name="Group 59">
            <a:extLst>
              <a:ext uri="{FF2B5EF4-FFF2-40B4-BE49-F238E27FC236}">
                <a16:creationId xmlns:a16="http://schemas.microsoft.com/office/drawing/2014/main" id="{6149857E-2F60-360F-AF5E-6E21997C3EA4}"/>
              </a:ext>
              <a:ext uri="{C183D7F6-B498-43B3-948B-1728B52AA6E4}">
                <adec:decorative xmlns:adec="http://schemas.microsoft.com/office/drawing/2017/decorative" val="1"/>
              </a:ext>
            </a:extLst>
          </p:cNvPr>
          <p:cNvGrpSpPr/>
          <p:nvPr userDrawn="1"/>
        </p:nvGrpSpPr>
        <p:grpSpPr>
          <a:xfrm>
            <a:off x="7989572" y="1815518"/>
            <a:ext cx="952774" cy="1002186"/>
            <a:chOff x="7989572" y="1815518"/>
            <a:chExt cx="952774" cy="1002186"/>
          </a:xfrm>
        </p:grpSpPr>
        <p:sp>
          <p:nvSpPr>
            <p:cNvPr id="50" name="Oval 49">
              <a:extLst>
                <a:ext uri="{FF2B5EF4-FFF2-40B4-BE49-F238E27FC236}">
                  <a16:creationId xmlns:a16="http://schemas.microsoft.com/office/drawing/2014/main" id="{07A2D96D-82E4-1EE2-0409-4CDEBEA4176D}"/>
                </a:ext>
                <a:ext uri="{C183D7F6-B498-43B3-948B-1728B52AA6E4}">
                  <adec:decorative xmlns:adec="http://schemas.microsoft.com/office/drawing/2017/decorative" val="1"/>
                </a:ext>
              </a:extLst>
            </p:cNvPr>
            <p:cNvSpPr/>
            <p:nvPr userDrawn="1"/>
          </p:nvSpPr>
          <p:spPr>
            <a:xfrm>
              <a:off x="8156791" y="1815518"/>
              <a:ext cx="549989" cy="952774"/>
            </a:xfrm>
            <a:prstGeom prst="ellipse">
              <a:avLst/>
            </a:prstGeom>
            <a:solidFill>
              <a:schemeClr val="accent4">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1" name="Group 40">
              <a:extLst>
                <a:ext uri="{FF2B5EF4-FFF2-40B4-BE49-F238E27FC236}">
                  <a16:creationId xmlns:a16="http://schemas.microsoft.com/office/drawing/2014/main" id="{0251065B-A02E-6D16-E39C-A8CDAB7272B8}"/>
                </a:ext>
                <a:ext uri="{C183D7F6-B498-43B3-948B-1728B52AA6E4}">
                  <adec:decorative xmlns:adec="http://schemas.microsoft.com/office/drawing/2017/decorative" val="1"/>
                </a:ext>
              </a:extLst>
            </p:cNvPr>
            <p:cNvGrpSpPr/>
            <p:nvPr userDrawn="1"/>
          </p:nvGrpSpPr>
          <p:grpSpPr>
            <a:xfrm>
              <a:off x="7989572" y="1864930"/>
              <a:ext cx="952774" cy="952774"/>
              <a:chOff x="8184330" y="2237414"/>
              <a:chExt cx="528220" cy="528220"/>
            </a:xfrm>
          </p:grpSpPr>
          <p:sp>
            <p:nvSpPr>
              <p:cNvPr id="42" name="Rounded Rectangle 41">
                <a:extLst>
                  <a:ext uri="{FF2B5EF4-FFF2-40B4-BE49-F238E27FC236}">
                    <a16:creationId xmlns:a16="http://schemas.microsoft.com/office/drawing/2014/main" id="{0E3875A7-721F-9D93-6152-34CD9E51E351}"/>
                  </a:ext>
                </a:extLst>
              </p:cNvPr>
              <p:cNvSpPr/>
              <p:nvPr/>
            </p:nvSpPr>
            <p:spPr>
              <a:xfrm>
                <a:off x="8375754" y="2552075"/>
                <a:ext cx="146154" cy="10867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3" name="Graphic 42" descr="Fluorescent Light Blub outline">
                <a:extLst>
                  <a:ext uri="{FF2B5EF4-FFF2-40B4-BE49-F238E27FC236}">
                    <a16:creationId xmlns:a16="http://schemas.microsoft.com/office/drawing/2014/main" id="{AAAAD4CF-FEF8-CD94-C24A-F58B69EA741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184330" y="2237414"/>
                <a:ext cx="528220" cy="528220"/>
              </a:xfrm>
              <a:prstGeom prst="rect">
                <a:avLst/>
              </a:prstGeom>
            </p:spPr>
          </p:pic>
        </p:grpSp>
      </p:grpSp>
      <p:grpSp>
        <p:nvGrpSpPr>
          <p:cNvPr id="36" name="Group 35">
            <a:extLst>
              <a:ext uri="{FF2B5EF4-FFF2-40B4-BE49-F238E27FC236}">
                <a16:creationId xmlns:a16="http://schemas.microsoft.com/office/drawing/2014/main" id="{EBAAFE76-32E1-9AFA-B10F-10B6FF9B1010}"/>
              </a:ext>
              <a:ext uri="{C183D7F6-B498-43B3-948B-1728B52AA6E4}">
                <adec:decorative xmlns:adec="http://schemas.microsoft.com/office/drawing/2017/decorative" val="1"/>
              </a:ext>
            </a:extLst>
          </p:cNvPr>
          <p:cNvGrpSpPr/>
          <p:nvPr userDrawn="1"/>
        </p:nvGrpSpPr>
        <p:grpSpPr>
          <a:xfrm>
            <a:off x="9340613" y="1492493"/>
            <a:ext cx="952774" cy="952774"/>
            <a:chOff x="11298880" y="3198881"/>
            <a:chExt cx="528220" cy="528220"/>
          </a:xfrm>
        </p:grpSpPr>
        <p:sp>
          <p:nvSpPr>
            <p:cNvPr id="37" name="Triangle 36">
              <a:extLst>
                <a:ext uri="{FF2B5EF4-FFF2-40B4-BE49-F238E27FC236}">
                  <a16:creationId xmlns:a16="http://schemas.microsoft.com/office/drawing/2014/main" id="{7EC20B07-2082-1525-F73C-72C3AEFD7AEF}"/>
                </a:ext>
              </a:extLst>
            </p:cNvPr>
            <p:cNvSpPr/>
            <p:nvPr/>
          </p:nvSpPr>
          <p:spPr>
            <a:xfrm rot="2647120">
              <a:off x="11709901" y="3241598"/>
              <a:ext cx="89654" cy="5344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38" name="Group 37">
              <a:extLst>
                <a:ext uri="{FF2B5EF4-FFF2-40B4-BE49-F238E27FC236}">
                  <a16:creationId xmlns:a16="http://schemas.microsoft.com/office/drawing/2014/main" id="{30A6CB04-7F44-2656-B5C0-BA19CF4A55EF}"/>
                </a:ext>
              </a:extLst>
            </p:cNvPr>
            <p:cNvGrpSpPr/>
            <p:nvPr/>
          </p:nvGrpSpPr>
          <p:grpSpPr>
            <a:xfrm>
              <a:off x="11298880" y="3198881"/>
              <a:ext cx="528220" cy="528220"/>
              <a:chOff x="11298880" y="3198881"/>
              <a:chExt cx="528220" cy="528220"/>
            </a:xfrm>
          </p:grpSpPr>
          <p:sp>
            <p:nvSpPr>
              <p:cNvPr id="39" name="Oval 38">
                <a:extLst>
                  <a:ext uri="{FF2B5EF4-FFF2-40B4-BE49-F238E27FC236}">
                    <a16:creationId xmlns:a16="http://schemas.microsoft.com/office/drawing/2014/main" id="{DDE88159-7C0D-0ECA-4691-159E9F72B0C3}"/>
                  </a:ext>
                </a:extLst>
              </p:cNvPr>
              <p:cNvSpPr/>
              <p:nvPr/>
            </p:nvSpPr>
            <p:spPr>
              <a:xfrm>
                <a:off x="11623675" y="3327400"/>
                <a:ext cx="73025" cy="730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0" name="Graphic 39" descr="Rocket outline">
                <a:extLst>
                  <a:ext uri="{FF2B5EF4-FFF2-40B4-BE49-F238E27FC236}">
                    <a16:creationId xmlns:a16="http://schemas.microsoft.com/office/drawing/2014/main" id="{31D8AE9C-6DAE-18D0-4E11-D1847BFA33A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298880" y="3198881"/>
                <a:ext cx="528220" cy="528220"/>
              </a:xfrm>
              <a:prstGeom prst="rect">
                <a:avLst/>
              </a:prstGeom>
            </p:spPr>
          </p:pic>
        </p:grpSp>
      </p:grpSp>
      <p:grpSp>
        <p:nvGrpSpPr>
          <p:cNvPr id="31" name="Group 30">
            <a:extLst>
              <a:ext uri="{FF2B5EF4-FFF2-40B4-BE49-F238E27FC236}">
                <a16:creationId xmlns:a16="http://schemas.microsoft.com/office/drawing/2014/main" id="{3E151E43-388D-1379-0C86-3B16B7D21A20}"/>
              </a:ext>
              <a:ext uri="{C183D7F6-B498-43B3-948B-1728B52AA6E4}">
                <adec:decorative xmlns:adec="http://schemas.microsoft.com/office/drawing/2017/decorative" val="1"/>
              </a:ext>
            </a:extLst>
          </p:cNvPr>
          <p:cNvGrpSpPr/>
          <p:nvPr userDrawn="1"/>
        </p:nvGrpSpPr>
        <p:grpSpPr>
          <a:xfrm>
            <a:off x="10415559" y="4602158"/>
            <a:ext cx="952774" cy="952774"/>
            <a:chOff x="8712550" y="4007070"/>
            <a:chExt cx="528220" cy="528220"/>
          </a:xfrm>
        </p:grpSpPr>
        <p:sp>
          <p:nvSpPr>
            <p:cNvPr id="32" name="Oval 31">
              <a:extLst>
                <a:ext uri="{FF2B5EF4-FFF2-40B4-BE49-F238E27FC236}">
                  <a16:creationId xmlns:a16="http://schemas.microsoft.com/office/drawing/2014/main" id="{A684B467-F2BC-E2CA-C1D8-58E2B8928DE0}"/>
                </a:ext>
              </a:extLst>
            </p:cNvPr>
            <p:cNvSpPr/>
            <p:nvPr/>
          </p:nvSpPr>
          <p:spPr>
            <a:xfrm>
              <a:off x="9051925" y="4200525"/>
              <a:ext cx="45719" cy="457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33" name="Group 32">
              <a:extLst>
                <a:ext uri="{FF2B5EF4-FFF2-40B4-BE49-F238E27FC236}">
                  <a16:creationId xmlns:a16="http://schemas.microsoft.com/office/drawing/2014/main" id="{FC8A76DE-D6B4-E7E8-9BFC-5047FA2FBC9E}"/>
                </a:ext>
              </a:extLst>
            </p:cNvPr>
            <p:cNvGrpSpPr/>
            <p:nvPr/>
          </p:nvGrpSpPr>
          <p:grpSpPr>
            <a:xfrm>
              <a:off x="8712550" y="4007070"/>
              <a:ext cx="528220" cy="528220"/>
              <a:chOff x="8712550" y="4007070"/>
              <a:chExt cx="528220" cy="528220"/>
            </a:xfrm>
          </p:grpSpPr>
          <p:sp>
            <p:nvSpPr>
              <p:cNvPr id="34" name="Oval 33">
                <a:extLst>
                  <a:ext uri="{FF2B5EF4-FFF2-40B4-BE49-F238E27FC236}">
                    <a16:creationId xmlns:a16="http://schemas.microsoft.com/office/drawing/2014/main" id="{F7CB0088-71D9-B173-01F3-643D37EA15A1}"/>
                  </a:ext>
                </a:extLst>
              </p:cNvPr>
              <p:cNvSpPr/>
              <p:nvPr/>
            </p:nvSpPr>
            <p:spPr>
              <a:xfrm>
                <a:off x="8858250" y="4162425"/>
                <a:ext cx="123825" cy="123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5" name="Graphic 34" descr="Test Dummy outline">
                <a:extLst>
                  <a:ext uri="{FF2B5EF4-FFF2-40B4-BE49-F238E27FC236}">
                    <a16:creationId xmlns:a16="http://schemas.microsoft.com/office/drawing/2014/main" id="{FFF4E145-FBE6-1035-8727-3E5365516D5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712550" y="4007070"/>
                <a:ext cx="528220" cy="528220"/>
              </a:xfrm>
              <a:prstGeom prst="rect">
                <a:avLst/>
              </a:prstGeom>
            </p:spPr>
          </p:pic>
        </p:grpSp>
      </p:grpSp>
      <p:grpSp>
        <p:nvGrpSpPr>
          <p:cNvPr id="58" name="Group 57">
            <a:extLst>
              <a:ext uri="{FF2B5EF4-FFF2-40B4-BE49-F238E27FC236}">
                <a16:creationId xmlns:a16="http://schemas.microsoft.com/office/drawing/2014/main" id="{09AD1300-26B6-4618-9923-C9763BEA8E46}"/>
              </a:ext>
              <a:ext uri="{C183D7F6-B498-43B3-948B-1728B52AA6E4}">
                <adec:decorative xmlns:adec="http://schemas.microsoft.com/office/drawing/2017/decorative" val="1"/>
              </a:ext>
            </a:extLst>
          </p:cNvPr>
          <p:cNvGrpSpPr/>
          <p:nvPr userDrawn="1"/>
        </p:nvGrpSpPr>
        <p:grpSpPr>
          <a:xfrm>
            <a:off x="177629" y="1323744"/>
            <a:ext cx="11401345" cy="4795500"/>
            <a:chOff x="177629" y="1323744"/>
            <a:chExt cx="11401345" cy="4795500"/>
          </a:xfrm>
        </p:grpSpPr>
        <p:grpSp>
          <p:nvGrpSpPr>
            <p:cNvPr id="196" name="Group 195">
              <a:extLst>
                <a:ext uri="{FF2B5EF4-FFF2-40B4-BE49-F238E27FC236}">
                  <a16:creationId xmlns:a16="http://schemas.microsoft.com/office/drawing/2014/main" id="{191DB388-8AE6-D27E-EE45-54AE4D407964}"/>
                </a:ext>
                <a:ext uri="{C183D7F6-B498-43B3-948B-1728B52AA6E4}">
                  <adec:decorative xmlns:adec="http://schemas.microsoft.com/office/drawing/2017/decorative" val="1"/>
                </a:ext>
              </a:extLst>
            </p:cNvPr>
            <p:cNvGrpSpPr/>
            <p:nvPr userDrawn="1"/>
          </p:nvGrpSpPr>
          <p:grpSpPr>
            <a:xfrm>
              <a:off x="177629" y="4491478"/>
              <a:ext cx="301769" cy="301769"/>
              <a:chOff x="177629" y="4485128"/>
              <a:chExt cx="301769" cy="301769"/>
            </a:xfrm>
          </p:grpSpPr>
          <p:sp>
            <p:nvSpPr>
              <p:cNvPr id="195" name="Oval 194">
                <a:extLst>
                  <a:ext uri="{FF2B5EF4-FFF2-40B4-BE49-F238E27FC236}">
                    <a16:creationId xmlns:a16="http://schemas.microsoft.com/office/drawing/2014/main" id="{A53DBD0A-368E-A0FF-F28C-D20A7ED52A21}"/>
                  </a:ext>
                </a:extLst>
              </p:cNvPr>
              <p:cNvSpPr/>
              <p:nvPr userDrawn="1"/>
            </p:nvSpPr>
            <p:spPr>
              <a:xfrm>
                <a:off x="177629" y="4485128"/>
                <a:ext cx="301769" cy="30176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6" name="Oval 175">
                <a:extLst>
                  <a:ext uri="{FF2B5EF4-FFF2-40B4-BE49-F238E27FC236}">
                    <a16:creationId xmlns:a16="http://schemas.microsoft.com/office/drawing/2014/main" id="{7AD83492-28D3-6EE9-3E89-83AFC92038C7}"/>
                  </a:ext>
                </a:extLst>
              </p:cNvPr>
              <p:cNvSpPr/>
              <p:nvPr userDrawn="1"/>
            </p:nvSpPr>
            <p:spPr>
              <a:xfrm>
                <a:off x="246567" y="4558634"/>
                <a:ext cx="165100" cy="165100"/>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200" name="Group 199">
              <a:extLst>
                <a:ext uri="{FF2B5EF4-FFF2-40B4-BE49-F238E27FC236}">
                  <a16:creationId xmlns:a16="http://schemas.microsoft.com/office/drawing/2014/main" id="{C9EDB943-E93A-7686-9CD5-D347DCEB1AD8}"/>
                </a:ext>
                <a:ext uri="{C183D7F6-B498-43B3-948B-1728B52AA6E4}">
                  <adec:decorative xmlns:adec="http://schemas.microsoft.com/office/drawing/2017/decorative" val="1"/>
                </a:ext>
              </a:extLst>
            </p:cNvPr>
            <p:cNvGrpSpPr/>
            <p:nvPr userDrawn="1"/>
          </p:nvGrpSpPr>
          <p:grpSpPr>
            <a:xfrm>
              <a:off x="3840437" y="1323744"/>
              <a:ext cx="301769" cy="301769"/>
              <a:chOff x="177629" y="4485128"/>
              <a:chExt cx="301769" cy="301769"/>
            </a:xfrm>
          </p:grpSpPr>
          <p:sp>
            <p:nvSpPr>
              <p:cNvPr id="201" name="Oval 200">
                <a:extLst>
                  <a:ext uri="{FF2B5EF4-FFF2-40B4-BE49-F238E27FC236}">
                    <a16:creationId xmlns:a16="http://schemas.microsoft.com/office/drawing/2014/main" id="{05C43D67-C50C-4951-E374-5EB39BCFEE06}"/>
                  </a:ext>
                </a:extLst>
              </p:cNvPr>
              <p:cNvSpPr/>
              <p:nvPr userDrawn="1"/>
            </p:nvSpPr>
            <p:spPr>
              <a:xfrm>
                <a:off x="177629" y="4485128"/>
                <a:ext cx="301769" cy="30176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2" name="Oval 201">
                <a:extLst>
                  <a:ext uri="{FF2B5EF4-FFF2-40B4-BE49-F238E27FC236}">
                    <a16:creationId xmlns:a16="http://schemas.microsoft.com/office/drawing/2014/main" id="{36F888DD-164A-602B-6C03-391875003382}"/>
                  </a:ext>
                </a:extLst>
              </p:cNvPr>
              <p:cNvSpPr/>
              <p:nvPr userDrawn="1"/>
            </p:nvSpPr>
            <p:spPr>
              <a:xfrm>
                <a:off x="246567" y="4558634"/>
                <a:ext cx="165100" cy="165100"/>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203" name="Group 202">
              <a:extLst>
                <a:ext uri="{FF2B5EF4-FFF2-40B4-BE49-F238E27FC236}">
                  <a16:creationId xmlns:a16="http://schemas.microsoft.com/office/drawing/2014/main" id="{A1398F04-4324-B068-362D-86BADA8CE26F}"/>
                </a:ext>
                <a:ext uri="{C183D7F6-B498-43B3-948B-1728B52AA6E4}">
                  <adec:decorative xmlns:adec="http://schemas.microsoft.com/office/drawing/2017/decorative" val="1"/>
                </a:ext>
              </a:extLst>
            </p:cNvPr>
            <p:cNvGrpSpPr/>
            <p:nvPr userDrawn="1"/>
          </p:nvGrpSpPr>
          <p:grpSpPr>
            <a:xfrm>
              <a:off x="4866228" y="5817475"/>
              <a:ext cx="301769" cy="301769"/>
              <a:chOff x="177629" y="4485128"/>
              <a:chExt cx="301769" cy="301769"/>
            </a:xfrm>
          </p:grpSpPr>
          <p:sp>
            <p:nvSpPr>
              <p:cNvPr id="204" name="Oval 203">
                <a:extLst>
                  <a:ext uri="{FF2B5EF4-FFF2-40B4-BE49-F238E27FC236}">
                    <a16:creationId xmlns:a16="http://schemas.microsoft.com/office/drawing/2014/main" id="{64313864-DCAC-8C56-BC93-C2E9D7175F28}"/>
                  </a:ext>
                </a:extLst>
              </p:cNvPr>
              <p:cNvSpPr/>
              <p:nvPr userDrawn="1"/>
            </p:nvSpPr>
            <p:spPr>
              <a:xfrm>
                <a:off x="177629" y="4485128"/>
                <a:ext cx="301769" cy="30176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5" name="Oval 204">
                <a:extLst>
                  <a:ext uri="{FF2B5EF4-FFF2-40B4-BE49-F238E27FC236}">
                    <a16:creationId xmlns:a16="http://schemas.microsoft.com/office/drawing/2014/main" id="{F2E03A96-264C-9B16-02A7-AB662FAF753B}"/>
                  </a:ext>
                </a:extLst>
              </p:cNvPr>
              <p:cNvSpPr/>
              <p:nvPr userDrawn="1"/>
            </p:nvSpPr>
            <p:spPr>
              <a:xfrm>
                <a:off x="246567" y="4558634"/>
                <a:ext cx="165100" cy="165100"/>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206" name="Group 205">
              <a:extLst>
                <a:ext uri="{FF2B5EF4-FFF2-40B4-BE49-F238E27FC236}">
                  <a16:creationId xmlns:a16="http://schemas.microsoft.com/office/drawing/2014/main" id="{558FF337-DCBF-E18A-612C-6FAC8AA7FCF4}"/>
                </a:ext>
                <a:ext uri="{C183D7F6-B498-43B3-948B-1728B52AA6E4}">
                  <adec:decorative xmlns:adec="http://schemas.microsoft.com/office/drawing/2017/decorative" val="1"/>
                </a:ext>
              </a:extLst>
            </p:cNvPr>
            <p:cNvGrpSpPr/>
            <p:nvPr userDrawn="1"/>
          </p:nvGrpSpPr>
          <p:grpSpPr>
            <a:xfrm>
              <a:off x="8748446" y="2579010"/>
              <a:ext cx="301769" cy="301769"/>
              <a:chOff x="177629" y="4485128"/>
              <a:chExt cx="301769" cy="301769"/>
            </a:xfrm>
          </p:grpSpPr>
          <p:sp>
            <p:nvSpPr>
              <p:cNvPr id="207" name="Oval 206">
                <a:extLst>
                  <a:ext uri="{FF2B5EF4-FFF2-40B4-BE49-F238E27FC236}">
                    <a16:creationId xmlns:a16="http://schemas.microsoft.com/office/drawing/2014/main" id="{C7C00316-C72E-9B3C-82C8-DC629EB6B01E}"/>
                  </a:ext>
                </a:extLst>
              </p:cNvPr>
              <p:cNvSpPr/>
              <p:nvPr userDrawn="1"/>
            </p:nvSpPr>
            <p:spPr>
              <a:xfrm>
                <a:off x="177629" y="4485128"/>
                <a:ext cx="301769" cy="30176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8" name="Oval 207">
                <a:extLst>
                  <a:ext uri="{FF2B5EF4-FFF2-40B4-BE49-F238E27FC236}">
                    <a16:creationId xmlns:a16="http://schemas.microsoft.com/office/drawing/2014/main" id="{65D02F47-AFC8-498E-83E7-8CE50A21ABA7}"/>
                  </a:ext>
                </a:extLst>
              </p:cNvPr>
              <p:cNvSpPr/>
              <p:nvPr userDrawn="1"/>
            </p:nvSpPr>
            <p:spPr>
              <a:xfrm>
                <a:off x="246567" y="4558634"/>
                <a:ext cx="165100" cy="165100"/>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209" name="Group 208">
              <a:extLst>
                <a:ext uri="{FF2B5EF4-FFF2-40B4-BE49-F238E27FC236}">
                  <a16:creationId xmlns:a16="http://schemas.microsoft.com/office/drawing/2014/main" id="{625E5C35-EC87-4623-6A74-C2C555578E47}"/>
                </a:ext>
                <a:ext uri="{C183D7F6-B498-43B3-948B-1728B52AA6E4}">
                  <adec:decorative xmlns:adec="http://schemas.microsoft.com/office/drawing/2017/decorative" val="1"/>
                </a:ext>
              </a:extLst>
            </p:cNvPr>
            <p:cNvGrpSpPr/>
            <p:nvPr userDrawn="1"/>
          </p:nvGrpSpPr>
          <p:grpSpPr>
            <a:xfrm>
              <a:off x="11277205" y="1774315"/>
              <a:ext cx="301769" cy="301769"/>
              <a:chOff x="177629" y="4485128"/>
              <a:chExt cx="301769" cy="301769"/>
            </a:xfrm>
          </p:grpSpPr>
          <p:sp>
            <p:nvSpPr>
              <p:cNvPr id="210" name="Oval 209">
                <a:extLst>
                  <a:ext uri="{FF2B5EF4-FFF2-40B4-BE49-F238E27FC236}">
                    <a16:creationId xmlns:a16="http://schemas.microsoft.com/office/drawing/2014/main" id="{83634796-B5E9-6A3D-F3ED-093E1E473DBD}"/>
                  </a:ext>
                </a:extLst>
              </p:cNvPr>
              <p:cNvSpPr/>
              <p:nvPr userDrawn="1"/>
            </p:nvSpPr>
            <p:spPr>
              <a:xfrm>
                <a:off x="177629" y="4485128"/>
                <a:ext cx="301769" cy="30176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1" name="Oval 210">
                <a:extLst>
                  <a:ext uri="{FF2B5EF4-FFF2-40B4-BE49-F238E27FC236}">
                    <a16:creationId xmlns:a16="http://schemas.microsoft.com/office/drawing/2014/main" id="{61D37696-FE84-D547-9323-A142EB361F1D}"/>
                  </a:ext>
                </a:extLst>
              </p:cNvPr>
              <p:cNvSpPr/>
              <p:nvPr userDrawn="1"/>
            </p:nvSpPr>
            <p:spPr>
              <a:xfrm>
                <a:off x="246567" y="4558634"/>
                <a:ext cx="165100" cy="165100"/>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44" name="Oval 43">
              <a:extLst>
                <a:ext uri="{FF2B5EF4-FFF2-40B4-BE49-F238E27FC236}">
                  <a16:creationId xmlns:a16="http://schemas.microsoft.com/office/drawing/2014/main" id="{951AF843-DA06-6016-4B8C-21A2FCEBD190}"/>
                </a:ext>
                <a:ext uri="{C183D7F6-B498-43B3-948B-1728B52AA6E4}">
                  <adec:decorative xmlns:adec="http://schemas.microsoft.com/office/drawing/2017/decorative" val="1"/>
                </a:ext>
              </a:extLst>
            </p:cNvPr>
            <p:cNvSpPr/>
            <p:nvPr userDrawn="1"/>
          </p:nvSpPr>
          <p:spPr>
            <a:xfrm>
              <a:off x="1235858" y="1807123"/>
              <a:ext cx="185620" cy="185620"/>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5" name="Oval 44">
              <a:extLst>
                <a:ext uri="{FF2B5EF4-FFF2-40B4-BE49-F238E27FC236}">
                  <a16:creationId xmlns:a16="http://schemas.microsoft.com/office/drawing/2014/main" id="{8C4B75F1-72BF-3E5E-0873-D2DD25B5C228}"/>
                </a:ext>
                <a:ext uri="{C183D7F6-B498-43B3-948B-1728B52AA6E4}">
                  <adec:decorative xmlns:adec="http://schemas.microsoft.com/office/drawing/2017/decorative" val="1"/>
                </a:ext>
              </a:extLst>
            </p:cNvPr>
            <p:cNvSpPr/>
            <p:nvPr userDrawn="1"/>
          </p:nvSpPr>
          <p:spPr>
            <a:xfrm>
              <a:off x="6084045" y="3210780"/>
              <a:ext cx="185620" cy="185620"/>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Oval 45">
              <a:extLst>
                <a:ext uri="{FF2B5EF4-FFF2-40B4-BE49-F238E27FC236}">
                  <a16:creationId xmlns:a16="http://schemas.microsoft.com/office/drawing/2014/main" id="{B2889E39-C57E-12AE-4D30-32EFAA08FEC4}"/>
                </a:ext>
                <a:ext uri="{C183D7F6-B498-43B3-948B-1728B52AA6E4}">
                  <adec:decorative xmlns:adec="http://schemas.microsoft.com/office/drawing/2017/decorative" val="1"/>
                </a:ext>
              </a:extLst>
            </p:cNvPr>
            <p:cNvSpPr/>
            <p:nvPr userDrawn="1"/>
          </p:nvSpPr>
          <p:spPr>
            <a:xfrm>
              <a:off x="10293387" y="5819412"/>
              <a:ext cx="185620" cy="185620"/>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7" name="Oval 46">
              <a:extLst>
                <a:ext uri="{FF2B5EF4-FFF2-40B4-BE49-F238E27FC236}">
                  <a16:creationId xmlns:a16="http://schemas.microsoft.com/office/drawing/2014/main" id="{6F5C2B1A-E152-E79C-52FC-D79C44C8D117}"/>
                </a:ext>
                <a:ext uri="{C183D7F6-B498-43B3-948B-1728B52AA6E4}">
                  <adec:decorative xmlns:adec="http://schemas.microsoft.com/office/drawing/2017/decorative" val="1"/>
                </a:ext>
              </a:extLst>
            </p:cNvPr>
            <p:cNvSpPr/>
            <p:nvPr userDrawn="1"/>
          </p:nvSpPr>
          <p:spPr>
            <a:xfrm>
              <a:off x="2051341" y="5849417"/>
              <a:ext cx="185620" cy="185620"/>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28947856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DE7F49BE-398D-479A-8A7E-5DDBCA61EDCB}" type="datetime1">
              <a:rPr lang="en-US" smtClean="0"/>
              <a:t>3/20/2025</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129745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77240" y="1709738"/>
            <a:ext cx="10570210"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77240" y="4589463"/>
            <a:ext cx="1057021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CCD0C193-4974-4A1F-9C63-07D595E30D66}" type="datetime1">
              <a:rPr lang="en-US" smtClean="0"/>
              <a:t>3/20/2025</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747640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701AA87F-28D4-4BF0-B81F-877A89DFD5AC}" type="datetime1">
              <a:rPr lang="en-US" smtClean="0"/>
              <a:t>3/20/2025</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07466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1812"/>
            <a:ext cx="5220335"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825749"/>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1812"/>
            <a:ext cx="5183188"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825749"/>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A8A9F1F3-208B-49A3-B337-9C8ACEB3E0E1}" type="datetime1">
              <a:rPr lang="en-US" smtClean="0"/>
              <a:t>3/20/2025</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52371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a:xfrm>
            <a:off x="777240" y="365125"/>
            <a:ext cx="1065911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27AF6CA6-7293-4AA2-A0E0-A3BF4416E786}" type="datetime1">
              <a:rPr lang="en-US" smtClean="0"/>
              <a:t>3/20/2025</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86766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98D87016-7BCD-46FB-8EE3-AB6C369108B4}" type="datetime1">
              <a:rPr lang="en-US" smtClean="0"/>
              <a:t>3/20/2025</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06564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3092450"/>
            <a:ext cx="3994785" cy="27765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A1547011-1FFC-4EF8-9A2E-53B4AD2ADBD4}" type="datetime1">
              <a:rPr lang="en-US" smtClean="0"/>
              <a:t>3/20/2025</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142195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77240"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77240" y="3081275"/>
            <a:ext cx="3994785" cy="27797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9562EB47-45B4-4EF5-A743-B4885DD2F060}" type="datetime1">
              <a:rPr lang="en-US" smtClean="0"/>
              <a:t>3/20/2025</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2641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0" y="6488268"/>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t>3/20/2025</a:t>
            </a:fld>
            <a:endParaRPr lang="en-US" sz="1000"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93150" y="6488268"/>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0" y="365125"/>
            <a:ext cx="1065911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0" y="1825625"/>
            <a:ext cx="106591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71148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9" r:id="rId12"/>
    <p:sldLayoutId id="2147483740" r:id="rId13"/>
  </p:sldLayoutIdLst>
  <p:hf sldNum="0" hdr="0" ftr="0" dt="0"/>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FnblmZdTbYs?feature=oembed"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JZshZp-cxKg?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www.youtube.com/embed/NYPXox5aMno?feature=oembed"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xhere.com/en/photo/902056"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openclipart.org/detail/212200/rodentia-icons_dialog-question-by-sixsixfive-212200"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3E0473-C315-42D8-A82A-A2FE49DC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23A251-68F2-43E5-812B-4BBAE1AF5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4" name="Picture 3" descr="A purple and black background&#10;&#10;AI-generated content may be incorrect.">
            <a:extLst>
              <a:ext uri="{FF2B5EF4-FFF2-40B4-BE49-F238E27FC236}">
                <a16:creationId xmlns:a16="http://schemas.microsoft.com/office/drawing/2014/main" id="{CEB484AD-B450-87AB-A9F5-974B4F31E768}"/>
              </a:ext>
            </a:extLst>
          </p:cNvPr>
          <p:cNvPicPr>
            <a:picLocks noChangeAspect="1"/>
          </p:cNvPicPr>
          <p:nvPr/>
        </p:nvPicPr>
        <p:blipFill>
          <a:blip r:embed="rId2">
            <a:alphaModFix amt="40000"/>
            <a:extLst>
              <a:ext uri="{28A0092B-C50C-407E-A947-70E740481C1C}">
                <a14:useLocalDpi xmlns:a14="http://schemas.microsoft.com/office/drawing/2010/main"/>
              </a:ext>
            </a:extLst>
          </a:blip>
          <a:srcRect r="-1"/>
          <a:stretch/>
        </p:blipFill>
        <p:spPr>
          <a:xfrm>
            <a:off x="1525" y="10"/>
            <a:ext cx="12188951" cy="6857990"/>
          </a:xfrm>
          <a:prstGeom prst="rect">
            <a:avLst/>
          </a:prstGeom>
          <a:solidFill>
            <a:schemeClr val="accent1"/>
          </a:solidFill>
        </p:spPr>
      </p:pic>
      <p:grpSp>
        <p:nvGrpSpPr>
          <p:cNvPr id="13" name="decorative circle">
            <a:extLst>
              <a:ext uri="{FF2B5EF4-FFF2-40B4-BE49-F238E27FC236}">
                <a16:creationId xmlns:a16="http://schemas.microsoft.com/office/drawing/2014/main" id="{0350AF23-2606-421F-AB7B-23D9B48F3E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526A544A-3C76-4502-A741-F4DB0E2CD2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17B8593-D171-47B5-8D1A-E34E7B138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FEF60D4-64F6-450F-B86D-383EEA1C8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97D4A7C-B520-46CB-9A94-711F53997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7B976F-E84B-4936-90D7-C8298A5E7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C91FFEC-59DF-4D22-A925-F51520769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8931E95-0847-47E4-8AEC-312312A032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C094915-EF93-49A0-9B90-C44FB9B50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67E784C-9DE8-4E37-3823-A54A404C30A4}"/>
              </a:ext>
            </a:extLst>
          </p:cNvPr>
          <p:cNvSpPr>
            <a:spLocks noGrp="1"/>
          </p:cNvSpPr>
          <p:nvPr>
            <p:ph type="ctrTitle"/>
          </p:nvPr>
        </p:nvSpPr>
        <p:spPr>
          <a:xfrm>
            <a:off x="2562606" y="1122363"/>
            <a:ext cx="7063739" cy="2387600"/>
          </a:xfrm>
        </p:spPr>
        <p:txBody>
          <a:bodyPr>
            <a:normAutofit/>
          </a:bodyPr>
          <a:lstStyle/>
          <a:p>
            <a:r>
              <a:rPr lang="en-US" sz="5000">
                <a:solidFill>
                  <a:srgbClr val="FFFFFF"/>
                </a:solidFill>
              </a:rPr>
              <a:t>From Data to Impact: </a:t>
            </a:r>
            <a:br>
              <a:rPr lang="en-US" sz="5000">
                <a:solidFill>
                  <a:srgbClr val="FFFFFF"/>
                </a:solidFill>
              </a:rPr>
            </a:br>
            <a:r>
              <a:rPr lang="en-US" sz="5000">
                <a:solidFill>
                  <a:srgbClr val="FFFFFF"/>
                </a:solidFill>
              </a:rPr>
              <a:t>Building the Case for Quality Recovery Housing</a:t>
            </a:r>
          </a:p>
        </p:txBody>
      </p:sp>
      <p:sp>
        <p:nvSpPr>
          <p:cNvPr id="3" name="Subtitle 2">
            <a:extLst>
              <a:ext uri="{FF2B5EF4-FFF2-40B4-BE49-F238E27FC236}">
                <a16:creationId xmlns:a16="http://schemas.microsoft.com/office/drawing/2014/main" id="{57B57EBA-57A5-ED15-4C89-8FC1173F0F26}"/>
              </a:ext>
            </a:extLst>
          </p:cNvPr>
          <p:cNvSpPr>
            <a:spLocks noGrp="1"/>
          </p:cNvSpPr>
          <p:nvPr>
            <p:ph type="subTitle" idx="1"/>
          </p:nvPr>
        </p:nvSpPr>
        <p:spPr>
          <a:xfrm>
            <a:off x="2562606" y="3602038"/>
            <a:ext cx="7063739" cy="1655762"/>
          </a:xfrm>
        </p:spPr>
        <p:txBody>
          <a:bodyPr>
            <a:normAutofit/>
          </a:bodyPr>
          <a:lstStyle/>
          <a:p>
            <a:r>
              <a:rPr lang="en-US" sz="1900" dirty="0">
                <a:solidFill>
                  <a:srgbClr val="FFFFFF"/>
                </a:solidFill>
              </a:rPr>
              <a:t>ORH 2025 Annual Conference</a:t>
            </a:r>
          </a:p>
          <a:p>
            <a:endParaRPr lang="en-US" sz="1900" dirty="0">
              <a:solidFill>
                <a:srgbClr val="FFFFFF"/>
              </a:solidFill>
            </a:endParaRPr>
          </a:p>
          <a:p>
            <a:r>
              <a:rPr lang="en-US" sz="1900" dirty="0">
                <a:solidFill>
                  <a:srgbClr val="FFFFFF"/>
                </a:solidFill>
              </a:rPr>
              <a:t>Presented by Gretchen Clark Hammond, PhD, MSW, LSW, LCDCIII, TTS</a:t>
            </a:r>
          </a:p>
          <a:p>
            <a:r>
              <a:rPr lang="en-US" sz="1900" dirty="0">
                <a:solidFill>
                  <a:srgbClr val="FFFFFF"/>
                </a:solidFill>
              </a:rPr>
              <a:t>CEO, Mighty Crow</a:t>
            </a:r>
          </a:p>
        </p:txBody>
      </p:sp>
    </p:spTree>
    <p:extLst>
      <p:ext uri="{BB962C8B-B14F-4D97-AF65-F5344CB8AC3E}">
        <p14:creationId xmlns:p14="http://schemas.microsoft.com/office/powerpoint/2010/main" val="3485841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E550B-4328-FEC7-D112-0F749BEA038A}"/>
              </a:ext>
            </a:extLst>
          </p:cNvPr>
          <p:cNvSpPr>
            <a:spLocks noGrp="1"/>
          </p:cNvSpPr>
          <p:nvPr>
            <p:ph type="title"/>
          </p:nvPr>
        </p:nvSpPr>
        <p:spPr>
          <a:xfrm>
            <a:off x="764884" y="550477"/>
            <a:ext cx="11322342" cy="984850"/>
          </a:xfrm>
        </p:spPr>
        <p:txBody>
          <a:bodyPr>
            <a:normAutofit fontScale="90000"/>
          </a:bodyPr>
          <a:lstStyle/>
          <a:p>
            <a:r>
              <a:rPr lang="en-US" sz="4800" dirty="0"/>
              <a:t>Now, let’s go back in time… and consider data</a:t>
            </a:r>
          </a:p>
        </p:txBody>
      </p:sp>
      <p:pic>
        <p:nvPicPr>
          <p:cNvPr id="2050" name="Picture 2" descr="Michael J. Fox, Christopher Lloyd Autographed Back to the Future Marty –  Celebrity Authentics">
            <a:extLst>
              <a:ext uri="{FF2B5EF4-FFF2-40B4-BE49-F238E27FC236}">
                <a16:creationId xmlns:a16="http://schemas.microsoft.com/office/drawing/2014/main" id="{C5869094-197F-8DC6-118C-9A82FBFD792D}"/>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l="-488" t="11057" r="488" b="11057"/>
          <a:stretch/>
        </p:blipFill>
        <p:spPr bwMode="auto">
          <a:xfrm>
            <a:off x="2767090" y="1533525"/>
            <a:ext cx="6662408" cy="518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535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A353B-2E7E-1AA4-E52C-C7CAADB89262}"/>
              </a:ext>
            </a:extLst>
          </p:cNvPr>
          <p:cNvSpPr>
            <a:spLocks noGrp="1"/>
          </p:cNvSpPr>
          <p:nvPr>
            <p:ph type="title" idx="4294967295"/>
          </p:nvPr>
        </p:nvSpPr>
        <p:spPr>
          <a:xfrm>
            <a:off x="984337" y="350109"/>
            <a:ext cx="10010431" cy="1994929"/>
          </a:xfrm>
        </p:spPr>
        <p:txBody>
          <a:bodyPr>
            <a:normAutofit fontScale="90000"/>
          </a:bodyPr>
          <a:lstStyle/>
          <a:p>
            <a:r>
              <a:rPr lang="en-US" dirty="0"/>
              <a:t>The founders and early leaders of ORH knew:</a:t>
            </a:r>
            <a:br>
              <a:rPr lang="en-US" dirty="0"/>
            </a:br>
            <a:endParaRPr lang="en-US" dirty="0"/>
          </a:p>
        </p:txBody>
      </p:sp>
      <p:sp>
        <p:nvSpPr>
          <p:cNvPr id="3" name="TextBox 2">
            <a:extLst>
              <a:ext uri="{FF2B5EF4-FFF2-40B4-BE49-F238E27FC236}">
                <a16:creationId xmlns:a16="http://schemas.microsoft.com/office/drawing/2014/main" id="{341EEE74-36A5-DC0E-A336-AD978CA601CA}"/>
              </a:ext>
            </a:extLst>
          </p:cNvPr>
          <p:cNvSpPr txBox="1"/>
          <p:nvPr/>
        </p:nvSpPr>
        <p:spPr>
          <a:xfrm>
            <a:off x="617837" y="2471351"/>
            <a:ext cx="954216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buAutoNum type="arabicPeriod"/>
            </a:pPr>
            <a:r>
              <a:rPr lang="en-US" sz="2800" dirty="0">
                <a:solidFill>
                  <a:srgbClr val="420023"/>
                </a:solidFill>
                <a:latin typeface="Calibri"/>
                <a:ea typeface="Calibri"/>
                <a:cs typeface="Calibri"/>
              </a:rPr>
              <a:t>The power of data and the value of telling the story of recovery housing</a:t>
            </a:r>
            <a:br>
              <a:rPr lang="en-US" sz="2800" dirty="0">
                <a:solidFill>
                  <a:srgbClr val="420023"/>
                </a:solidFill>
                <a:latin typeface="Calibri"/>
                <a:ea typeface="Calibri"/>
                <a:cs typeface="Calibri"/>
              </a:rPr>
            </a:br>
            <a:endParaRPr lang="en-US" sz="2800" dirty="0">
              <a:solidFill>
                <a:srgbClr val="420023"/>
              </a:solidFill>
              <a:latin typeface="Calibri"/>
              <a:ea typeface="Calibri"/>
              <a:cs typeface="Calibri"/>
            </a:endParaRPr>
          </a:p>
          <a:p>
            <a:pPr marL="514350" indent="-514350">
              <a:buAutoNum type="arabicPeriod"/>
            </a:pPr>
            <a:r>
              <a:rPr lang="en-US" sz="2800" dirty="0">
                <a:solidFill>
                  <a:srgbClr val="420023"/>
                </a:solidFill>
                <a:latin typeface="Calibri"/>
                <a:ea typeface="Calibri"/>
                <a:cs typeface="Calibri"/>
              </a:rPr>
              <a:t>That if they didn’t find a way to start telling the story of recovery housing, that someone else would… </a:t>
            </a:r>
            <a:endParaRPr lang="en-US" sz="2800" dirty="0">
              <a:solidFill>
                <a:srgbClr val="000000"/>
              </a:solidFill>
              <a:latin typeface="Calibri"/>
              <a:ea typeface="Calibri"/>
              <a:cs typeface="Calibri"/>
            </a:endParaRPr>
          </a:p>
        </p:txBody>
      </p:sp>
      <p:sp>
        <p:nvSpPr>
          <p:cNvPr id="4" name="TextBox 3">
            <a:extLst>
              <a:ext uri="{FF2B5EF4-FFF2-40B4-BE49-F238E27FC236}">
                <a16:creationId xmlns:a16="http://schemas.microsoft.com/office/drawing/2014/main" id="{9CE06175-F797-A0FF-3E8C-F13F3BF86464}"/>
              </a:ext>
            </a:extLst>
          </p:cNvPr>
          <p:cNvSpPr txBox="1"/>
          <p:nvPr/>
        </p:nvSpPr>
        <p:spPr>
          <a:xfrm>
            <a:off x="6645188" y="5450703"/>
            <a:ext cx="536832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Calibri"/>
                <a:cs typeface="Calibri"/>
              </a:rPr>
              <a:t>...and that might not be ideal</a:t>
            </a:r>
            <a:endParaRPr lang="en-US" sz="2800" dirty="0"/>
          </a:p>
        </p:txBody>
      </p:sp>
    </p:spTree>
    <p:extLst>
      <p:ext uri="{BB962C8B-B14F-4D97-AF65-F5344CB8AC3E}">
        <p14:creationId xmlns:p14="http://schemas.microsoft.com/office/powerpoint/2010/main" val="2680636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923A4D-100D-481E-AF24-DDCA64B028D7}"/>
              </a:ext>
            </a:extLst>
          </p:cNvPr>
          <p:cNvSpPr>
            <a:spLocks noGrp="1"/>
          </p:cNvSpPr>
          <p:nvPr>
            <p:ph type="title"/>
          </p:nvPr>
        </p:nvSpPr>
        <p:spPr/>
        <p:txBody>
          <a:bodyPr>
            <a:noAutofit/>
          </a:bodyPr>
          <a:lstStyle/>
          <a:p>
            <a:r>
              <a:rPr lang="en-US" sz="4400" dirty="0"/>
              <a:t>Sharing the Big Picture</a:t>
            </a:r>
          </a:p>
        </p:txBody>
      </p:sp>
      <p:sp>
        <p:nvSpPr>
          <p:cNvPr id="10" name="Text Placeholder 9">
            <a:extLst>
              <a:ext uri="{FF2B5EF4-FFF2-40B4-BE49-F238E27FC236}">
                <a16:creationId xmlns:a16="http://schemas.microsoft.com/office/drawing/2014/main" id="{5BDA77B9-A8AA-4E63-9391-C6F01B6A2E9C}"/>
              </a:ext>
            </a:extLst>
          </p:cNvPr>
          <p:cNvSpPr>
            <a:spLocks noGrp="1"/>
          </p:cNvSpPr>
          <p:nvPr>
            <p:ph type="body" sz="quarter" idx="15"/>
          </p:nvPr>
        </p:nvSpPr>
        <p:spPr/>
        <p:txBody>
          <a:bodyPr>
            <a:normAutofit/>
          </a:bodyPr>
          <a:lstStyle/>
          <a:p>
            <a:pPr algn="ctr"/>
            <a:r>
              <a:rPr lang="en-US" sz="1400" dirty="0"/>
              <a:t>Environmental Scan of Recovery Housing (v.1) is completed</a:t>
            </a:r>
          </a:p>
        </p:txBody>
      </p:sp>
      <p:sp>
        <p:nvSpPr>
          <p:cNvPr id="5" name="Text Placeholder 4">
            <a:extLst>
              <a:ext uri="{FF2B5EF4-FFF2-40B4-BE49-F238E27FC236}">
                <a16:creationId xmlns:a16="http://schemas.microsoft.com/office/drawing/2014/main" id="{41DBC38F-075F-40D6-81E4-1C197703024F}"/>
              </a:ext>
            </a:extLst>
          </p:cNvPr>
          <p:cNvSpPr>
            <a:spLocks noGrp="1"/>
          </p:cNvSpPr>
          <p:nvPr>
            <p:ph type="body" sz="quarter" idx="10"/>
          </p:nvPr>
        </p:nvSpPr>
        <p:spPr/>
        <p:txBody>
          <a:bodyPr>
            <a:normAutofit/>
          </a:bodyPr>
          <a:lstStyle/>
          <a:p>
            <a:r>
              <a:rPr lang="en-US" dirty="0"/>
              <a:t>2013</a:t>
            </a:r>
          </a:p>
        </p:txBody>
      </p:sp>
      <p:sp>
        <p:nvSpPr>
          <p:cNvPr id="6" name="Text Placeholder 5">
            <a:extLst>
              <a:ext uri="{FF2B5EF4-FFF2-40B4-BE49-F238E27FC236}">
                <a16:creationId xmlns:a16="http://schemas.microsoft.com/office/drawing/2014/main" id="{F02D76DD-71B3-445D-9A0A-821689D84196}"/>
              </a:ext>
            </a:extLst>
          </p:cNvPr>
          <p:cNvSpPr>
            <a:spLocks noGrp="1"/>
          </p:cNvSpPr>
          <p:nvPr>
            <p:ph type="body" sz="quarter" idx="11"/>
          </p:nvPr>
        </p:nvSpPr>
        <p:spPr/>
        <p:txBody>
          <a:bodyPr>
            <a:normAutofit/>
          </a:bodyPr>
          <a:lstStyle/>
          <a:p>
            <a:r>
              <a:rPr lang="en-US" dirty="0"/>
              <a:t>2015</a:t>
            </a:r>
          </a:p>
        </p:txBody>
      </p:sp>
      <p:sp>
        <p:nvSpPr>
          <p:cNvPr id="11" name="Text Placeholder 10">
            <a:extLst>
              <a:ext uri="{FF2B5EF4-FFF2-40B4-BE49-F238E27FC236}">
                <a16:creationId xmlns:a16="http://schemas.microsoft.com/office/drawing/2014/main" id="{F9031EBD-8D94-4B79-970F-61DC348ACD05}"/>
              </a:ext>
            </a:extLst>
          </p:cNvPr>
          <p:cNvSpPr>
            <a:spLocks noGrp="1"/>
          </p:cNvSpPr>
          <p:nvPr>
            <p:ph type="body" sz="quarter" idx="16"/>
          </p:nvPr>
        </p:nvSpPr>
        <p:spPr/>
        <p:txBody>
          <a:bodyPr>
            <a:normAutofit fontScale="92500"/>
          </a:bodyPr>
          <a:lstStyle/>
          <a:p>
            <a:r>
              <a:rPr lang="en-US" dirty="0"/>
              <a:t>ORH Info Sheets Released: </a:t>
            </a:r>
          </a:p>
          <a:p>
            <a:pPr marL="171450" indent="-171450">
              <a:lnSpc>
                <a:spcPct val="120000"/>
              </a:lnSpc>
              <a:spcBef>
                <a:spcPts val="0"/>
              </a:spcBef>
              <a:buFont typeface="Arial" panose="020B0604020202020204" pitchFamily="34" charset="0"/>
              <a:buChar char="•"/>
            </a:pPr>
            <a:r>
              <a:rPr lang="en-US" dirty="0"/>
              <a:t>Residents</a:t>
            </a:r>
          </a:p>
          <a:p>
            <a:pPr marL="171450" indent="-171450">
              <a:lnSpc>
                <a:spcPct val="120000"/>
              </a:lnSpc>
              <a:spcBef>
                <a:spcPts val="0"/>
              </a:spcBef>
              <a:buFont typeface="Arial" panose="020B0604020202020204" pitchFamily="34" charset="0"/>
              <a:buChar char="•"/>
            </a:pPr>
            <a:r>
              <a:rPr lang="en-US" dirty="0"/>
              <a:t>Policy Makers</a:t>
            </a:r>
          </a:p>
          <a:p>
            <a:pPr marL="171450" indent="-171450">
              <a:lnSpc>
                <a:spcPct val="120000"/>
              </a:lnSpc>
              <a:spcBef>
                <a:spcPts val="0"/>
              </a:spcBef>
              <a:buFont typeface="Arial" panose="020B0604020202020204" pitchFamily="34" charset="0"/>
              <a:buChar char="•"/>
            </a:pPr>
            <a:r>
              <a:rPr lang="en-US" dirty="0"/>
              <a:t>Treatment Providers</a:t>
            </a:r>
          </a:p>
          <a:p>
            <a:pPr marL="171450" indent="-171450">
              <a:lnSpc>
                <a:spcPct val="120000"/>
              </a:lnSpc>
              <a:spcBef>
                <a:spcPts val="0"/>
              </a:spcBef>
              <a:buFont typeface="Arial" panose="020B0604020202020204" pitchFamily="34" charset="0"/>
              <a:buChar char="•"/>
            </a:pPr>
            <a:r>
              <a:rPr lang="en-US" dirty="0"/>
              <a:t>Community</a:t>
            </a:r>
          </a:p>
        </p:txBody>
      </p:sp>
      <p:sp>
        <p:nvSpPr>
          <p:cNvPr id="12" name="Text Placeholder 11">
            <a:extLst>
              <a:ext uri="{FF2B5EF4-FFF2-40B4-BE49-F238E27FC236}">
                <a16:creationId xmlns:a16="http://schemas.microsoft.com/office/drawing/2014/main" id="{6D6A7819-8796-4167-9D6E-7B7364C40531}"/>
              </a:ext>
            </a:extLst>
          </p:cNvPr>
          <p:cNvSpPr>
            <a:spLocks noGrp="1"/>
          </p:cNvSpPr>
          <p:nvPr>
            <p:ph type="body" sz="quarter" idx="17"/>
          </p:nvPr>
        </p:nvSpPr>
        <p:spPr/>
        <p:txBody>
          <a:bodyPr>
            <a:normAutofit/>
          </a:bodyPr>
          <a:lstStyle/>
          <a:p>
            <a:pPr algn="ctr"/>
            <a:r>
              <a:rPr lang="en-US" sz="1400" dirty="0"/>
              <a:t>Environmental Scan of Recovery Housing (v.2) is completed</a:t>
            </a:r>
          </a:p>
        </p:txBody>
      </p:sp>
      <p:sp>
        <p:nvSpPr>
          <p:cNvPr id="7" name="Text Placeholder 6">
            <a:extLst>
              <a:ext uri="{FF2B5EF4-FFF2-40B4-BE49-F238E27FC236}">
                <a16:creationId xmlns:a16="http://schemas.microsoft.com/office/drawing/2014/main" id="{DB7B4B66-460F-4DC7-9E57-0F97E65C28BC}"/>
              </a:ext>
            </a:extLst>
          </p:cNvPr>
          <p:cNvSpPr>
            <a:spLocks noGrp="1"/>
          </p:cNvSpPr>
          <p:nvPr>
            <p:ph type="body" sz="quarter" idx="12"/>
          </p:nvPr>
        </p:nvSpPr>
        <p:spPr/>
        <p:txBody>
          <a:bodyPr>
            <a:normAutofit/>
          </a:bodyPr>
          <a:lstStyle/>
          <a:p>
            <a:r>
              <a:rPr lang="en-US" dirty="0"/>
              <a:t>2021</a:t>
            </a:r>
          </a:p>
        </p:txBody>
      </p:sp>
      <p:sp>
        <p:nvSpPr>
          <p:cNvPr id="8" name="Text Placeholder 7">
            <a:extLst>
              <a:ext uri="{FF2B5EF4-FFF2-40B4-BE49-F238E27FC236}">
                <a16:creationId xmlns:a16="http://schemas.microsoft.com/office/drawing/2014/main" id="{5E77AC98-6D4A-47AF-84B8-BFA85936A0D4}"/>
              </a:ext>
            </a:extLst>
          </p:cNvPr>
          <p:cNvSpPr>
            <a:spLocks noGrp="1"/>
          </p:cNvSpPr>
          <p:nvPr>
            <p:ph type="body" sz="quarter" idx="13"/>
          </p:nvPr>
        </p:nvSpPr>
        <p:spPr/>
        <p:txBody>
          <a:bodyPr>
            <a:normAutofit/>
          </a:bodyPr>
          <a:lstStyle/>
          <a:p>
            <a:r>
              <a:rPr lang="en-US" dirty="0"/>
              <a:t>2022</a:t>
            </a:r>
          </a:p>
        </p:txBody>
      </p:sp>
      <p:sp>
        <p:nvSpPr>
          <p:cNvPr id="13" name="Text Placeholder 12">
            <a:extLst>
              <a:ext uri="{FF2B5EF4-FFF2-40B4-BE49-F238E27FC236}">
                <a16:creationId xmlns:a16="http://schemas.microsoft.com/office/drawing/2014/main" id="{1275D0C0-AF99-4CDD-AC65-E3E7025CD28E}"/>
              </a:ext>
            </a:extLst>
          </p:cNvPr>
          <p:cNvSpPr>
            <a:spLocks noGrp="1"/>
          </p:cNvSpPr>
          <p:nvPr>
            <p:ph type="body" sz="quarter" idx="18"/>
          </p:nvPr>
        </p:nvSpPr>
        <p:spPr>
          <a:xfrm>
            <a:off x="7897804" y="4139146"/>
            <a:ext cx="1728788" cy="1171327"/>
          </a:xfrm>
        </p:spPr>
        <p:txBody>
          <a:bodyPr/>
          <a:lstStyle/>
          <a:p>
            <a:pPr algn="ctr"/>
            <a:r>
              <a:rPr lang="en-US" dirty="0"/>
              <a:t>ORH DEI Analysis Report Completed</a:t>
            </a:r>
          </a:p>
        </p:txBody>
      </p:sp>
      <p:sp>
        <p:nvSpPr>
          <p:cNvPr id="14" name="Text Placeholder 13">
            <a:extLst>
              <a:ext uri="{FF2B5EF4-FFF2-40B4-BE49-F238E27FC236}">
                <a16:creationId xmlns:a16="http://schemas.microsoft.com/office/drawing/2014/main" id="{DA9FEA07-D93F-4762-9638-61C3FF0F56AA}"/>
              </a:ext>
            </a:extLst>
          </p:cNvPr>
          <p:cNvSpPr>
            <a:spLocks noGrp="1"/>
          </p:cNvSpPr>
          <p:nvPr>
            <p:ph type="body" sz="quarter" idx="19"/>
          </p:nvPr>
        </p:nvSpPr>
        <p:spPr/>
        <p:txBody>
          <a:bodyPr>
            <a:normAutofit/>
          </a:bodyPr>
          <a:lstStyle/>
          <a:p>
            <a:pPr algn="ctr"/>
            <a:r>
              <a:rPr lang="en-US" dirty="0"/>
              <a:t>Mapping the Gap: An Assessment of Capacity, Cost-Benefits, and Disparities in Utilization in Ohio Recovery Housing</a:t>
            </a:r>
          </a:p>
        </p:txBody>
      </p:sp>
      <p:sp>
        <p:nvSpPr>
          <p:cNvPr id="9" name="Text Placeholder 8">
            <a:extLst>
              <a:ext uri="{FF2B5EF4-FFF2-40B4-BE49-F238E27FC236}">
                <a16:creationId xmlns:a16="http://schemas.microsoft.com/office/drawing/2014/main" id="{DCEE00AC-18F9-4EA9-8216-AC2AF3F2674E}"/>
              </a:ext>
            </a:extLst>
          </p:cNvPr>
          <p:cNvSpPr>
            <a:spLocks noGrp="1"/>
          </p:cNvSpPr>
          <p:nvPr>
            <p:ph type="body" sz="quarter" idx="14"/>
          </p:nvPr>
        </p:nvSpPr>
        <p:spPr/>
        <p:txBody>
          <a:bodyPr>
            <a:normAutofit/>
          </a:bodyPr>
          <a:lstStyle/>
          <a:p>
            <a:r>
              <a:rPr lang="en-US" dirty="0"/>
              <a:t>2023</a:t>
            </a:r>
          </a:p>
        </p:txBody>
      </p:sp>
      <p:pic>
        <p:nvPicPr>
          <p:cNvPr id="23" name="Graphic 22" descr="House outline">
            <a:extLst>
              <a:ext uri="{FF2B5EF4-FFF2-40B4-BE49-F238E27FC236}">
                <a16:creationId xmlns:a16="http://schemas.microsoft.com/office/drawing/2014/main" id="{3F0E762A-55A6-6E8B-F425-B6897A08ED4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83717" y="1158025"/>
            <a:ext cx="846532" cy="846532"/>
          </a:xfrm>
          <a:prstGeom prst="rect">
            <a:avLst/>
          </a:prstGeom>
        </p:spPr>
      </p:pic>
      <p:pic>
        <p:nvPicPr>
          <p:cNvPr id="24" name="Graphic 23" descr="House outline">
            <a:extLst>
              <a:ext uri="{FF2B5EF4-FFF2-40B4-BE49-F238E27FC236}">
                <a16:creationId xmlns:a16="http://schemas.microsoft.com/office/drawing/2014/main" id="{90F81CF6-4098-8228-26B1-5511A596A43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4934" y="1172285"/>
            <a:ext cx="846532" cy="846532"/>
          </a:xfrm>
          <a:prstGeom prst="rect">
            <a:avLst/>
          </a:prstGeom>
        </p:spPr>
      </p:pic>
      <p:pic>
        <p:nvPicPr>
          <p:cNvPr id="25" name="Graphic 24" descr="House outline">
            <a:extLst>
              <a:ext uri="{FF2B5EF4-FFF2-40B4-BE49-F238E27FC236}">
                <a16:creationId xmlns:a16="http://schemas.microsoft.com/office/drawing/2014/main" id="{C13528BA-8577-6F67-8ED6-FFDAE81AB11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49325" y="1114321"/>
            <a:ext cx="846532" cy="846532"/>
          </a:xfrm>
          <a:prstGeom prst="rect">
            <a:avLst/>
          </a:prstGeom>
        </p:spPr>
      </p:pic>
      <p:pic>
        <p:nvPicPr>
          <p:cNvPr id="26" name="Graphic 25" descr="House outline">
            <a:extLst>
              <a:ext uri="{FF2B5EF4-FFF2-40B4-BE49-F238E27FC236}">
                <a16:creationId xmlns:a16="http://schemas.microsoft.com/office/drawing/2014/main" id="{06A3DA2D-711E-BBB4-6F4F-405154591C1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48183" y="5563451"/>
            <a:ext cx="846532" cy="846532"/>
          </a:xfrm>
          <a:prstGeom prst="rect">
            <a:avLst/>
          </a:prstGeom>
        </p:spPr>
      </p:pic>
      <p:pic>
        <p:nvPicPr>
          <p:cNvPr id="27" name="Graphic 26" descr="House outline">
            <a:extLst>
              <a:ext uri="{FF2B5EF4-FFF2-40B4-BE49-F238E27FC236}">
                <a16:creationId xmlns:a16="http://schemas.microsoft.com/office/drawing/2014/main" id="{FFF98E99-099D-8A69-FF77-4E2B9A76C3A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06688" y="5577025"/>
            <a:ext cx="846532" cy="846532"/>
          </a:xfrm>
          <a:prstGeom prst="rect">
            <a:avLst/>
          </a:prstGeom>
        </p:spPr>
      </p:pic>
    </p:spTree>
    <p:extLst>
      <p:ext uri="{BB962C8B-B14F-4D97-AF65-F5344CB8AC3E}">
        <p14:creationId xmlns:p14="http://schemas.microsoft.com/office/powerpoint/2010/main" val="714387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itle 422">
            <a:extLst>
              <a:ext uri="{FF2B5EF4-FFF2-40B4-BE49-F238E27FC236}">
                <a16:creationId xmlns:a16="http://schemas.microsoft.com/office/drawing/2014/main" id="{414EFE50-FF99-FABF-A010-161B8968ED03}"/>
              </a:ext>
            </a:extLst>
          </p:cNvPr>
          <p:cNvSpPr>
            <a:spLocks noGrp="1"/>
          </p:cNvSpPr>
          <p:nvPr>
            <p:ph type="title"/>
          </p:nvPr>
        </p:nvSpPr>
        <p:spPr>
          <a:xfrm>
            <a:off x="838200" y="311861"/>
            <a:ext cx="10515600" cy="958251"/>
          </a:xfrm>
        </p:spPr>
        <p:txBody>
          <a:bodyPr>
            <a:normAutofit/>
          </a:bodyPr>
          <a:lstStyle/>
          <a:p>
            <a:r>
              <a:rPr lang="en-US" sz="5400" b="0" dirty="0"/>
              <a:t>11 years of outcomes</a:t>
            </a:r>
          </a:p>
        </p:txBody>
      </p:sp>
      <p:sp>
        <p:nvSpPr>
          <p:cNvPr id="449" name="Text Placeholder 448">
            <a:extLst>
              <a:ext uri="{FF2B5EF4-FFF2-40B4-BE49-F238E27FC236}">
                <a16:creationId xmlns:a16="http://schemas.microsoft.com/office/drawing/2014/main" id="{F8223535-2AD1-7D72-581A-54347A082C7A}"/>
              </a:ext>
            </a:extLst>
          </p:cNvPr>
          <p:cNvSpPr>
            <a:spLocks noGrp="1"/>
          </p:cNvSpPr>
          <p:nvPr>
            <p:ph type="body" sz="quarter" idx="51"/>
          </p:nvPr>
        </p:nvSpPr>
        <p:spPr>
          <a:xfrm>
            <a:off x="679175" y="3754892"/>
            <a:ext cx="1627632" cy="1618488"/>
          </a:xfrm>
        </p:spPr>
        <p:txBody>
          <a:bodyPr>
            <a:normAutofit/>
          </a:bodyPr>
          <a:lstStyle/>
          <a:p>
            <a:r>
              <a:rPr lang="en-US" dirty="0"/>
              <a:t>Planning</a:t>
            </a:r>
          </a:p>
        </p:txBody>
      </p:sp>
      <p:sp>
        <p:nvSpPr>
          <p:cNvPr id="1249" name="Text Placeholder 1248">
            <a:extLst>
              <a:ext uri="{FF2B5EF4-FFF2-40B4-BE49-F238E27FC236}">
                <a16:creationId xmlns:a16="http://schemas.microsoft.com/office/drawing/2014/main" id="{AE70B537-3583-6036-922A-BDE128416705}"/>
              </a:ext>
            </a:extLst>
          </p:cNvPr>
          <p:cNvSpPr>
            <a:spLocks noGrp="1"/>
          </p:cNvSpPr>
          <p:nvPr>
            <p:ph type="body" sz="quarter" idx="37"/>
          </p:nvPr>
        </p:nvSpPr>
        <p:spPr>
          <a:xfrm>
            <a:off x="390035" y="3477320"/>
            <a:ext cx="630936" cy="630936"/>
          </a:xfrm>
        </p:spPr>
        <p:txBody>
          <a:bodyPr/>
          <a:lstStyle/>
          <a:p>
            <a:r>
              <a:rPr lang="en-US" dirty="0"/>
              <a:t>1</a:t>
            </a:r>
          </a:p>
        </p:txBody>
      </p:sp>
      <p:sp>
        <p:nvSpPr>
          <p:cNvPr id="432" name="Text Placeholder 431">
            <a:extLst>
              <a:ext uri="{FF2B5EF4-FFF2-40B4-BE49-F238E27FC236}">
                <a16:creationId xmlns:a16="http://schemas.microsoft.com/office/drawing/2014/main" id="{A59D6824-EDD9-1E08-FF16-30E5EF2F7B9F}"/>
              </a:ext>
            </a:extLst>
          </p:cNvPr>
          <p:cNvSpPr>
            <a:spLocks noGrp="1"/>
          </p:cNvSpPr>
          <p:nvPr>
            <p:ph type="body" sz="quarter" idx="23"/>
          </p:nvPr>
        </p:nvSpPr>
        <p:spPr>
          <a:xfrm>
            <a:off x="838200" y="4230744"/>
            <a:ext cx="1318063" cy="630936"/>
          </a:xfrm>
        </p:spPr>
        <p:txBody>
          <a:bodyPr/>
          <a:lstStyle/>
          <a:p>
            <a:r>
              <a:rPr lang="en-US" dirty="0"/>
              <a:t>Meeting with Board, Literature Review</a:t>
            </a:r>
          </a:p>
        </p:txBody>
      </p:sp>
      <p:sp>
        <p:nvSpPr>
          <p:cNvPr id="433" name="Text Placeholder 432">
            <a:extLst>
              <a:ext uri="{FF2B5EF4-FFF2-40B4-BE49-F238E27FC236}">
                <a16:creationId xmlns:a16="http://schemas.microsoft.com/office/drawing/2014/main" id="{1321A090-8D03-9ED7-0265-6D588B121E41}"/>
              </a:ext>
            </a:extLst>
          </p:cNvPr>
          <p:cNvSpPr>
            <a:spLocks noGrp="1"/>
          </p:cNvSpPr>
          <p:nvPr>
            <p:ph type="body" sz="quarter" idx="24"/>
          </p:nvPr>
        </p:nvSpPr>
        <p:spPr>
          <a:xfrm>
            <a:off x="847719" y="4867503"/>
            <a:ext cx="1280160" cy="206582"/>
          </a:xfrm>
        </p:spPr>
        <p:txBody>
          <a:bodyPr/>
          <a:lstStyle/>
          <a:p>
            <a:r>
              <a:rPr lang="en-US" dirty="0"/>
              <a:t>Oct. 2014-August 2015</a:t>
            </a:r>
          </a:p>
        </p:txBody>
      </p:sp>
      <p:sp>
        <p:nvSpPr>
          <p:cNvPr id="448" name="Text Placeholder 447">
            <a:extLst>
              <a:ext uri="{FF2B5EF4-FFF2-40B4-BE49-F238E27FC236}">
                <a16:creationId xmlns:a16="http://schemas.microsoft.com/office/drawing/2014/main" id="{97983E19-F454-9DA0-8A8C-82409DFC43AC}"/>
              </a:ext>
            </a:extLst>
          </p:cNvPr>
          <p:cNvSpPr>
            <a:spLocks noGrp="1"/>
          </p:cNvSpPr>
          <p:nvPr>
            <p:ph type="body" sz="quarter" idx="43"/>
          </p:nvPr>
        </p:nvSpPr>
        <p:spPr>
          <a:xfrm>
            <a:off x="1986839" y="1689617"/>
            <a:ext cx="1627632" cy="1618488"/>
          </a:xfrm>
        </p:spPr>
        <p:txBody>
          <a:bodyPr>
            <a:normAutofit/>
          </a:bodyPr>
          <a:lstStyle/>
          <a:p>
            <a:r>
              <a:rPr lang="en-US" dirty="0"/>
              <a:t>Building</a:t>
            </a:r>
          </a:p>
        </p:txBody>
      </p:sp>
      <p:sp>
        <p:nvSpPr>
          <p:cNvPr id="424" name="Text Placeholder 423">
            <a:extLst>
              <a:ext uri="{FF2B5EF4-FFF2-40B4-BE49-F238E27FC236}">
                <a16:creationId xmlns:a16="http://schemas.microsoft.com/office/drawing/2014/main" id="{85B08D54-2BB3-E304-FA90-17C918C4347A}"/>
              </a:ext>
            </a:extLst>
          </p:cNvPr>
          <p:cNvSpPr>
            <a:spLocks noGrp="1"/>
          </p:cNvSpPr>
          <p:nvPr>
            <p:ph type="body" sz="quarter" idx="11"/>
          </p:nvPr>
        </p:nvSpPr>
        <p:spPr>
          <a:xfrm>
            <a:off x="2127879" y="2253000"/>
            <a:ext cx="1361695" cy="533590"/>
          </a:xfrm>
        </p:spPr>
        <p:txBody>
          <a:bodyPr/>
          <a:lstStyle/>
          <a:p>
            <a:r>
              <a:rPr lang="en-US" dirty="0"/>
              <a:t>Building and Testing the Tool; Adding Data Dashboard</a:t>
            </a:r>
          </a:p>
        </p:txBody>
      </p:sp>
      <p:sp>
        <p:nvSpPr>
          <p:cNvPr id="425" name="Text Placeholder 424">
            <a:extLst>
              <a:ext uri="{FF2B5EF4-FFF2-40B4-BE49-F238E27FC236}">
                <a16:creationId xmlns:a16="http://schemas.microsoft.com/office/drawing/2014/main" id="{D932C674-C3C4-1272-91E0-43FE07AC7076}"/>
              </a:ext>
            </a:extLst>
          </p:cNvPr>
          <p:cNvSpPr>
            <a:spLocks noGrp="1"/>
          </p:cNvSpPr>
          <p:nvPr>
            <p:ph type="body" sz="quarter" idx="12"/>
          </p:nvPr>
        </p:nvSpPr>
        <p:spPr>
          <a:xfrm>
            <a:off x="2137893" y="2953006"/>
            <a:ext cx="1280160" cy="206582"/>
          </a:xfrm>
        </p:spPr>
        <p:txBody>
          <a:bodyPr/>
          <a:lstStyle/>
          <a:p>
            <a:r>
              <a:rPr lang="en-US" dirty="0"/>
              <a:t>2015-2016</a:t>
            </a:r>
          </a:p>
        </p:txBody>
      </p:sp>
      <p:sp>
        <p:nvSpPr>
          <p:cNvPr id="547" name="Text Placeholder 546">
            <a:extLst>
              <a:ext uri="{FF2B5EF4-FFF2-40B4-BE49-F238E27FC236}">
                <a16:creationId xmlns:a16="http://schemas.microsoft.com/office/drawing/2014/main" id="{D2184442-EA13-0E67-9EDC-9BBAF033EE67}"/>
              </a:ext>
            </a:extLst>
          </p:cNvPr>
          <p:cNvSpPr>
            <a:spLocks noGrp="1"/>
          </p:cNvSpPr>
          <p:nvPr>
            <p:ph type="body" sz="quarter" idx="35"/>
          </p:nvPr>
        </p:nvSpPr>
        <p:spPr>
          <a:xfrm>
            <a:off x="3280120" y="2964580"/>
            <a:ext cx="630936" cy="630936"/>
          </a:xfrm>
        </p:spPr>
        <p:txBody>
          <a:bodyPr/>
          <a:lstStyle/>
          <a:p>
            <a:r>
              <a:rPr lang="en-US" dirty="0"/>
              <a:t>2</a:t>
            </a:r>
          </a:p>
        </p:txBody>
      </p:sp>
      <p:sp>
        <p:nvSpPr>
          <p:cNvPr id="455" name="Text Placeholder 454">
            <a:extLst>
              <a:ext uri="{FF2B5EF4-FFF2-40B4-BE49-F238E27FC236}">
                <a16:creationId xmlns:a16="http://schemas.microsoft.com/office/drawing/2014/main" id="{127A9CA1-AAEC-65CC-4E3C-E06EF334D824}"/>
              </a:ext>
            </a:extLst>
          </p:cNvPr>
          <p:cNvSpPr>
            <a:spLocks noGrp="1"/>
          </p:cNvSpPr>
          <p:nvPr>
            <p:ph type="body" sz="quarter" idx="57"/>
          </p:nvPr>
        </p:nvSpPr>
        <p:spPr>
          <a:xfrm>
            <a:off x="4159315" y="2413336"/>
            <a:ext cx="1627632" cy="1618488"/>
          </a:xfrm>
        </p:spPr>
        <p:txBody>
          <a:bodyPr>
            <a:normAutofit/>
          </a:bodyPr>
          <a:lstStyle/>
          <a:p>
            <a:r>
              <a:rPr lang="en-US" dirty="0"/>
              <a:t>Launch 1.0</a:t>
            </a:r>
          </a:p>
        </p:txBody>
      </p:sp>
      <p:sp>
        <p:nvSpPr>
          <p:cNvPr id="548" name="Text Placeholder 547">
            <a:extLst>
              <a:ext uri="{FF2B5EF4-FFF2-40B4-BE49-F238E27FC236}">
                <a16:creationId xmlns:a16="http://schemas.microsoft.com/office/drawing/2014/main" id="{F8E3B12C-3922-AD32-61E9-4C3397A39BF4}"/>
              </a:ext>
            </a:extLst>
          </p:cNvPr>
          <p:cNvSpPr>
            <a:spLocks noGrp="1"/>
          </p:cNvSpPr>
          <p:nvPr>
            <p:ph type="body" sz="quarter" idx="36"/>
          </p:nvPr>
        </p:nvSpPr>
        <p:spPr>
          <a:xfrm>
            <a:off x="5450164" y="2104356"/>
            <a:ext cx="630936" cy="630936"/>
          </a:xfrm>
        </p:spPr>
        <p:txBody>
          <a:bodyPr/>
          <a:lstStyle/>
          <a:p>
            <a:r>
              <a:rPr lang="en-US" dirty="0"/>
              <a:t>3</a:t>
            </a:r>
          </a:p>
        </p:txBody>
      </p:sp>
      <p:sp>
        <p:nvSpPr>
          <p:cNvPr id="426" name="Text Placeholder 425">
            <a:extLst>
              <a:ext uri="{FF2B5EF4-FFF2-40B4-BE49-F238E27FC236}">
                <a16:creationId xmlns:a16="http://schemas.microsoft.com/office/drawing/2014/main" id="{3255E061-CD05-6465-5193-DF5B69237B90}"/>
              </a:ext>
            </a:extLst>
          </p:cNvPr>
          <p:cNvSpPr>
            <a:spLocks noGrp="1"/>
          </p:cNvSpPr>
          <p:nvPr>
            <p:ph type="body" sz="quarter" idx="14"/>
          </p:nvPr>
        </p:nvSpPr>
        <p:spPr>
          <a:xfrm>
            <a:off x="4337915" y="2926108"/>
            <a:ext cx="1277962" cy="630936"/>
          </a:xfrm>
        </p:spPr>
        <p:txBody>
          <a:bodyPr/>
          <a:lstStyle/>
          <a:p>
            <a:r>
              <a:rPr lang="en-US" dirty="0"/>
              <a:t>Tool goes live! Data Collection and Reporting begins.</a:t>
            </a:r>
          </a:p>
        </p:txBody>
      </p:sp>
      <p:sp>
        <p:nvSpPr>
          <p:cNvPr id="427" name="Text Placeholder 426">
            <a:extLst>
              <a:ext uri="{FF2B5EF4-FFF2-40B4-BE49-F238E27FC236}">
                <a16:creationId xmlns:a16="http://schemas.microsoft.com/office/drawing/2014/main" id="{D9E9F7A0-95DD-F123-CCDA-2D2577BFF6E5}"/>
              </a:ext>
            </a:extLst>
          </p:cNvPr>
          <p:cNvSpPr>
            <a:spLocks noGrp="1"/>
          </p:cNvSpPr>
          <p:nvPr>
            <p:ph type="body" sz="quarter" idx="15"/>
          </p:nvPr>
        </p:nvSpPr>
        <p:spPr>
          <a:xfrm>
            <a:off x="4337915" y="3703850"/>
            <a:ext cx="1277962" cy="206582"/>
          </a:xfrm>
        </p:spPr>
        <p:txBody>
          <a:bodyPr/>
          <a:lstStyle/>
          <a:p>
            <a:r>
              <a:rPr lang="en-US" dirty="0"/>
              <a:t> March 2016</a:t>
            </a:r>
          </a:p>
        </p:txBody>
      </p:sp>
      <p:sp>
        <p:nvSpPr>
          <p:cNvPr id="450" name="Text Placeholder 449">
            <a:extLst>
              <a:ext uri="{FF2B5EF4-FFF2-40B4-BE49-F238E27FC236}">
                <a16:creationId xmlns:a16="http://schemas.microsoft.com/office/drawing/2014/main" id="{250E8555-6621-08B8-1BB7-03D294D5EB77}"/>
              </a:ext>
            </a:extLst>
          </p:cNvPr>
          <p:cNvSpPr>
            <a:spLocks noGrp="1"/>
          </p:cNvSpPr>
          <p:nvPr>
            <p:ph type="body" sz="quarter" idx="52"/>
          </p:nvPr>
        </p:nvSpPr>
        <p:spPr>
          <a:xfrm>
            <a:off x="2772029" y="4868331"/>
            <a:ext cx="1627632" cy="1618488"/>
          </a:xfrm>
        </p:spPr>
        <p:txBody>
          <a:bodyPr>
            <a:normAutofit/>
          </a:bodyPr>
          <a:lstStyle/>
          <a:p>
            <a:r>
              <a:rPr lang="en-US" dirty="0"/>
              <a:t>Update</a:t>
            </a:r>
          </a:p>
          <a:p>
            <a:endParaRPr lang="en-US" dirty="0"/>
          </a:p>
        </p:txBody>
      </p:sp>
      <p:sp>
        <p:nvSpPr>
          <p:cNvPr id="550" name="Text Placeholder 549">
            <a:extLst>
              <a:ext uri="{FF2B5EF4-FFF2-40B4-BE49-F238E27FC236}">
                <a16:creationId xmlns:a16="http://schemas.microsoft.com/office/drawing/2014/main" id="{98ECCB3C-24BA-24F3-CB71-FB1E5D1E5162}"/>
              </a:ext>
            </a:extLst>
          </p:cNvPr>
          <p:cNvSpPr>
            <a:spLocks noGrp="1"/>
          </p:cNvSpPr>
          <p:nvPr>
            <p:ph type="body" sz="quarter" idx="38"/>
          </p:nvPr>
        </p:nvSpPr>
        <p:spPr>
          <a:xfrm>
            <a:off x="4070799" y="4546839"/>
            <a:ext cx="630936" cy="630936"/>
          </a:xfrm>
        </p:spPr>
        <p:txBody>
          <a:bodyPr/>
          <a:lstStyle/>
          <a:p>
            <a:r>
              <a:rPr lang="en-US" dirty="0"/>
              <a:t>4</a:t>
            </a:r>
          </a:p>
        </p:txBody>
      </p:sp>
      <p:sp>
        <p:nvSpPr>
          <p:cNvPr id="434" name="Text Placeholder 433">
            <a:extLst>
              <a:ext uri="{FF2B5EF4-FFF2-40B4-BE49-F238E27FC236}">
                <a16:creationId xmlns:a16="http://schemas.microsoft.com/office/drawing/2014/main" id="{510E9D33-8D6D-0ED3-7D69-91CA64202FC7}"/>
              </a:ext>
            </a:extLst>
          </p:cNvPr>
          <p:cNvSpPr>
            <a:spLocks noGrp="1"/>
          </p:cNvSpPr>
          <p:nvPr>
            <p:ph type="body" sz="quarter" idx="26"/>
          </p:nvPr>
        </p:nvSpPr>
        <p:spPr>
          <a:xfrm>
            <a:off x="2772029" y="5369722"/>
            <a:ext cx="1565886" cy="577683"/>
          </a:xfrm>
        </p:spPr>
        <p:txBody>
          <a:bodyPr/>
          <a:lstStyle/>
          <a:p>
            <a:r>
              <a:rPr lang="en-US" dirty="0"/>
              <a:t>Updating questions; privacy review; dashboard update</a:t>
            </a:r>
          </a:p>
        </p:txBody>
      </p:sp>
      <p:sp>
        <p:nvSpPr>
          <p:cNvPr id="435" name="Text Placeholder 434">
            <a:extLst>
              <a:ext uri="{FF2B5EF4-FFF2-40B4-BE49-F238E27FC236}">
                <a16:creationId xmlns:a16="http://schemas.microsoft.com/office/drawing/2014/main" id="{2F4B1DAE-D418-4D95-8E78-25D81B9713CF}"/>
              </a:ext>
            </a:extLst>
          </p:cNvPr>
          <p:cNvSpPr>
            <a:spLocks noGrp="1"/>
          </p:cNvSpPr>
          <p:nvPr>
            <p:ph type="body" sz="quarter" idx="27"/>
          </p:nvPr>
        </p:nvSpPr>
        <p:spPr>
          <a:xfrm>
            <a:off x="2935040" y="6069140"/>
            <a:ext cx="1280160" cy="206582"/>
          </a:xfrm>
        </p:spPr>
        <p:txBody>
          <a:bodyPr/>
          <a:lstStyle/>
          <a:p>
            <a:r>
              <a:rPr lang="en-US" dirty="0"/>
              <a:t>2021-2022</a:t>
            </a:r>
          </a:p>
        </p:txBody>
      </p:sp>
      <p:sp>
        <p:nvSpPr>
          <p:cNvPr id="451" name="Text Placeholder 450">
            <a:extLst>
              <a:ext uri="{FF2B5EF4-FFF2-40B4-BE49-F238E27FC236}">
                <a16:creationId xmlns:a16="http://schemas.microsoft.com/office/drawing/2014/main" id="{F025CDD8-85BF-F5AC-FF40-E8666D9F4278}"/>
              </a:ext>
            </a:extLst>
          </p:cNvPr>
          <p:cNvSpPr>
            <a:spLocks noGrp="1"/>
          </p:cNvSpPr>
          <p:nvPr>
            <p:ph type="body" sz="quarter" idx="53"/>
          </p:nvPr>
        </p:nvSpPr>
        <p:spPr>
          <a:xfrm>
            <a:off x="5697529" y="4598571"/>
            <a:ext cx="1627632" cy="1618488"/>
          </a:xfrm>
        </p:spPr>
        <p:txBody>
          <a:bodyPr>
            <a:normAutofit/>
          </a:bodyPr>
          <a:lstStyle/>
          <a:p>
            <a:r>
              <a:rPr lang="en-US" dirty="0"/>
              <a:t>Launch 2.0</a:t>
            </a:r>
          </a:p>
        </p:txBody>
      </p:sp>
      <p:sp>
        <p:nvSpPr>
          <p:cNvPr id="436" name="Text Placeholder 435">
            <a:extLst>
              <a:ext uri="{FF2B5EF4-FFF2-40B4-BE49-F238E27FC236}">
                <a16:creationId xmlns:a16="http://schemas.microsoft.com/office/drawing/2014/main" id="{ECDD056F-1413-2462-A0CD-98720FB3F7E4}"/>
              </a:ext>
            </a:extLst>
          </p:cNvPr>
          <p:cNvSpPr>
            <a:spLocks noGrp="1"/>
          </p:cNvSpPr>
          <p:nvPr>
            <p:ph type="body" sz="quarter" idx="29"/>
          </p:nvPr>
        </p:nvSpPr>
        <p:spPr>
          <a:xfrm>
            <a:off x="5840980" y="5102631"/>
            <a:ext cx="1348182" cy="590452"/>
          </a:xfrm>
        </p:spPr>
        <p:txBody>
          <a:bodyPr/>
          <a:lstStyle/>
          <a:p>
            <a:r>
              <a:rPr lang="en-US" dirty="0"/>
              <a:t>Updated ORH Outcomes Tool and Dashboard</a:t>
            </a:r>
          </a:p>
        </p:txBody>
      </p:sp>
      <p:sp>
        <p:nvSpPr>
          <p:cNvPr id="437" name="Text Placeholder 436">
            <a:extLst>
              <a:ext uri="{FF2B5EF4-FFF2-40B4-BE49-F238E27FC236}">
                <a16:creationId xmlns:a16="http://schemas.microsoft.com/office/drawing/2014/main" id="{F8B08D84-F8B6-BEC2-A616-A7BBA0F9AEB9}"/>
              </a:ext>
            </a:extLst>
          </p:cNvPr>
          <p:cNvSpPr>
            <a:spLocks noGrp="1"/>
          </p:cNvSpPr>
          <p:nvPr>
            <p:ph type="body" sz="quarter" idx="30"/>
          </p:nvPr>
        </p:nvSpPr>
        <p:spPr>
          <a:xfrm>
            <a:off x="5840980" y="5748288"/>
            <a:ext cx="1348182" cy="206582"/>
          </a:xfrm>
        </p:spPr>
        <p:txBody>
          <a:bodyPr/>
          <a:lstStyle/>
          <a:p>
            <a:r>
              <a:rPr lang="en-US" dirty="0"/>
              <a:t>May 2022</a:t>
            </a:r>
          </a:p>
        </p:txBody>
      </p:sp>
      <p:sp>
        <p:nvSpPr>
          <p:cNvPr id="554" name="Text Placeholder 553">
            <a:extLst>
              <a:ext uri="{FF2B5EF4-FFF2-40B4-BE49-F238E27FC236}">
                <a16:creationId xmlns:a16="http://schemas.microsoft.com/office/drawing/2014/main" id="{5843BEDA-693F-AD99-2079-2EE57968F3A3}"/>
              </a:ext>
            </a:extLst>
          </p:cNvPr>
          <p:cNvSpPr>
            <a:spLocks noGrp="1"/>
          </p:cNvSpPr>
          <p:nvPr>
            <p:ph type="body" sz="quarter" idx="42"/>
          </p:nvPr>
        </p:nvSpPr>
        <p:spPr>
          <a:xfrm>
            <a:off x="6971098" y="5809913"/>
            <a:ext cx="630936" cy="630936"/>
          </a:xfrm>
        </p:spPr>
        <p:txBody>
          <a:bodyPr/>
          <a:lstStyle/>
          <a:p>
            <a:r>
              <a:rPr lang="en-US" dirty="0"/>
              <a:t>5</a:t>
            </a:r>
          </a:p>
        </p:txBody>
      </p:sp>
      <p:sp>
        <p:nvSpPr>
          <p:cNvPr id="454" name="Text Placeholder 453">
            <a:extLst>
              <a:ext uri="{FF2B5EF4-FFF2-40B4-BE49-F238E27FC236}">
                <a16:creationId xmlns:a16="http://schemas.microsoft.com/office/drawing/2014/main" id="{914EBE5C-A82E-85E2-D00E-B49C734C1685}"/>
              </a:ext>
            </a:extLst>
          </p:cNvPr>
          <p:cNvSpPr>
            <a:spLocks noGrp="1"/>
          </p:cNvSpPr>
          <p:nvPr>
            <p:ph type="body" sz="quarter" idx="56"/>
          </p:nvPr>
        </p:nvSpPr>
        <p:spPr>
          <a:xfrm>
            <a:off x="6456687" y="1620863"/>
            <a:ext cx="1627632" cy="1618488"/>
          </a:xfrm>
        </p:spPr>
        <p:txBody>
          <a:bodyPr>
            <a:normAutofit/>
          </a:bodyPr>
          <a:lstStyle/>
          <a:p>
            <a:r>
              <a:rPr lang="en-US" sz="1400" dirty="0"/>
              <a:t>Data Science</a:t>
            </a:r>
          </a:p>
        </p:txBody>
      </p:sp>
      <p:sp>
        <p:nvSpPr>
          <p:cNvPr id="428" name="Text Placeholder 427">
            <a:extLst>
              <a:ext uri="{FF2B5EF4-FFF2-40B4-BE49-F238E27FC236}">
                <a16:creationId xmlns:a16="http://schemas.microsoft.com/office/drawing/2014/main" id="{8C28BAFC-DA38-040F-A1BD-45E6D4EEA904}"/>
              </a:ext>
            </a:extLst>
          </p:cNvPr>
          <p:cNvSpPr>
            <a:spLocks noGrp="1"/>
          </p:cNvSpPr>
          <p:nvPr>
            <p:ph type="body" sz="quarter" idx="17"/>
          </p:nvPr>
        </p:nvSpPr>
        <p:spPr>
          <a:xfrm>
            <a:off x="6631548" y="2104356"/>
            <a:ext cx="1280160" cy="615861"/>
          </a:xfrm>
        </p:spPr>
        <p:txBody>
          <a:bodyPr/>
          <a:lstStyle/>
          <a:p>
            <a:r>
              <a:rPr lang="en-US" dirty="0"/>
              <a:t>Application of Machine Learning to ORH Data</a:t>
            </a:r>
          </a:p>
        </p:txBody>
      </p:sp>
      <p:sp>
        <p:nvSpPr>
          <p:cNvPr id="429" name="Text Placeholder 428">
            <a:extLst>
              <a:ext uri="{FF2B5EF4-FFF2-40B4-BE49-F238E27FC236}">
                <a16:creationId xmlns:a16="http://schemas.microsoft.com/office/drawing/2014/main" id="{72122C3A-F208-218E-126D-BEC314D25A09}"/>
              </a:ext>
            </a:extLst>
          </p:cNvPr>
          <p:cNvSpPr>
            <a:spLocks noGrp="1"/>
          </p:cNvSpPr>
          <p:nvPr>
            <p:ph type="body" sz="quarter" idx="18"/>
          </p:nvPr>
        </p:nvSpPr>
        <p:spPr>
          <a:xfrm>
            <a:off x="6631548" y="2775910"/>
            <a:ext cx="1280160" cy="206582"/>
          </a:xfrm>
        </p:spPr>
        <p:txBody>
          <a:bodyPr/>
          <a:lstStyle/>
          <a:p>
            <a:r>
              <a:rPr lang="en-US" dirty="0"/>
              <a:t>2023-2024</a:t>
            </a:r>
          </a:p>
        </p:txBody>
      </p:sp>
      <p:sp>
        <p:nvSpPr>
          <p:cNvPr id="551" name="Text Placeholder 550">
            <a:extLst>
              <a:ext uri="{FF2B5EF4-FFF2-40B4-BE49-F238E27FC236}">
                <a16:creationId xmlns:a16="http://schemas.microsoft.com/office/drawing/2014/main" id="{30E73AE5-0710-2AB1-8DCE-CA5245083AAB}"/>
              </a:ext>
            </a:extLst>
          </p:cNvPr>
          <p:cNvSpPr>
            <a:spLocks noGrp="1"/>
          </p:cNvSpPr>
          <p:nvPr>
            <p:ph type="body" sz="quarter" idx="39"/>
          </p:nvPr>
        </p:nvSpPr>
        <p:spPr>
          <a:xfrm>
            <a:off x="7748705" y="2909287"/>
            <a:ext cx="630936" cy="630936"/>
          </a:xfrm>
        </p:spPr>
        <p:txBody>
          <a:bodyPr/>
          <a:lstStyle/>
          <a:p>
            <a:r>
              <a:rPr lang="en-US" dirty="0"/>
              <a:t>6</a:t>
            </a:r>
          </a:p>
        </p:txBody>
      </p:sp>
      <p:sp>
        <p:nvSpPr>
          <p:cNvPr id="453" name="Text Placeholder 452">
            <a:extLst>
              <a:ext uri="{FF2B5EF4-FFF2-40B4-BE49-F238E27FC236}">
                <a16:creationId xmlns:a16="http://schemas.microsoft.com/office/drawing/2014/main" id="{794924A5-15E5-9821-B6E4-905CDF02A620}"/>
              </a:ext>
            </a:extLst>
          </p:cNvPr>
          <p:cNvSpPr>
            <a:spLocks noGrp="1"/>
          </p:cNvSpPr>
          <p:nvPr>
            <p:ph type="body" sz="quarter" idx="54"/>
          </p:nvPr>
        </p:nvSpPr>
        <p:spPr>
          <a:xfrm>
            <a:off x="8236399" y="4614369"/>
            <a:ext cx="1627632" cy="1618488"/>
          </a:xfrm>
        </p:spPr>
        <p:txBody>
          <a:bodyPr>
            <a:normAutofit/>
          </a:bodyPr>
          <a:lstStyle/>
          <a:p>
            <a:r>
              <a:rPr lang="en-US" sz="1200" dirty="0"/>
              <a:t>Rhoads construction</a:t>
            </a:r>
          </a:p>
        </p:txBody>
      </p:sp>
      <p:sp>
        <p:nvSpPr>
          <p:cNvPr id="553" name="Text Placeholder 552">
            <a:extLst>
              <a:ext uri="{FF2B5EF4-FFF2-40B4-BE49-F238E27FC236}">
                <a16:creationId xmlns:a16="http://schemas.microsoft.com/office/drawing/2014/main" id="{29169562-83B8-6C25-69C0-6E3DBBFE9E0B}"/>
              </a:ext>
            </a:extLst>
          </p:cNvPr>
          <p:cNvSpPr>
            <a:spLocks noGrp="1"/>
          </p:cNvSpPr>
          <p:nvPr>
            <p:ph type="body" sz="quarter" idx="41"/>
          </p:nvPr>
        </p:nvSpPr>
        <p:spPr>
          <a:xfrm>
            <a:off x="9479259" y="4328031"/>
            <a:ext cx="630936" cy="630936"/>
          </a:xfrm>
        </p:spPr>
        <p:txBody>
          <a:bodyPr/>
          <a:lstStyle/>
          <a:p>
            <a:r>
              <a:rPr lang="en-US" dirty="0"/>
              <a:t>7</a:t>
            </a:r>
          </a:p>
        </p:txBody>
      </p:sp>
      <p:sp>
        <p:nvSpPr>
          <p:cNvPr id="438" name="Text Placeholder 437">
            <a:extLst>
              <a:ext uri="{FF2B5EF4-FFF2-40B4-BE49-F238E27FC236}">
                <a16:creationId xmlns:a16="http://schemas.microsoft.com/office/drawing/2014/main" id="{AEEEB8D6-DDE9-CA19-BDB4-86E0FCC1C3E1}"/>
              </a:ext>
            </a:extLst>
          </p:cNvPr>
          <p:cNvSpPr>
            <a:spLocks noGrp="1"/>
          </p:cNvSpPr>
          <p:nvPr>
            <p:ph type="body" sz="quarter" idx="32"/>
          </p:nvPr>
        </p:nvSpPr>
        <p:spPr>
          <a:xfrm>
            <a:off x="8361036" y="5369722"/>
            <a:ext cx="1407032" cy="481857"/>
          </a:xfrm>
        </p:spPr>
        <p:txBody>
          <a:bodyPr/>
          <a:lstStyle/>
          <a:p>
            <a:r>
              <a:rPr lang="en-US" dirty="0"/>
              <a:t>RH Operator and Affiliate Data System</a:t>
            </a:r>
          </a:p>
        </p:txBody>
      </p:sp>
      <p:sp>
        <p:nvSpPr>
          <p:cNvPr id="439" name="Text Placeholder 438">
            <a:extLst>
              <a:ext uri="{FF2B5EF4-FFF2-40B4-BE49-F238E27FC236}">
                <a16:creationId xmlns:a16="http://schemas.microsoft.com/office/drawing/2014/main" id="{572C8561-C131-101B-0660-5A2CBCD54CEE}"/>
              </a:ext>
            </a:extLst>
          </p:cNvPr>
          <p:cNvSpPr>
            <a:spLocks noGrp="1"/>
          </p:cNvSpPr>
          <p:nvPr>
            <p:ph type="body" sz="quarter" idx="33"/>
          </p:nvPr>
        </p:nvSpPr>
        <p:spPr>
          <a:xfrm>
            <a:off x="8389709" y="5939162"/>
            <a:ext cx="1378359" cy="206582"/>
          </a:xfrm>
        </p:spPr>
        <p:txBody>
          <a:bodyPr/>
          <a:lstStyle/>
          <a:p>
            <a:r>
              <a:rPr lang="en-US" dirty="0"/>
              <a:t>Began 8/2023</a:t>
            </a:r>
          </a:p>
        </p:txBody>
      </p:sp>
      <p:sp>
        <p:nvSpPr>
          <p:cNvPr id="452" name="Text Placeholder 451">
            <a:extLst>
              <a:ext uri="{FF2B5EF4-FFF2-40B4-BE49-F238E27FC236}">
                <a16:creationId xmlns:a16="http://schemas.microsoft.com/office/drawing/2014/main" id="{10298A23-AB8E-CE2E-6ABF-8FC6E586FE54}"/>
              </a:ext>
            </a:extLst>
          </p:cNvPr>
          <p:cNvSpPr>
            <a:spLocks noGrp="1"/>
          </p:cNvSpPr>
          <p:nvPr>
            <p:ph type="body" sz="quarter" idx="55"/>
          </p:nvPr>
        </p:nvSpPr>
        <p:spPr>
          <a:xfrm>
            <a:off x="9442443" y="2600480"/>
            <a:ext cx="1627632" cy="1618488"/>
          </a:xfrm>
        </p:spPr>
        <p:txBody>
          <a:bodyPr>
            <a:normAutofit/>
          </a:bodyPr>
          <a:lstStyle/>
          <a:p>
            <a:r>
              <a:rPr lang="en-US" sz="1400" dirty="0"/>
              <a:t>Publications</a:t>
            </a:r>
          </a:p>
        </p:txBody>
      </p:sp>
      <p:sp>
        <p:nvSpPr>
          <p:cNvPr id="552" name="Text Placeholder 551">
            <a:extLst>
              <a:ext uri="{FF2B5EF4-FFF2-40B4-BE49-F238E27FC236}">
                <a16:creationId xmlns:a16="http://schemas.microsoft.com/office/drawing/2014/main" id="{4DA6FADD-6294-70A2-F994-C918BB4962D3}"/>
              </a:ext>
            </a:extLst>
          </p:cNvPr>
          <p:cNvSpPr>
            <a:spLocks noGrp="1"/>
          </p:cNvSpPr>
          <p:nvPr>
            <p:ph type="body" sz="quarter" idx="40"/>
          </p:nvPr>
        </p:nvSpPr>
        <p:spPr>
          <a:xfrm>
            <a:off x="10752251" y="2307353"/>
            <a:ext cx="630936" cy="630936"/>
          </a:xfrm>
        </p:spPr>
        <p:txBody>
          <a:bodyPr/>
          <a:lstStyle/>
          <a:p>
            <a:r>
              <a:rPr lang="en-US" dirty="0"/>
              <a:t>8</a:t>
            </a:r>
          </a:p>
        </p:txBody>
      </p:sp>
      <p:sp>
        <p:nvSpPr>
          <p:cNvPr id="430" name="Text Placeholder 429">
            <a:extLst>
              <a:ext uri="{FF2B5EF4-FFF2-40B4-BE49-F238E27FC236}">
                <a16:creationId xmlns:a16="http://schemas.microsoft.com/office/drawing/2014/main" id="{BFAD634C-E9B8-3EBD-78D1-B3C9AFB56AF3}"/>
              </a:ext>
            </a:extLst>
          </p:cNvPr>
          <p:cNvSpPr>
            <a:spLocks noGrp="1"/>
          </p:cNvSpPr>
          <p:nvPr>
            <p:ph type="body" sz="quarter" idx="20"/>
          </p:nvPr>
        </p:nvSpPr>
        <p:spPr>
          <a:xfrm>
            <a:off x="9609126" y="3152177"/>
            <a:ext cx="1280160" cy="556638"/>
          </a:xfrm>
        </p:spPr>
        <p:txBody>
          <a:bodyPr/>
          <a:lstStyle/>
          <a:p>
            <a:r>
              <a:rPr lang="en-US" dirty="0"/>
              <a:t>Telling the Story and Sharing Knowledge</a:t>
            </a:r>
          </a:p>
        </p:txBody>
      </p:sp>
      <p:sp>
        <p:nvSpPr>
          <p:cNvPr id="431" name="Text Placeholder 430">
            <a:extLst>
              <a:ext uri="{FF2B5EF4-FFF2-40B4-BE49-F238E27FC236}">
                <a16:creationId xmlns:a16="http://schemas.microsoft.com/office/drawing/2014/main" id="{1D73003D-D803-DA1F-3BA3-B2A71B885646}"/>
              </a:ext>
            </a:extLst>
          </p:cNvPr>
          <p:cNvSpPr>
            <a:spLocks noGrp="1"/>
          </p:cNvSpPr>
          <p:nvPr>
            <p:ph type="body" sz="quarter" idx="21"/>
          </p:nvPr>
        </p:nvSpPr>
        <p:spPr>
          <a:xfrm>
            <a:off x="9616179" y="3795360"/>
            <a:ext cx="1280160" cy="206582"/>
          </a:xfrm>
        </p:spPr>
        <p:txBody>
          <a:bodyPr/>
          <a:lstStyle/>
          <a:p>
            <a:r>
              <a:rPr lang="en-US" dirty="0"/>
              <a:t>2024-2025</a:t>
            </a:r>
          </a:p>
        </p:txBody>
      </p:sp>
    </p:spTree>
    <p:extLst>
      <p:ext uri="{BB962C8B-B14F-4D97-AF65-F5344CB8AC3E}">
        <p14:creationId xmlns:p14="http://schemas.microsoft.com/office/powerpoint/2010/main" val="841937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739BF-52FC-4875-B392-4044CC04F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A1CAD8-1CD4-40E6-B88B-9D4FF5C3D0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3" name="decorative circles">
            <a:extLst>
              <a:ext uri="{FF2B5EF4-FFF2-40B4-BE49-F238E27FC236}">
                <a16:creationId xmlns:a16="http://schemas.microsoft.com/office/drawing/2014/main" id="{0D65577D-83CF-47FA-954E-60C70AFDBB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2361" y="253193"/>
            <a:ext cx="11801644" cy="6229550"/>
            <a:chOff x="162361" y="253193"/>
            <a:chExt cx="11801644" cy="6229550"/>
          </a:xfrm>
        </p:grpSpPr>
        <p:sp>
          <p:nvSpPr>
            <p:cNvPr id="14" name="Oval 13">
              <a:extLst>
                <a:ext uri="{FF2B5EF4-FFF2-40B4-BE49-F238E27FC236}">
                  <a16:creationId xmlns:a16="http://schemas.microsoft.com/office/drawing/2014/main" id="{54D2C49A-33C3-4048-8267-6907CA6227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0439" y="253193"/>
              <a:ext cx="150552" cy="150552"/>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5CBEB7-29CF-4F21-ABB7-012581304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53890" y="554418"/>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C900504-84D3-4813-B737-775C16F8F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4134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54A3D21-5E60-4B25-890E-FA22F1643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361" y="366560"/>
              <a:ext cx="309716" cy="309716"/>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F04BF80-E9DB-4641-8EA2-51698324F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50638" y="5886224"/>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4395B9-3F83-49A4-9275-0A315D88F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5072" y="6176963"/>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E7ABD02-CD92-4D6C-B4BA-984D6688F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9653" y="5965616"/>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D0AE068-4D69-186A-E777-32A95C5E8F93}"/>
              </a:ext>
            </a:extLst>
          </p:cNvPr>
          <p:cNvSpPr>
            <a:spLocks noGrp="1"/>
          </p:cNvSpPr>
          <p:nvPr>
            <p:ph type="title"/>
          </p:nvPr>
        </p:nvSpPr>
        <p:spPr>
          <a:xfrm>
            <a:off x="777742" y="952023"/>
            <a:ext cx="10766558" cy="1811260"/>
          </a:xfrm>
        </p:spPr>
        <p:txBody>
          <a:bodyPr anchor="t">
            <a:normAutofit/>
          </a:bodyPr>
          <a:lstStyle/>
          <a:p>
            <a:r>
              <a:rPr lang="en-US" sz="4400"/>
              <a:t>We have a way to collect data and tell our story!</a:t>
            </a:r>
          </a:p>
        </p:txBody>
      </p:sp>
      <p:graphicFrame>
        <p:nvGraphicFramePr>
          <p:cNvPr id="5" name="Content Placeholder 2">
            <a:extLst>
              <a:ext uri="{FF2B5EF4-FFF2-40B4-BE49-F238E27FC236}">
                <a16:creationId xmlns:a16="http://schemas.microsoft.com/office/drawing/2014/main" id="{FD043D36-56F6-61F9-FEB0-084F3199BC7E}"/>
              </a:ext>
            </a:extLst>
          </p:cNvPr>
          <p:cNvGraphicFramePr>
            <a:graphicFrameLocks noGrp="1"/>
          </p:cNvGraphicFramePr>
          <p:nvPr>
            <p:ph idx="1"/>
            <p:extLst>
              <p:ext uri="{D42A27DB-BD31-4B8C-83A1-F6EECF244321}">
                <p14:modId xmlns:p14="http://schemas.microsoft.com/office/powerpoint/2010/main" val="3297604742"/>
              </p:ext>
            </p:extLst>
          </p:nvPr>
        </p:nvGraphicFramePr>
        <p:xfrm>
          <a:off x="777875" y="2886075"/>
          <a:ext cx="10658475" cy="3290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8799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0D5D0-10DE-047F-1835-DCCD7DEC7F7F}"/>
              </a:ext>
            </a:extLst>
          </p:cNvPr>
          <p:cNvSpPr>
            <a:spLocks noGrp="1"/>
          </p:cNvSpPr>
          <p:nvPr>
            <p:ph type="title"/>
          </p:nvPr>
        </p:nvSpPr>
        <p:spPr/>
        <p:txBody>
          <a:bodyPr/>
          <a:lstStyle/>
          <a:p>
            <a:r>
              <a:rPr lang="en-US" dirty="0"/>
              <a:t>History of the ORH Outcomes Data</a:t>
            </a:r>
          </a:p>
        </p:txBody>
      </p:sp>
      <p:graphicFrame>
        <p:nvGraphicFramePr>
          <p:cNvPr id="5" name="Content Placeholder 2">
            <a:extLst>
              <a:ext uri="{FF2B5EF4-FFF2-40B4-BE49-F238E27FC236}">
                <a16:creationId xmlns:a16="http://schemas.microsoft.com/office/drawing/2014/main" id="{BD2C096E-CEB0-7D9B-B919-E6467DABCB27}"/>
              </a:ext>
            </a:extLst>
          </p:cNvPr>
          <p:cNvGraphicFramePr>
            <a:graphicFrameLocks noGrp="1"/>
          </p:cNvGraphicFramePr>
          <p:nvPr>
            <p:ph idx="1"/>
          </p:nvPr>
        </p:nvGraphicFramePr>
        <p:xfrm>
          <a:off x="677333" y="1488613"/>
          <a:ext cx="10401483" cy="5369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9045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C9A87-B9CA-4FF8-9F03-B3E8902A53B3}"/>
              </a:ext>
            </a:extLst>
          </p:cNvPr>
          <p:cNvSpPr>
            <a:spLocks noGrp="1"/>
          </p:cNvSpPr>
          <p:nvPr>
            <p:ph type="title"/>
          </p:nvPr>
        </p:nvSpPr>
        <p:spPr>
          <a:xfrm>
            <a:off x="2786047" y="609600"/>
            <a:ext cx="6487955" cy="1320800"/>
          </a:xfrm>
        </p:spPr>
        <p:txBody>
          <a:bodyPr>
            <a:normAutofit fontScale="90000"/>
          </a:bodyPr>
          <a:lstStyle/>
          <a:p>
            <a:r>
              <a:rPr lang="en-US" dirty="0"/>
              <a:t>History of Data Analysis</a:t>
            </a:r>
          </a:p>
        </p:txBody>
      </p:sp>
      <p:pic>
        <p:nvPicPr>
          <p:cNvPr id="5" name="Picture 4" descr="Magnifying glass showing decling performance">
            <a:extLst>
              <a:ext uri="{FF2B5EF4-FFF2-40B4-BE49-F238E27FC236}">
                <a16:creationId xmlns:a16="http://schemas.microsoft.com/office/drawing/2014/main" id="{18BA0273-4514-5540-4D88-AE57B3156E74}"/>
              </a:ext>
            </a:extLst>
          </p:cNvPr>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p:spPr>
      </p:pic>
      <p:sp>
        <p:nvSpPr>
          <p:cNvPr id="3" name="Content Placeholder 2">
            <a:extLst>
              <a:ext uri="{FF2B5EF4-FFF2-40B4-BE49-F238E27FC236}">
                <a16:creationId xmlns:a16="http://schemas.microsoft.com/office/drawing/2014/main" id="{024013E7-524A-D933-08FB-7F20B007191B}"/>
              </a:ext>
            </a:extLst>
          </p:cNvPr>
          <p:cNvSpPr>
            <a:spLocks noGrp="1"/>
          </p:cNvSpPr>
          <p:nvPr>
            <p:ph idx="1"/>
          </p:nvPr>
        </p:nvSpPr>
        <p:spPr>
          <a:xfrm>
            <a:off x="2786047" y="2160589"/>
            <a:ext cx="6487955" cy="3880773"/>
          </a:xfrm>
        </p:spPr>
        <p:txBody>
          <a:bodyPr vert="horz" lIns="91440" tIns="45720" rIns="91440" bIns="45720" rtlCol="0" anchor="t">
            <a:noAutofit/>
          </a:bodyPr>
          <a:lstStyle/>
          <a:p>
            <a:r>
              <a:rPr lang="en-US" sz="2400" dirty="0"/>
              <a:t>2016 – Present: Real-time dashboard data</a:t>
            </a:r>
            <a:endParaRPr lang="en-US" sz="2400" dirty="0">
              <a:ea typeface="Calibri"/>
              <a:cs typeface="Calibri"/>
            </a:endParaRPr>
          </a:p>
          <a:p>
            <a:r>
              <a:rPr lang="en-US" sz="2400"/>
              <a:t>2016-2020 Combined analysis</a:t>
            </a:r>
            <a:endParaRPr lang="en-US" sz="2400" dirty="0">
              <a:ea typeface="Calibri"/>
              <a:cs typeface="Calibri"/>
            </a:endParaRPr>
          </a:p>
          <a:p>
            <a:r>
              <a:rPr lang="en-US" sz="2400" dirty="0"/>
              <a:t>2021 – 2023 Annual analyses of survey data</a:t>
            </a:r>
            <a:endParaRPr lang="en-US" sz="2400" dirty="0">
              <a:ea typeface="Calibri"/>
              <a:cs typeface="Calibri"/>
            </a:endParaRPr>
          </a:p>
          <a:p>
            <a:r>
              <a:rPr lang="en-US" sz="2400" dirty="0"/>
              <a:t>2023: </a:t>
            </a:r>
            <a:r>
              <a:rPr lang="en-US" sz="2400" i="1" dirty="0"/>
              <a:t>Mapping the Gap: An Assessment of Capacity, Cost-Benefits, and Disparities in Utilization in Ohio Recovery Housing</a:t>
            </a:r>
            <a:endParaRPr lang="en-US" sz="2400" i="1" dirty="0">
              <a:ea typeface="Calibri"/>
              <a:cs typeface="Calibri"/>
            </a:endParaRPr>
          </a:p>
          <a:p>
            <a:r>
              <a:rPr lang="en-US" sz="2400"/>
              <a:t>2023: Understanding trends across population segments </a:t>
            </a:r>
            <a:endParaRPr lang="en-US" sz="2400">
              <a:ea typeface="Calibri"/>
              <a:cs typeface="Calibri"/>
            </a:endParaRPr>
          </a:p>
          <a:p>
            <a:r>
              <a:rPr lang="en-US" sz="2400" dirty="0"/>
              <a:t>2024: </a:t>
            </a:r>
            <a:r>
              <a:rPr lang="en-US" sz="2400" i="1" dirty="0"/>
              <a:t>Descriptive Review of Outcomes According to Housing Level</a:t>
            </a:r>
            <a:endParaRPr lang="en-US" sz="2400" i="1" dirty="0">
              <a:ea typeface="Calibri"/>
              <a:cs typeface="Calibri"/>
            </a:endParaRPr>
          </a:p>
          <a:p>
            <a:endParaRPr lang="en-US" dirty="0"/>
          </a:p>
          <a:p>
            <a:endParaRPr lang="en-US" dirty="0"/>
          </a:p>
        </p:txBody>
      </p:sp>
    </p:spTree>
    <p:extLst>
      <p:ext uri="{BB962C8B-B14F-4D97-AF65-F5344CB8AC3E}">
        <p14:creationId xmlns:p14="http://schemas.microsoft.com/office/powerpoint/2010/main" val="2814234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08DE9-5647-483E-B731-49D34A839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26962B4-5DCE-4745-A877-F7237DA68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3" name="Freeform: Shape 12">
            <a:extLst>
              <a:ext uri="{FF2B5EF4-FFF2-40B4-BE49-F238E27FC236}">
                <a16:creationId xmlns:a16="http://schemas.microsoft.com/office/drawing/2014/main" id="{FFC31C6D-653C-4C57-B226-ED6CE571F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2590" y="0"/>
            <a:ext cx="8389411" cy="6858000"/>
          </a:xfrm>
          <a:custGeom>
            <a:avLst/>
            <a:gdLst>
              <a:gd name="connsiteX0" fmla="*/ 1405847 w 8389411"/>
              <a:gd name="connsiteY0" fmla="*/ 0 h 6858000"/>
              <a:gd name="connsiteX1" fmla="*/ 8389411 w 8389411"/>
              <a:gd name="connsiteY1" fmla="*/ 0 h 6858000"/>
              <a:gd name="connsiteX2" fmla="*/ 8389411 w 8389411"/>
              <a:gd name="connsiteY2" fmla="*/ 6858000 h 6858000"/>
              <a:gd name="connsiteX3" fmla="*/ 1403382 w 8389411"/>
              <a:gd name="connsiteY3" fmla="*/ 6858000 h 6858000"/>
              <a:gd name="connsiteX4" fmla="*/ 1126450 w 8389411"/>
              <a:gd name="connsiteY4" fmla="*/ 6554701 h 6858000"/>
              <a:gd name="connsiteX5" fmla="*/ 0 w 8389411"/>
              <a:gd name="connsiteY5" fmla="*/ 3431347 h 6858000"/>
              <a:gd name="connsiteX6" fmla="*/ 1281495 w 8389411"/>
              <a:gd name="connsiteY6" fmla="*/ 1298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9411" h="6858000">
                <a:moveTo>
                  <a:pt x="1405847" y="0"/>
                </a:moveTo>
                <a:lnTo>
                  <a:pt x="8389411" y="0"/>
                </a:lnTo>
                <a:lnTo>
                  <a:pt x="8389411" y="6858000"/>
                </a:lnTo>
                <a:lnTo>
                  <a:pt x="1403382" y="6858000"/>
                </a:lnTo>
                <a:lnTo>
                  <a:pt x="1126450" y="6554701"/>
                </a:lnTo>
                <a:cubicBezTo>
                  <a:pt x="422736" y="5705928"/>
                  <a:pt x="0" y="4617776"/>
                  <a:pt x="0" y="3431347"/>
                </a:cubicBezTo>
                <a:cubicBezTo>
                  <a:pt x="0" y="2160173"/>
                  <a:pt x="485281" y="1001818"/>
                  <a:pt x="1281495" y="1298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nvGrpSpPr>
          <p:cNvPr id="15" name="decorative circles">
            <a:extLst>
              <a:ext uri="{FF2B5EF4-FFF2-40B4-BE49-F238E27FC236}">
                <a16:creationId xmlns:a16="http://schemas.microsoft.com/office/drawing/2014/main" id="{C310B041-3468-403A-926B-E3C1CF4433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4914" y="299808"/>
            <a:ext cx="11521822" cy="6038357"/>
            <a:chOff x="244914" y="299808"/>
            <a:chExt cx="11521822" cy="6038357"/>
          </a:xfrm>
        </p:grpSpPr>
        <p:sp>
          <p:nvSpPr>
            <p:cNvPr id="16" name="Oval 15">
              <a:extLst>
                <a:ext uri="{FF2B5EF4-FFF2-40B4-BE49-F238E27FC236}">
                  <a16:creationId xmlns:a16="http://schemas.microsoft.com/office/drawing/2014/main" id="{F65CBEB7-29CF-4F21-ABB7-012581304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00295" y="515708"/>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C900504-84D3-4813-B737-775C16F8F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4134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F04BF80-E9DB-4641-8EA2-51698324F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5899" y="5741646"/>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34395B9-3F83-49A4-9275-0A315D88F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0333" y="6032385"/>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0E7ABD02-CD92-4D6C-B4BA-984D6688F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914" y="5821038"/>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78EB633-2A5D-9286-E222-CAC64C5453A1}"/>
              </a:ext>
            </a:extLst>
          </p:cNvPr>
          <p:cNvSpPr>
            <a:spLocks noGrp="1"/>
          </p:cNvSpPr>
          <p:nvPr>
            <p:ph type="title"/>
          </p:nvPr>
        </p:nvSpPr>
        <p:spPr>
          <a:xfrm>
            <a:off x="770878" y="952022"/>
            <a:ext cx="2862591" cy="5157049"/>
          </a:xfrm>
        </p:spPr>
        <p:txBody>
          <a:bodyPr anchor="ctr">
            <a:normAutofit/>
          </a:bodyPr>
          <a:lstStyle/>
          <a:p>
            <a:r>
              <a:rPr lang="en-US" sz="4400"/>
              <a:t>Data Quality</a:t>
            </a:r>
          </a:p>
        </p:txBody>
      </p:sp>
      <p:graphicFrame>
        <p:nvGraphicFramePr>
          <p:cNvPr id="5" name="Content Placeholder 2">
            <a:extLst>
              <a:ext uri="{FF2B5EF4-FFF2-40B4-BE49-F238E27FC236}">
                <a16:creationId xmlns:a16="http://schemas.microsoft.com/office/drawing/2014/main" id="{BE3F7C0A-0653-06F0-4E04-942974531A4C}"/>
              </a:ext>
            </a:extLst>
          </p:cNvPr>
          <p:cNvGraphicFramePr>
            <a:graphicFrameLocks noGrp="1"/>
          </p:cNvGraphicFramePr>
          <p:nvPr>
            <p:ph idx="1"/>
            <p:extLst>
              <p:ext uri="{D42A27DB-BD31-4B8C-83A1-F6EECF244321}">
                <p14:modId xmlns:p14="http://schemas.microsoft.com/office/powerpoint/2010/main" val="3970201008"/>
              </p:ext>
            </p:extLst>
          </p:nvPr>
        </p:nvGraphicFramePr>
        <p:xfrm>
          <a:off x="4629151" y="952022"/>
          <a:ext cx="7117918" cy="5157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863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B15E-052A-838D-C916-49330FEEA83F}"/>
              </a:ext>
            </a:extLst>
          </p:cNvPr>
          <p:cNvSpPr>
            <a:spLocks noGrp="1"/>
          </p:cNvSpPr>
          <p:nvPr>
            <p:ph type="title"/>
          </p:nvPr>
        </p:nvSpPr>
        <p:spPr/>
        <p:txBody>
          <a:bodyPr/>
          <a:lstStyle/>
          <a:p>
            <a:r>
              <a:rPr lang="en-US" dirty="0"/>
              <a:t>Accuracy</a:t>
            </a:r>
          </a:p>
        </p:txBody>
      </p:sp>
      <p:sp>
        <p:nvSpPr>
          <p:cNvPr id="3" name="Content Placeholder 2">
            <a:extLst>
              <a:ext uri="{FF2B5EF4-FFF2-40B4-BE49-F238E27FC236}">
                <a16:creationId xmlns:a16="http://schemas.microsoft.com/office/drawing/2014/main" id="{7BCFEE9E-A8AB-E76F-80C2-517BE910B8CA}"/>
              </a:ext>
            </a:extLst>
          </p:cNvPr>
          <p:cNvSpPr>
            <a:spLocks noGrp="1"/>
          </p:cNvSpPr>
          <p:nvPr>
            <p:ph idx="1"/>
          </p:nvPr>
        </p:nvSpPr>
        <p:spPr>
          <a:xfrm>
            <a:off x="777240" y="1468652"/>
            <a:ext cx="10659110" cy="4900527"/>
          </a:xfrm>
        </p:spPr>
        <p:txBody>
          <a:bodyPr vert="horz" lIns="91440" tIns="45720" rIns="91440" bIns="45720" rtlCol="0" anchor="t">
            <a:normAutofit/>
          </a:bodyPr>
          <a:lstStyle/>
          <a:p>
            <a:pPr>
              <a:buSzPts val="1000"/>
              <a:tabLst>
                <a:tab pos="457200" algn="l"/>
              </a:tabLst>
            </a:pPr>
            <a:r>
              <a:rPr lang="en-US" sz="2400" kern="100" dirty="0">
                <a:latin typeface="Calibri"/>
                <a:ea typeface="Aptos" panose="020B0004020202020204" pitchFamily="34" charset="0"/>
                <a:cs typeface="Times New Roman"/>
              </a:rPr>
              <a:t>Are we focused on our data being correct</a:t>
            </a:r>
            <a:r>
              <a:rPr lang="en-US" sz="2800" kern="100" dirty="0">
                <a:latin typeface="Calibri"/>
                <a:ea typeface="Aptos" panose="020B0004020202020204" pitchFamily="34" charset="0"/>
                <a:cs typeface="Times New Roman"/>
              </a:rPr>
              <a:t>?</a:t>
            </a:r>
            <a:endParaRPr lang="en-US" dirty="0">
              <a:latin typeface="Aptos"/>
              <a:ea typeface="Calibri"/>
              <a:cs typeface="Calibri"/>
            </a:endParaRPr>
          </a:p>
          <a:p>
            <a:pPr lvl="1">
              <a:buClr>
                <a:srgbClr val="B1005E"/>
              </a:buClr>
              <a:buSzPts val="1000"/>
              <a:tabLst>
                <a:tab pos="457200" algn="l"/>
              </a:tabLst>
            </a:pPr>
            <a:r>
              <a:rPr lang="en-US" sz="2000" kern="100" dirty="0">
                <a:latin typeface="Calibri"/>
                <a:ea typeface="Aptos" panose="020B0004020202020204" pitchFamily="34" charset="0"/>
                <a:cs typeface="Times New Roman"/>
              </a:rPr>
              <a:t>we</a:t>
            </a:r>
            <a:r>
              <a:rPr lang="en-US" sz="2000" kern="100" dirty="0">
                <a:effectLst/>
                <a:latin typeface="Calibri"/>
                <a:ea typeface="Aptos" panose="020B0004020202020204" pitchFamily="34" charset="0"/>
                <a:cs typeface="Times New Roman"/>
              </a:rPr>
              <a:t> care because accurate data is tied to reliabil</a:t>
            </a:r>
            <a:r>
              <a:rPr lang="en-US" sz="2000" kern="100" dirty="0">
                <a:latin typeface="Calibri"/>
                <a:ea typeface="Aptos" panose="020B0004020202020204" pitchFamily="34" charset="0"/>
                <a:cs typeface="Times New Roman"/>
              </a:rPr>
              <a:t>ity</a:t>
            </a:r>
            <a:endParaRPr lang="en-US" sz="2000" dirty="0">
              <a:latin typeface="Aptos"/>
              <a:ea typeface="Calibri"/>
              <a:cs typeface="Calibri"/>
            </a:endParaRPr>
          </a:p>
          <a:p>
            <a:pPr marR="0" lvl="1">
              <a:buClr>
                <a:srgbClr val="B1005E"/>
              </a:buClr>
              <a:buSzPts val="1000"/>
              <a:tabLst>
                <a:tab pos="457200" algn="l"/>
              </a:tabLst>
            </a:pPr>
            <a:r>
              <a:rPr lang="en-US" sz="2000" kern="100" dirty="0">
                <a:latin typeface="Calibri"/>
                <a:ea typeface="Aptos" panose="020B0004020202020204" pitchFamily="34" charset="0"/>
                <a:cs typeface="Times New Roman"/>
              </a:rPr>
              <a:t>inaccurate</a:t>
            </a:r>
            <a:r>
              <a:rPr lang="en-US" sz="2000" kern="100" dirty="0">
                <a:effectLst/>
                <a:latin typeface="Calibri"/>
                <a:ea typeface="Aptos" panose="020B0004020202020204" pitchFamily="34" charset="0"/>
                <a:cs typeface="Times New Roman"/>
              </a:rPr>
              <a:t> data can lead to misinformation</a:t>
            </a:r>
            <a:endParaRPr lang="en-US" sz="2000" dirty="0">
              <a:effectLst/>
              <a:latin typeface="Aptos"/>
              <a:ea typeface="Calibri"/>
              <a:cs typeface="Calibri"/>
            </a:endParaRPr>
          </a:p>
          <a:p>
            <a:r>
              <a:rPr lang="en-US" sz="2400" dirty="0"/>
              <a:t>In our outcomes tool, we are asking residents to provide responses to a series of questions. Data accuracy in self-report measures refers to how closely the reported information aligns with reality or truth, which can be influenced by many factors including memory or a concern about what others think.</a:t>
            </a:r>
            <a:endParaRPr lang="en-US" sz="2400" dirty="0">
              <a:ea typeface="Calibri"/>
              <a:cs typeface="Calibri"/>
            </a:endParaRPr>
          </a:p>
          <a:p>
            <a:r>
              <a:rPr lang="en-US" sz="2400" dirty="0"/>
              <a:t>Are the questions are designed to be straightforward and understandable?  </a:t>
            </a:r>
            <a:endParaRPr lang="en-US" sz="2400" dirty="0">
              <a:ea typeface="Calibri"/>
              <a:cs typeface="Calibri"/>
            </a:endParaRPr>
          </a:p>
          <a:p>
            <a:pPr lvl="1"/>
            <a:r>
              <a:rPr lang="en-US" sz="2000" dirty="0"/>
              <a:t>Our questions were informed by the founding members of the ORH Board and have been reviewed regularly.</a:t>
            </a:r>
            <a:endParaRPr lang="en-US" sz="2000" dirty="0">
              <a:ea typeface="Calibri"/>
              <a:cs typeface="Calibri"/>
            </a:endParaRPr>
          </a:p>
          <a:p>
            <a:pPr lvl="1"/>
            <a:r>
              <a:rPr lang="en-US" sz="2000" dirty="0"/>
              <a:t>However, when a resident sits down to complete the outcomes tool, you should tell them to ask you to help explain any questions that are confusing.</a:t>
            </a:r>
            <a:endParaRPr lang="en-US" sz="2000" dirty="0">
              <a:ea typeface="Calibri"/>
              <a:cs typeface="Calibri"/>
            </a:endParaRPr>
          </a:p>
          <a:p>
            <a:pPr lvl="2"/>
            <a:r>
              <a:rPr lang="en-US" sz="1800" dirty="0"/>
              <a:t>Not understanding a question can lead to an inaccurate response.</a:t>
            </a:r>
            <a:endParaRPr lang="en-US" sz="1800" dirty="0">
              <a:ea typeface="Calibri"/>
              <a:cs typeface="Calibri"/>
            </a:endParaRPr>
          </a:p>
        </p:txBody>
      </p:sp>
    </p:spTree>
    <p:extLst>
      <p:ext uri="{BB962C8B-B14F-4D97-AF65-F5344CB8AC3E}">
        <p14:creationId xmlns:p14="http://schemas.microsoft.com/office/powerpoint/2010/main" val="849447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739BF-52FC-4875-B392-4044CC04F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A1CAD8-1CD4-40E6-B88B-9D4FF5C3D0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3" name="decorative circles">
            <a:extLst>
              <a:ext uri="{FF2B5EF4-FFF2-40B4-BE49-F238E27FC236}">
                <a16:creationId xmlns:a16="http://schemas.microsoft.com/office/drawing/2014/main" id="{0D65577D-83CF-47FA-954E-60C70AFDBB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2361" y="253193"/>
            <a:ext cx="11801644" cy="6229550"/>
            <a:chOff x="162361" y="253193"/>
            <a:chExt cx="11801644" cy="6229550"/>
          </a:xfrm>
        </p:grpSpPr>
        <p:sp>
          <p:nvSpPr>
            <p:cNvPr id="14" name="Oval 13">
              <a:extLst>
                <a:ext uri="{FF2B5EF4-FFF2-40B4-BE49-F238E27FC236}">
                  <a16:creationId xmlns:a16="http://schemas.microsoft.com/office/drawing/2014/main" id="{54D2C49A-33C3-4048-8267-6907CA6227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0439" y="253193"/>
              <a:ext cx="150552" cy="150552"/>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5CBEB7-29CF-4F21-ABB7-012581304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53890" y="554418"/>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C900504-84D3-4813-B737-775C16F8F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4134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54A3D21-5E60-4B25-890E-FA22F1643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361" y="366560"/>
              <a:ext cx="309716" cy="309716"/>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F04BF80-E9DB-4641-8EA2-51698324F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50638" y="5886224"/>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4395B9-3F83-49A4-9275-0A315D88F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5072" y="6176963"/>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E7ABD02-CD92-4D6C-B4BA-984D6688F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9653" y="5965616"/>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08C2C3B-7483-2C07-A170-B07E11B6B343}"/>
              </a:ext>
            </a:extLst>
          </p:cNvPr>
          <p:cNvSpPr>
            <a:spLocks noGrp="1"/>
          </p:cNvSpPr>
          <p:nvPr>
            <p:ph type="title"/>
          </p:nvPr>
        </p:nvSpPr>
        <p:spPr>
          <a:xfrm>
            <a:off x="770878" y="952023"/>
            <a:ext cx="10773422" cy="1797530"/>
          </a:xfrm>
        </p:spPr>
        <p:txBody>
          <a:bodyPr anchor="t">
            <a:normAutofit/>
          </a:bodyPr>
          <a:lstStyle/>
          <a:p>
            <a:r>
              <a:rPr lang="en-US" sz="4400"/>
              <a:t>Improving Accuracy</a:t>
            </a:r>
          </a:p>
        </p:txBody>
      </p:sp>
      <p:graphicFrame>
        <p:nvGraphicFramePr>
          <p:cNvPr id="5" name="Content Placeholder 2">
            <a:extLst>
              <a:ext uri="{FF2B5EF4-FFF2-40B4-BE49-F238E27FC236}">
                <a16:creationId xmlns:a16="http://schemas.microsoft.com/office/drawing/2014/main" id="{DEA307BC-A31D-DF94-45AC-30A21BE952A4}"/>
              </a:ext>
            </a:extLst>
          </p:cNvPr>
          <p:cNvGraphicFramePr>
            <a:graphicFrameLocks noGrp="1"/>
          </p:cNvGraphicFramePr>
          <p:nvPr>
            <p:ph idx="1"/>
            <p:extLst>
              <p:ext uri="{D42A27DB-BD31-4B8C-83A1-F6EECF244321}">
                <p14:modId xmlns:p14="http://schemas.microsoft.com/office/powerpoint/2010/main" val="385690745"/>
              </p:ext>
            </p:extLst>
          </p:nvPr>
        </p:nvGraphicFramePr>
        <p:xfrm>
          <a:off x="729821" y="2172129"/>
          <a:ext cx="10658475" cy="3290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9918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854BC-8ED0-86DE-1347-6DA735A70A5A}"/>
              </a:ext>
            </a:extLst>
          </p:cNvPr>
          <p:cNvSpPr>
            <a:spLocks noGrp="1"/>
          </p:cNvSpPr>
          <p:nvPr>
            <p:ph type="title"/>
          </p:nvPr>
        </p:nvSpPr>
        <p:spPr>
          <a:xfrm>
            <a:off x="591889" y="447503"/>
            <a:ext cx="3986462" cy="913671"/>
          </a:xfrm>
        </p:spPr>
        <p:txBody>
          <a:bodyPr/>
          <a:lstStyle/>
          <a:p>
            <a:pPr algn="ctr"/>
            <a:r>
              <a:rPr lang="en-US" dirty="0"/>
              <a:t>Hey, Friends!</a:t>
            </a:r>
          </a:p>
        </p:txBody>
      </p:sp>
      <p:pic>
        <p:nvPicPr>
          <p:cNvPr id="5" name="Content Placeholder 4" descr="A bird with wings spread out&#10;&#10;AI-generated content may be incorrect.">
            <a:extLst>
              <a:ext uri="{FF2B5EF4-FFF2-40B4-BE49-F238E27FC236}">
                <a16:creationId xmlns:a16="http://schemas.microsoft.com/office/drawing/2014/main" id="{EC48CDA2-993F-CF80-84F9-EE5DB0800570}"/>
              </a:ext>
            </a:extLst>
          </p:cNvPr>
          <p:cNvPicPr>
            <a:picLocks noGrp="1" noChangeAspect="1"/>
          </p:cNvPicPr>
          <p:nvPr>
            <p:ph idx="1"/>
          </p:nvPr>
        </p:nvPicPr>
        <p:blipFill>
          <a:blip r:embed="rId2"/>
          <a:stretch>
            <a:fillRect/>
          </a:stretch>
        </p:blipFill>
        <p:spPr>
          <a:xfrm>
            <a:off x="8844477" y="1895238"/>
            <a:ext cx="2448233" cy="2781193"/>
          </a:xfrm>
        </p:spPr>
      </p:pic>
      <p:sp>
        <p:nvSpPr>
          <p:cNvPr id="8" name="TextBox 7">
            <a:extLst>
              <a:ext uri="{FF2B5EF4-FFF2-40B4-BE49-F238E27FC236}">
                <a16:creationId xmlns:a16="http://schemas.microsoft.com/office/drawing/2014/main" id="{684EBD01-F67D-0EB3-C600-F4CD471923B4}"/>
              </a:ext>
            </a:extLst>
          </p:cNvPr>
          <p:cNvSpPr txBox="1"/>
          <p:nvPr/>
        </p:nvSpPr>
        <p:spPr>
          <a:xfrm>
            <a:off x="593123" y="1690688"/>
            <a:ext cx="7712297"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a:t>Mighty Crow launched in 2012. We work across Ohio and with clients in other states.</a:t>
            </a:r>
          </a:p>
          <a:p>
            <a:pPr marL="285750" indent="-285750">
              <a:buFont typeface="Arial" panose="020B0604020202020204" pitchFamily="34" charset="0"/>
              <a:buChar char="•"/>
            </a:pPr>
            <a:r>
              <a:rPr lang="en-US" sz="2400" dirty="0"/>
              <a:t>As a company, we are pride ourselves on being resolute, providing expertise, being ingenious, and generous. </a:t>
            </a:r>
          </a:p>
          <a:p>
            <a:pPr marL="285750" indent="-285750">
              <a:buFont typeface="Arial" panose="020B0604020202020204" pitchFamily="34" charset="0"/>
              <a:buChar char="•"/>
            </a:pPr>
            <a:r>
              <a:rPr lang="en-US" sz="2400" dirty="0"/>
              <a:t>We have professionals spanning the fields of social work, finance, information technology, pharmacy, communications, data science, and city and regional planning. </a:t>
            </a:r>
          </a:p>
          <a:p>
            <a:pPr marL="285750" indent="-285750">
              <a:buFont typeface="Arial" panose="020B0604020202020204" pitchFamily="34" charset="0"/>
              <a:buChar char="•"/>
            </a:pPr>
            <a:r>
              <a:rPr lang="en-US" sz="2400" dirty="0"/>
              <a:t>We are fortunate to have worked alongside ORH since they first launched in 2014.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89320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8183E0-58D3-4C7F-97F0-2494113B3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3D7220-9A41-4B89-8A05-2E854925E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5" name="Picture 4" descr="Close up of checklist">
            <a:extLst>
              <a:ext uri="{FF2B5EF4-FFF2-40B4-BE49-F238E27FC236}">
                <a16:creationId xmlns:a16="http://schemas.microsoft.com/office/drawing/2014/main" id="{0822E4DC-2468-BDCD-A91C-A6BF41BC1DF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524" y="10"/>
            <a:ext cx="12188951" cy="6857990"/>
          </a:xfrm>
          <a:prstGeom prst="rect">
            <a:avLst/>
          </a:prstGeom>
        </p:spPr>
      </p:pic>
      <p:grpSp>
        <p:nvGrpSpPr>
          <p:cNvPr id="13" name="decorative circles">
            <a:extLst>
              <a:ext uri="{FF2B5EF4-FFF2-40B4-BE49-F238E27FC236}">
                <a16:creationId xmlns:a16="http://schemas.microsoft.com/office/drawing/2014/main" id="{C1F869AB-954B-4EAB-8260-60AE9C8D0C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0C14E3-3AAA-4BA8-93F9-856D0296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CE6F6B-297F-4766-8C04-0960E9960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AE5C63-0522-4DDF-B67A-5DA271883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95A54-2855-4B65-82E3-A9D306CBA1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64F2D59-D40C-482F-BF5E-7FA622D97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CE1484-E528-418A-9339-8410B8F71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71ADFB-A135-4594-B9A3-481A91AE2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C0D8709-5F0E-DE1E-3E50-9F8F3E7243B2}"/>
              </a:ext>
            </a:extLst>
          </p:cNvPr>
          <p:cNvSpPr>
            <a:spLocks noGrp="1"/>
          </p:cNvSpPr>
          <p:nvPr>
            <p:ph type="title"/>
          </p:nvPr>
        </p:nvSpPr>
        <p:spPr>
          <a:xfrm>
            <a:off x="471938" y="832158"/>
            <a:ext cx="4560858" cy="883566"/>
          </a:xfrm>
        </p:spPr>
        <p:txBody>
          <a:bodyPr anchor="b">
            <a:normAutofit/>
          </a:bodyPr>
          <a:lstStyle/>
          <a:p>
            <a:pPr algn="ctr"/>
            <a:r>
              <a:rPr lang="en-US" sz="4400" dirty="0"/>
              <a:t>Completeness</a:t>
            </a:r>
          </a:p>
        </p:txBody>
      </p:sp>
      <p:sp>
        <p:nvSpPr>
          <p:cNvPr id="3" name="Content Placeholder 2">
            <a:extLst>
              <a:ext uri="{FF2B5EF4-FFF2-40B4-BE49-F238E27FC236}">
                <a16:creationId xmlns:a16="http://schemas.microsoft.com/office/drawing/2014/main" id="{4B013059-EEB7-C8CC-B5B2-D6A2664F0395}"/>
              </a:ext>
            </a:extLst>
          </p:cNvPr>
          <p:cNvSpPr>
            <a:spLocks noGrp="1"/>
          </p:cNvSpPr>
          <p:nvPr>
            <p:ph idx="1"/>
          </p:nvPr>
        </p:nvSpPr>
        <p:spPr>
          <a:xfrm>
            <a:off x="1042798" y="3103264"/>
            <a:ext cx="5782804" cy="2333562"/>
          </a:xfrm>
        </p:spPr>
        <p:txBody>
          <a:bodyPr anchor="t">
            <a:normAutofit/>
          </a:bodyPr>
          <a:lstStyle/>
          <a:p>
            <a:r>
              <a:rPr lang="en-US" sz="2400" dirty="0"/>
              <a:t>Are there missing data? </a:t>
            </a:r>
            <a:endParaRPr lang="en-US" sz="2400"/>
          </a:p>
          <a:p>
            <a:pPr>
              <a:buClr>
                <a:srgbClr val="B1005E"/>
              </a:buClr>
            </a:pPr>
            <a:r>
              <a:rPr lang="en-US" sz="2400" dirty="0"/>
              <a:t>Did the resident answer all the questions?</a:t>
            </a:r>
            <a:endParaRPr lang="en-US" sz="2400">
              <a:ea typeface="Calibri"/>
              <a:cs typeface="Calibri"/>
            </a:endParaRPr>
          </a:p>
          <a:p>
            <a:pPr marL="457200" lvl="1" indent="0" algn="ctr">
              <a:buNone/>
            </a:pPr>
            <a:endParaRPr lang="en-US" dirty="0">
              <a:solidFill>
                <a:srgbClr val="FFFFFF"/>
              </a:solidFill>
            </a:endParaRPr>
          </a:p>
          <a:p>
            <a:pPr lvl="1" algn="ctr"/>
            <a:endParaRPr lang="en-US" dirty="0">
              <a:solidFill>
                <a:srgbClr val="FFFFFF"/>
              </a:solidFill>
            </a:endParaRPr>
          </a:p>
        </p:txBody>
      </p:sp>
    </p:spTree>
    <p:extLst>
      <p:ext uri="{BB962C8B-B14F-4D97-AF65-F5344CB8AC3E}">
        <p14:creationId xmlns:p14="http://schemas.microsoft.com/office/powerpoint/2010/main" val="2947357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1" name="Rectangle 3080">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3083"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3084" name="Oval 3083">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Oval 3084">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Oval 3085">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Oval 3086">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Oval 3087">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9" name="Oval 3088">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Oval 3089">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1" name="Oval 3090">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2" name="Oval 3091">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3" name="Oval 3092">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4" name="Freeform: Shape 3093">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3095" name="Freeform: Shape 3094">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3096" name="Freeform: Shape 3095">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3097" name="Oval 3096">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098" name="Freeform: Shape 3097">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3100" name="Rectangle 3099">
            <a:extLst>
              <a:ext uri="{FF2B5EF4-FFF2-40B4-BE49-F238E27FC236}">
                <a16:creationId xmlns:a16="http://schemas.microsoft.com/office/drawing/2014/main" id="{1D7050A3-B1DE-4865-BAE7-B35015408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2" name="Rectangle 3101">
            <a:extLst>
              <a:ext uri="{FF2B5EF4-FFF2-40B4-BE49-F238E27FC236}">
                <a16:creationId xmlns:a16="http://schemas.microsoft.com/office/drawing/2014/main" id="{50401EF1-C054-4118-87E7-1621168ADB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618E0C98-02D0-D89E-92CF-CACC6F93B6C8}"/>
              </a:ext>
            </a:extLst>
          </p:cNvPr>
          <p:cNvSpPr>
            <a:spLocks noGrp="1"/>
          </p:cNvSpPr>
          <p:nvPr>
            <p:ph type="title"/>
          </p:nvPr>
        </p:nvSpPr>
        <p:spPr>
          <a:xfrm>
            <a:off x="643889" y="322263"/>
            <a:ext cx="5047488" cy="894216"/>
          </a:xfrm>
        </p:spPr>
        <p:txBody>
          <a:bodyPr vert="horz" lIns="91440" tIns="45720" rIns="91440" bIns="45720" rtlCol="0" anchor="b">
            <a:normAutofit/>
          </a:bodyPr>
          <a:lstStyle/>
          <a:p>
            <a:r>
              <a:rPr lang="en-US" dirty="0"/>
              <a:t>Reliability</a:t>
            </a:r>
          </a:p>
        </p:txBody>
      </p:sp>
      <p:grpSp>
        <p:nvGrpSpPr>
          <p:cNvPr id="3104" name="decorative circles">
            <a:extLst>
              <a:ext uri="{FF2B5EF4-FFF2-40B4-BE49-F238E27FC236}">
                <a16:creationId xmlns:a16="http://schemas.microsoft.com/office/drawing/2014/main" id="{499E7689-E646-4066-9AD0-62F46B462A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8627" y="289695"/>
            <a:ext cx="5228154" cy="5966848"/>
            <a:chOff x="6008627" y="289695"/>
            <a:chExt cx="5228154" cy="5966848"/>
          </a:xfrm>
        </p:grpSpPr>
        <p:sp>
          <p:nvSpPr>
            <p:cNvPr id="3105" name="Oval 3104">
              <a:extLst>
                <a:ext uri="{FF2B5EF4-FFF2-40B4-BE49-F238E27FC236}">
                  <a16:creationId xmlns:a16="http://schemas.microsoft.com/office/drawing/2014/main" id="{8AFEBC98-1CAB-474C-8458-BEB70D8FB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43605" y="289695"/>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6" name="Oval 3105">
              <a:extLst>
                <a:ext uri="{FF2B5EF4-FFF2-40B4-BE49-F238E27FC236}">
                  <a16:creationId xmlns:a16="http://schemas.microsoft.com/office/drawing/2014/main" id="{3C1741FF-E9EA-44E7-90AD-0009B23D9A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387281"/>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7" name="Oval 3106">
              <a:extLst>
                <a:ext uri="{FF2B5EF4-FFF2-40B4-BE49-F238E27FC236}">
                  <a16:creationId xmlns:a16="http://schemas.microsoft.com/office/drawing/2014/main" id="{441A188E-5A43-4269-BD7A-89A6C8F391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790102"/>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8" name="Oval 3107">
              <a:extLst>
                <a:ext uri="{FF2B5EF4-FFF2-40B4-BE49-F238E27FC236}">
                  <a16:creationId xmlns:a16="http://schemas.microsoft.com/office/drawing/2014/main" id="{1D6BB9FB-66A8-4DC7-BE6D-04F08DFF13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70340" y="674287"/>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9" name="Oval 3108">
              <a:extLst>
                <a:ext uri="{FF2B5EF4-FFF2-40B4-BE49-F238E27FC236}">
                  <a16:creationId xmlns:a16="http://schemas.microsoft.com/office/drawing/2014/main" id="{09D76882-E899-4E4C-8818-FDEA473A7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407667"/>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Cartoon checklist and pencil">
            <a:extLst>
              <a:ext uri="{FF2B5EF4-FFF2-40B4-BE49-F238E27FC236}">
                <a16:creationId xmlns:a16="http://schemas.microsoft.com/office/drawing/2014/main" id="{B8F96737-35FD-3335-4319-E371521081F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p:blipFill>
        <p:spPr bwMode="auto">
          <a:xfrm>
            <a:off x="6475068" y="1214970"/>
            <a:ext cx="5716932" cy="5643030"/>
          </a:xfrm>
          <a:custGeom>
            <a:avLst/>
            <a:gdLst/>
            <a:ahLst/>
            <a:cxnLst/>
            <a:rect l="l" t="t" r="r" b="b"/>
            <a:pathLst>
              <a:path w="5716932" h="5643030">
                <a:moveTo>
                  <a:pt x="3371933" y="0"/>
                </a:moveTo>
                <a:cubicBezTo>
                  <a:pt x="4186675" y="0"/>
                  <a:pt x="4933927" y="288960"/>
                  <a:pt x="5516795" y="769986"/>
                </a:cubicBezTo>
                <a:lnTo>
                  <a:pt x="5716932" y="951882"/>
                </a:lnTo>
                <a:lnTo>
                  <a:pt x="5716932" y="5643030"/>
                </a:lnTo>
                <a:lnTo>
                  <a:pt x="884716" y="5643030"/>
                </a:lnTo>
                <a:lnTo>
                  <a:pt x="769986" y="5516796"/>
                </a:lnTo>
                <a:cubicBezTo>
                  <a:pt x="288960" y="4933927"/>
                  <a:pt x="0" y="4186675"/>
                  <a:pt x="0" y="3371933"/>
                </a:cubicBezTo>
                <a:cubicBezTo>
                  <a:pt x="0" y="1509666"/>
                  <a:pt x="1509666" y="0"/>
                  <a:pt x="337193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5B8BC30-9AE6-3F70-636F-652555740BE5}"/>
              </a:ext>
            </a:extLst>
          </p:cNvPr>
          <p:cNvSpPr txBox="1"/>
          <p:nvPr/>
        </p:nvSpPr>
        <p:spPr>
          <a:xfrm>
            <a:off x="644439" y="1603215"/>
            <a:ext cx="5153025" cy="3970318"/>
          </a:xfrm>
          <a:prstGeom prst="rect">
            <a:avLst/>
          </a:prstGeom>
          <a:noFill/>
        </p:spPr>
        <p:txBody>
          <a:bodyPr wrap="square" lIns="91440" tIns="45720" rIns="91440" bIns="45720" rtlCol="0" anchor="t">
            <a:spAutoFit/>
          </a:bodyPr>
          <a:lstStyle/>
          <a:p>
            <a:pPr marL="285750" indent="-285750">
              <a:buFont typeface="Arial"/>
              <a:buChar char="•"/>
            </a:pPr>
            <a:r>
              <a:rPr lang="en-US" sz="2400" dirty="0">
                <a:solidFill>
                  <a:schemeClr val="tx2"/>
                </a:solidFill>
              </a:rPr>
              <a:t>Is our data reliable?</a:t>
            </a:r>
          </a:p>
          <a:p>
            <a:pPr marL="742950" lvl="1" indent="-285750">
              <a:buFont typeface="Arial"/>
              <a:buChar char="•"/>
            </a:pPr>
            <a:r>
              <a:rPr lang="en-US" sz="2000" dirty="0">
                <a:solidFill>
                  <a:schemeClr val="tx2"/>
                </a:solidFill>
              </a:rPr>
              <a:t>this includes following the set time periods, using the correct version of the instrument, etc.</a:t>
            </a:r>
            <a:endParaRPr lang="en-US" sz="2000" dirty="0">
              <a:solidFill>
                <a:schemeClr val="tx2"/>
              </a:solidFill>
              <a:ea typeface="Calibri"/>
              <a:cs typeface="Calibri"/>
            </a:endParaRPr>
          </a:p>
          <a:p>
            <a:pPr marL="285750" indent="-285750">
              <a:buFont typeface="Arial"/>
              <a:buChar char="•"/>
            </a:pPr>
            <a:endParaRPr lang="en-US" sz="2400" dirty="0">
              <a:solidFill>
                <a:schemeClr val="tx2"/>
              </a:solidFill>
              <a:ea typeface="Calibri"/>
              <a:cs typeface="Calibri"/>
            </a:endParaRPr>
          </a:p>
          <a:p>
            <a:pPr marL="285750" indent="-285750">
              <a:buFont typeface="Arial"/>
              <a:buChar char="•"/>
            </a:pPr>
            <a:r>
              <a:rPr lang="en-US" sz="2400" dirty="0">
                <a:solidFill>
                  <a:schemeClr val="tx2"/>
                </a:solidFill>
              </a:rPr>
              <a:t>How can we improve consistency?</a:t>
            </a:r>
            <a:endParaRPr lang="en-US" sz="2000" dirty="0">
              <a:solidFill>
                <a:schemeClr val="tx2"/>
              </a:solidFill>
            </a:endParaRPr>
          </a:p>
          <a:p>
            <a:pPr marL="742950" lvl="1" indent="-285750">
              <a:buFont typeface="Arial"/>
              <a:buChar char="•"/>
            </a:pPr>
            <a:r>
              <a:rPr lang="en-US" sz="2000" dirty="0">
                <a:solidFill>
                  <a:schemeClr val="tx2"/>
                </a:solidFill>
              </a:rPr>
              <a:t>by training our staff on the processes for data collection</a:t>
            </a:r>
            <a:endParaRPr lang="en-US" sz="2000" dirty="0">
              <a:solidFill>
                <a:schemeClr val="tx2"/>
              </a:solidFill>
              <a:ea typeface="Calibri"/>
              <a:cs typeface="Calibri"/>
            </a:endParaRPr>
          </a:p>
          <a:p>
            <a:pPr marL="742950" lvl="1" indent="-285750">
              <a:buFont typeface="Arial"/>
              <a:buChar char="•"/>
            </a:pPr>
            <a:r>
              <a:rPr lang="en-US" sz="2000" dirty="0">
                <a:solidFill>
                  <a:schemeClr val="tx2"/>
                </a:solidFill>
              </a:rPr>
              <a:t>by standardizing our processes for how we collect data </a:t>
            </a:r>
          </a:p>
          <a:p>
            <a:pPr marL="742950" lvl="1" indent="-285750">
              <a:buFont typeface="Arial"/>
              <a:buChar char="•"/>
            </a:pPr>
            <a:r>
              <a:rPr lang="en-US" sz="2000" dirty="0">
                <a:solidFill>
                  <a:schemeClr val="tx2"/>
                </a:solidFill>
              </a:rPr>
              <a:t>By using the tools and technologies available to us</a:t>
            </a:r>
            <a:endParaRPr lang="en-US" sz="2000">
              <a:solidFill>
                <a:schemeClr val="tx2"/>
              </a:solidFill>
              <a:ea typeface="Calibri"/>
              <a:cs typeface="Calibri"/>
            </a:endParaRPr>
          </a:p>
        </p:txBody>
      </p:sp>
    </p:spTree>
    <p:extLst>
      <p:ext uri="{BB962C8B-B14F-4D97-AF65-F5344CB8AC3E}">
        <p14:creationId xmlns:p14="http://schemas.microsoft.com/office/powerpoint/2010/main" val="4001343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17563-ED95-6A57-8020-00325B118DB9}"/>
              </a:ext>
            </a:extLst>
          </p:cNvPr>
          <p:cNvSpPr>
            <a:spLocks noGrp="1"/>
          </p:cNvSpPr>
          <p:nvPr>
            <p:ph type="title"/>
          </p:nvPr>
        </p:nvSpPr>
        <p:spPr/>
        <p:txBody>
          <a:bodyPr/>
          <a:lstStyle/>
          <a:p>
            <a:r>
              <a:rPr lang="en-US" dirty="0"/>
              <a:t>Relevancy</a:t>
            </a:r>
          </a:p>
        </p:txBody>
      </p:sp>
      <p:pic>
        <p:nvPicPr>
          <p:cNvPr id="4098" name="Picture 2" descr="11 Funny Kid Test Answers That Left ...">
            <a:extLst>
              <a:ext uri="{FF2B5EF4-FFF2-40B4-BE49-F238E27FC236}">
                <a16:creationId xmlns:a16="http://schemas.microsoft.com/office/drawing/2014/main" id="{E96861D7-BF86-0B11-07CD-95BA8886EBA0}"/>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900861" y="818741"/>
            <a:ext cx="4560824" cy="45703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D6C652-DEB1-4B4B-D111-47DD8551C592}"/>
              </a:ext>
            </a:extLst>
          </p:cNvPr>
          <p:cNvSpPr txBox="1"/>
          <p:nvPr/>
        </p:nvSpPr>
        <p:spPr>
          <a:xfrm>
            <a:off x="518444" y="2006472"/>
            <a:ext cx="6204858" cy="193899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solidFill>
                  <a:schemeClr val="tx2"/>
                </a:solidFill>
              </a:rPr>
              <a:t>Is the data that is gathered is suitable for the research question being asked?</a:t>
            </a:r>
          </a:p>
          <a:p>
            <a:endParaRPr lang="en-US" sz="2400">
              <a:solidFill>
                <a:schemeClr val="tx2"/>
              </a:solidFill>
              <a:ea typeface="Calibri"/>
              <a:cs typeface="Calibri"/>
            </a:endParaRPr>
          </a:p>
          <a:p>
            <a:pPr marL="285750" indent="-285750">
              <a:buFont typeface="Arial" panose="020B0604020202020204" pitchFamily="34" charset="0"/>
              <a:buChar char="•"/>
            </a:pPr>
            <a:r>
              <a:rPr lang="en-US" sz="2400" dirty="0">
                <a:solidFill>
                  <a:schemeClr val="tx2"/>
                </a:solidFill>
              </a:rPr>
              <a:t>Are we collecting data that provides context to the issue at hand?</a:t>
            </a:r>
            <a:endParaRPr lang="en-US" sz="2400" dirty="0">
              <a:solidFill>
                <a:schemeClr val="tx2"/>
              </a:solidFill>
              <a:ea typeface="Calibri"/>
              <a:cs typeface="Calibri"/>
            </a:endParaRPr>
          </a:p>
        </p:txBody>
      </p:sp>
    </p:spTree>
    <p:extLst>
      <p:ext uri="{BB962C8B-B14F-4D97-AF65-F5344CB8AC3E}">
        <p14:creationId xmlns:p14="http://schemas.microsoft.com/office/powerpoint/2010/main" val="946980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596E531-7430-4087-BC87-6EBBD9F5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761DBE9-7FE6-4545-A3E3-3CB13BEFB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523AE3AF-0E8D-DB2C-C287-A66D06410D63}"/>
              </a:ext>
            </a:extLst>
          </p:cNvPr>
          <p:cNvSpPr>
            <a:spLocks noGrp="1"/>
          </p:cNvSpPr>
          <p:nvPr>
            <p:ph type="title"/>
          </p:nvPr>
        </p:nvSpPr>
        <p:spPr>
          <a:xfrm>
            <a:off x="475186" y="1510"/>
            <a:ext cx="6765026" cy="1271929"/>
          </a:xfrm>
        </p:spPr>
        <p:txBody>
          <a:bodyPr anchor="b">
            <a:normAutofit/>
          </a:bodyPr>
          <a:lstStyle/>
          <a:p>
            <a:r>
              <a:rPr lang="en-US" dirty="0"/>
              <a:t>Timeliness</a:t>
            </a:r>
          </a:p>
        </p:txBody>
      </p:sp>
      <p:sp>
        <p:nvSpPr>
          <p:cNvPr id="3" name="Content Placeholder 2">
            <a:extLst>
              <a:ext uri="{FF2B5EF4-FFF2-40B4-BE49-F238E27FC236}">
                <a16:creationId xmlns:a16="http://schemas.microsoft.com/office/drawing/2014/main" id="{A28FEBBE-8EB8-491D-FDBB-FF2834BD442F}"/>
              </a:ext>
            </a:extLst>
          </p:cNvPr>
          <p:cNvSpPr>
            <a:spLocks noGrp="1"/>
          </p:cNvSpPr>
          <p:nvPr>
            <p:ph idx="1"/>
          </p:nvPr>
        </p:nvSpPr>
        <p:spPr>
          <a:xfrm>
            <a:off x="310429" y="1980512"/>
            <a:ext cx="7918323" cy="2747963"/>
          </a:xfrm>
        </p:spPr>
        <p:txBody>
          <a:bodyPr anchor="t">
            <a:normAutofit/>
          </a:bodyPr>
          <a:lstStyle/>
          <a:p>
            <a:r>
              <a:rPr lang="en-US" sz="2400" dirty="0"/>
              <a:t>Are we collecting, processing, and delivering data efficiently?</a:t>
            </a:r>
            <a:endParaRPr lang="en-US" sz="2400" dirty="0">
              <a:ea typeface="Calibri"/>
              <a:cs typeface="Calibri"/>
            </a:endParaRPr>
          </a:p>
          <a:p>
            <a:r>
              <a:rPr lang="en-US" sz="2400" dirty="0"/>
              <a:t>How often data is collected? </a:t>
            </a:r>
            <a:endParaRPr lang="en-US" sz="2400" dirty="0">
              <a:ea typeface="Calibri"/>
              <a:cs typeface="Calibri"/>
            </a:endParaRPr>
          </a:p>
          <a:p>
            <a:pPr lvl="1">
              <a:buClr>
                <a:srgbClr val="B1005E"/>
              </a:buClr>
            </a:pPr>
            <a:r>
              <a:rPr lang="en-US" sz="2400" dirty="0"/>
              <a:t>Is it at the correct time intervals?</a:t>
            </a:r>
            <a:endParaRPr lang="en-US" sz="2400">
              <a:ea typeface="Calibri"/>
              <a:cs typeface="Calibri"/>
            </a:endParaRPr>
          </a:p>
          <a:p>
            <a:r>
              <a:rPr lang="en-US" sz="2400" dirty="0"/>
              <a:t>How do we resolve any technical or process issues that may be causing delays?</a:t>
            </a:r>
            <a:endParaRPr lang="en-US" sz="2400" dirty="0">
              <a:ea typeface="Calibri"/>
              <a:cs typeface="Calibri"/>
            </a:endParaRPr>
          </a:p>
        </p:txBody>
      </p:sp>
      <p:grpSp>
        <p:nvGrpSpPr>
          <p:cNvPr id="37" name="decorative circles">
            <a:extLst>
              <a:ext uri="{FF2B5EF4-FFF2-40B4-BE49-F238E27FC236}">
                <a16:creationId xmlns:a16="http://schemas.microsoft.com/office/drawing/2014/main" id="{090D15CC-A235-4941-B59D-649F70CD1B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37008" y="433142"/>
            <a:ext cx="1122760" cy="6178301"/>
            <a:chOff x="8437008" y="433142"/>
            <a:chExt cx="1122760" cy="6178301"/>
          </a:xfrm>
        </p:grpSpPr>
        <p:sp>
          <p:nvSpPr>
            <p:cNvPr id="38" name="Oval 37">
              <a:extLst>
                <a:ext uri="{FF2B5EF4-FFF2-40B4-BE49-F238E27FC236}">
                  <a16:creationId xmlns:a16="http://schemas.microsoft.com/office/drawing/2014/main" id="{787532C7-1215-4178-A923-EF573EC9B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75160" y="825175"/>
              <a:ext cx="466441" cy="46644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0FD62D6-D98A-489D-A5FC-24518D6F9A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28229" y="433142"/>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617A8E1-0887-4BEB-AF88-4C490056D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37008" y="5719481"/>
              <a:ext cx="226735" cy="22673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5DF5A22-9D25-46A9-8FC0-ED95CF464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093327" y="6145002"/>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CD8CCD3-5B43-4E89-B609-74BE058F7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6963" y="5817067"/>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Different types of clocks">
            <a:extLst>
              <a:ext uri="{FF2B5EF4-FFF2-40B4-BE49-F238E27FC236}">
                <a16:creationId xmlns:a16="http://schemas.microsoft.com/office/drawing/2014/main" id="{955CD54C-AD2A-3EAE-A8A2-555809000AAB}"/>
              </a:ext>
            </a:extLst>
          </p:cNvPr>
          <p:cNvPicPr>
            <a:picLocks noChangeAspect="1"/>
          </p:cNvPicPr>
          <p:nvPr/>
        </p:nvPicPr>
        <p:blipFill>
          <a:blip r:embed="rId2">
            <a:extLst>
              <a:ext uri="{28A0092B-C50C-407E-A947-70E740481C1C}">
                <a14:useLocalDpi xmlns:a14="http://schemas.microsoft.com/office/drawing/2010/main"/>
              </a:ext>
            </a:extLst>
          </a:blip>
          <a:srcRect b="-1"/>
          <a:stretch/>
        </p:blipFill>
        <p:spPr>
          <a:xfrm>
            <a:off x="8608738" y="357441"/>
            <a:ext cx="3580214" cy="5994304"/>
          </a:xfrm>
          <a:custGeom>
            <a:avLst/>
            <a:gdLst/>
            <a:ahLst/>
            <a:cxnLst/>
            <a:rect l="l" t="t" r="r" b="b"/>
            <a:pathLst>
              <a:path w="3735324" h="6254002">
                <a:moveTo>
                  <a:pt x="3127001" y="0"/>
                </a:moveTo>
                <a:cubicBezTo>
                  <a:pt x="3288907" y="0"/>
                  <a:pt x="3447939" y="12305"/>
                  <a:pt x="3603212" y="36030"/>
                </a:cubicBezTo>
                <a:lnTo>
                  <a:pt x="3735324" y="59623"/>
                </a:lnTo>
                <a:lnTo>
                  <a:pt x="3735324" y="6194380"/>
                </a:lnTo>
                <a:lnTo>
                  <a:pt x="3603212" y="6217972"/>
                </a:lnTo>
                <a:cubicBezTo>
                  <a:pt x="3447939" y="6241698"/>
                  <a:pt x="3288907" y="6254002"/>
                  <a:pt x="3127001" y="6254002"/>
                </a:cubicBezTo>
                <a:cubicBezTo>
                  <a:pt x="1400006" y="6254002"/>
                  <a:pt x="0" y="4853996"/>
                  <a:pt x="0" y="3127001"/>
                </a:cubicBezTo>
                <a:cubicBezTo>
                  <a:pt x="0" y="1400006"/>
                  <a:pt x="1400006" y="0"/>
                  <a:pt x="3127001" y="0"/>
                </a:cubicBezTo>
                <a:close/>
              </a:path>
            </a:pathLst>
          </a:custGeom>
        </p:spPr>
      </p:pic>
    </p:spTree>
    <p:extLst>
      <p:ext uri="{BB962C8B-B14F-4D97-AF65-F5344CB8AC3E}">
        <p14:creationId xmlns:p14="http://schemas.microsoft.com/office/powerpoint/2010/main" val="3259388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Create a Data Quality Management Plan">
            <a:extLst>
              <a:ext uri="{FF2B5EF4-FFF2-40B4-BE49-F238E27FC236}">
                <a16:creationId xmlns:a16="http://schemas.microsoft.com/office/drawing/2014/main" id="{D9062068-EEDA-7FEB-5BC0-9112BB626B9B}"/>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365297" y="519340"/>
            <a:ext cx="7613347" cy="5710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232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23743-2100-2FD6-0F5E-A6496021816D}"/>
              </a:ext>
            </a:extLst>
          </p:cNvPr>
          <p:cNvSpPr>
            <a:spLocks noGrp="1"/>
          </p:cNvSpPr>
          <p:nvPr>
            <p:ph type="title"/>
          </p:nvPr>
        </p:nvSpPr>
        <p:spPr>
          <a:xfrm>
            <a:off x="816747" y="533833"/>
            <a:ext cx="4525563" cy="1004803"/>
          </a:xfrm>
        </p:spPr>
        <p:txBody>
          <a:bodyPr anchor="ctr">
            <a:normAutofit/>
          </a:bodyPr>
          <a:lstStyle/>
          <a:p>
            <a:r>
              <a:rPr lang="en-US"/>
              <a:t>Implications</a:t>
            </a:r>
            <a:endParaRPr lang="en-US" dirty="0"/>
          </a:p>
        </p:txBody>
      </p:sp>
      <p:sp>
        <p:nvSpPr>
          <p:cNvPr id="3" name="Content Placeholder 2">
            <a:extLst>
              <a:ext uri="{FF2B5EF4-FFF2-40B4-BE49-F238E27FC236}">
                <a16:creationId xmlns:a16="http://schemas.microsoft.com/office/drawing/2014/main" id="{986D025C-87A8-668E-2F8F-8B047F19FB85}"/>
              </a:ext>
            </a:extLst>
          </p:cNvPr>
          <p:cNvSpPr>
            <a:spLocks noGrp="1"/>
          </p:cNvSpPr>
          <p:nvPr>
            <p:ph idx="1"/>
          </p:nvPr>
        </p:nvSpPr>
        <p:spPr>
          <a:xfrm>
            <a:off x="1223542" y="1538635"/>
            <a:ext cx="9468852" cy="4188499"/>
          </a:xfrm>
        </p:spPr>
        <p:txBody>
          <a:bodyPr anchor="ctr">
            <a:normAutofit/>
          </a:bodyPr>
          <a:lstStyle/>
          <a:p>
            <a:r>
              <a:rPr lang="en-US" sz="2800" dirty="0"/>
              <a:t>Data gives us an understanding of our residents at given points in time – this means a couple of things:</a:t>
            </a:r>
            <a:endParaRPr lang="en-US" sz="2800" dirty="0">
              <a:ea typeface="Calibri"/>
              <a:cs typeface="Calibri"/>
            </a:endParaRPr>
          </a:p>
          <a:p>
            <a:pPr lvl="1"/>
            <a:r>
              <a:rPr lang="en-US" sz="2400" dirty="0"/>
              <a:t>It gives us insight into the present, as well as into the future</a:t>
            </a:r>
            <a:endParaRPr lang="en-US" sz="2400" dirty="0">
              <a:ea typeface="Calibri"/>
              <a:cs typeface="Calibri"/>
            </a:endParaRPr>
          </a:p>
          <a:p>
            <a:pPr lvl="1"/>
            <a:r>
              <a:rPr lang="en-US" sz="2400" dirty="0"/>
              <a:t>It reminds us that things can change over time as well  </a:t>
            </a:r>
            <a:endParaRPr lang="en-US" sz="2400" dirty="0">
              <a:ea typeface="Calibri"/>
              <a:cs typeface="Calibri"/>
            </a:endParaRPr>
          </a:p>
          <a:p>
            <a:pPr lvl="1"/>
            <a:r>
              <a:rPr lang="en-US" sz="2400" dirty="0"/>
              <a:t>As the sample size grows, we may also learn different things about our residents</a:t>
            </a:r>
            <a:endParaRPr lang="en-US" sz="2400" dirty="0">
              <a:ea typeface="Calibri"/>
              <a:cs typeface="Calibri"/>
            </a:endParaRPr>
          </a:p>
          <a:p>
            <a:pPr lvl="1"/>
            <a:r>
              <a:rPr lang="en-US" sz="2400" dirty="0"/>
              <a:t>And…a good study always inspires us to want to know more</a:t>
            </a:r>
            <a:endParaRPr lang="en-US" sz="2400" dirty="0">
              <a:ea typeface="Calibri"/>
              <a:cs typeface="Calibri"/>
            </a:endParaRPr>
          </a:p>
        </p:txBody>
      </p:sp>
    </p:spTree>
    <p:extLst>
      <p:ext uri="{BB962C8B-B14F-4D97-AF65-F5344CB8AC3E}">
        <p14:creationId xmlns:p14="http://schemas.microsoft.com/office/powerpoint/2010/main" val="1696657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s of houses in different position and sizes">
            <a:extLst>
              <a:ext uri="{FF2B5EF4-FFF2-40B4-BE49-F238E27FC236}">
                <a16:creationId xmlns:a16="http://schemas.microsoft.com/office/drawing/2014/main" id="{6CB7BCC2-57C0-E994-8FE3-5182D885133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07919E80-B41E-C39A-5B26-3F9173AA1C5F}"/>
              </a:ext>
            </a:extLst>
          </p:cNvPr>
          <p:cNvSpPr>
            <a:spLocks noGrp="1"/>
          </p:cNvSpPr>
          <p:nvPr>
            <p:ph type="title"/>
          </p:nvPr>
        </p:nvSpPr>
        <p:spPr>
          <a:xfrm>
            <a:off x="5494347" y="1826688"/>
            <a:ext cx="6240686" cy="2351574"/>
          </a:xfrm>
        </p:spPr>
        <p:txBody>
          <a:bodyPr vert="horz" lIns="91440" tIns="45720" rIns="91440" bIns="45720" rtlCol="0" anchor="b">
            <a:normAutofit/>
          </a:bodyPr>
          <a:lstStyle/>
          <a:p>
            <a:pPr>
              <a:lnSpc>
                <a:spcPct val="90000"/>
              </a:lnSpc>
            </a:pPr>
            <a:r>
              <a:rPr lang="en-US" sz="3000" dirty="0"/>
              <a:t>Recovery Housing plays a valuable role in improving outcomes for residents</a:t>
            </a:r>
            <a:endParaRPr lang="en-US"/>
          </a:p>
        </p:txBody>
      </p:sp>
    </p:spTree>
    <p:extLst>
      <p:ext uri="{BB962C8B-B14F-4D97-AF65-F5344CB8AC3E}">
        <p14:creationId xmlns:p14="http://schemas.microsoft.com/office/powerpoint/2010/main" val="3774810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EDEB2-0E8A-16F6-D348-88020A18EFFE}"/>
              </a:ext>
            </a:extLst>
          </p:cNvPr>
          <p:cNvSpPr>
            <a:spLocks noGrp="1"/>
          </p:cNvSpPr>
          <p:nvPr>
            <p:ph type="title"/>
          </p:nvPr>
        </p:nvSpPr>
        <p:spPr>
          <a:xfrm>
            <a:off x="677334" y="609600"/>
            <a:ext cx="8596668" cy="631371"/>
          </a:xfrm>
        </p:spPr>
        <p:txBody>
          <a:bodyPr>
            <a:normAutofit fontScale="90000"/>
          </a:bodyPr>
          <a:lstStyle/>
          <a:p>
            <a:r>
              <a:rPr lang="en-US" dirty="0"/>
              <a:t>SAMHSA</a:t>
            </a:r>
          </a:p>
        </p:txBody>
      </p:sp>
      <p:pic>
        <p:nvPicPr>
          <p:cNvPr id="4" name="Content Placeholder 3">
            <a:extLst>
              <a:ext uri="{FF2B5EF4-FFF2-40B4-BE49-F238E27FC236}">
                <a16:creationId xmlns:a16="http://schemas.microsoft.com/office/drawing/2014/main" id="{289B3045-A766-150B-B207-B749C173B62D}"/>
              </a:ext>
            </a:extLst>
          </p:cNvPr>
          <p:cNvPicPr>
            <a:picLocks noGrp="1" noChangeAspect="1"/>
          </p:cNvPicPr>
          <p:nvPr>
            <p:ph idx="1"/>
          </p:nvPr>
        </p:nvPicPr>
        <p:blipFill>
          <a:blip r:embed="rId2"/>
          <a:stretch>
            <a:fillRect/>
          </a:stretch>
        </p:blipFill>
        <p:spPr>
          <a:xfrm>
            <a:off x="-12086" y="1857811"/>
            <a:ext cx="12218742" cy="3598961"/>
          </a:xfrm>
          <a:prstGeom prst="rect">
            <a:avLst/>
          </a:prstGeom>
        </p:spPr>
      </p:pic>
      <p:sp>
        <p:nvSpPr>
          <p:cNvPr id="6" name="Footer Placeholder 5">
            <a:extLst>
              <a:ext uri="{FF2B5EF4-FFF2-40B4-BE49-F238E27FC236}">
                <a16:creationId xmlns:a16="http://schemas.microsoft.com/office/drawing/2014/main" id="{A4B10AEA-BFB9-60DD-0AB2-C77CA21722D9}"/>
              </a:ext>
            </a:extLst>
          </p:cNvPr>
          <p:cNvSpPr>
            <a:spLocks noGrp="1"/>
          </p:cNvSpPr>
          <p:nvPr>
            <p:ph type="ftr" sz="quarter" idx="11"/>
          </p:nvPr>
        </p:nvSpPr>
        <p:spPr/>
        <p:txBody>
          <a:bodyPr/>
          <a:lstStyle/>
          <a:p>
            <a:r>
              <a:rPr lang="en-US"/>
              <a:t>https://www.samhsa.gov/find-help/recovery</a:t>
            </a:r>
            <a:endParaRPr lang="en-US" dirty="0"/>
          </a:p>
        </p:txBody>
      </p:sp>
    </p:spTree>
    <p:extLst>
      <p:ext uri="{BB962C8B-B14F-4D97-AF65-F5344CB8AC3E}">
        <p14:creationId xmlns:p14="http://schemas.microsoft.com/office/powerpoint/2010/main" val="391005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E8541-22FA-975B-2C8C-6746B3F7DE1F}"/>
              </a:ext>
            </a:extLst>
          </p:cNvPr>
          <p:cNvSpPr>
            <a:spLocks noGrp="1"/>
          </p:cNvSpPr>
          <p:nvPr>
            <p:ph type="title"/>
          </p:nvPr>
        </p:nvSpPr>
        <p:spPr>
          <a:xfrm>
            <a:off x="643467" y="808783"/>
            <a:ext cx="10138946" cy="919818"/>
          </a:xfrm>
        </p:spPr>
        <p:txBody>
          <a:bodyPr anchor="ctr">
            <a:normAutofit/>
          </a:bodyPr>
          <a:lstStyle/>
          <a:p>
            <a:r>
              <a:rPr lang="en-US" dirty="0"/>
              <a:t>HOME is where Recovery Lives</a:t>
            </a:r>
          </a:p>
        </p:txBody>
      </p:sp>
      <p:sp>
        <p:nvSpPr>
          <p:cNvPr id="3" name="Content Placeholder 2">
            <a:extLst>
              <a:ext uri="{FF2B5EF4-FFF2-40B4-BE49-F238E27FC236}">
                <a16:creationId xmlns:a16="http://schemas.microsoft.com/office/drawing/2014/main" id="{AFB18627-FB17-960B-4257-6CD8250766C7}"/>
              </a:ext>
            </a:extLst>
          </p:cNvPr>
          <p:cNvSpPr>
            <a:spLocks noGrp="1"/>
          </p:cNvSpPr>
          <p:nvPr>
            <p:ph idx="1"/>
          </p:nvPr>
        </p:nvSpPr>
        <p:spPr>
          <a:xfrm>
            <a:off x="1510187" y="1729665"/>
            <a:ext cx="7763814" cy="4311697"/>
          </a:xfrm>
        </p:spPr>
        <p:txBody>
          <a:bodyPr anchor="ctr">
            <a:normAutofit/>
          </a:bodyPr>
          <a:lstStyle/>
          <a:p>
            <a:r>
              <a:rPr lang="en-US" sz="2400" dirty="0"/>
              <a:t>“Recovery housing can be a critical asset in supporting an individual on their journey of recovery.”  - SAMHSA Best Practices for Recovery Housing, p.1</a:t>
            </a:r>
          </a:p>
          <a:p>
            <a:r>
              <a:rPr lang="en-US" sz="2400" dirty="0"/>
              <a:t>“Recovery housing provides residents a stable and safe place to live. Persons with substance use issues often return from treatment and institutions to living environments that enable addictive lifestyles. Secure housing is an important component of recovery and has proven to promote successful recovery outcomes (Lo Sasso et al., 2012).” p. 4</a:t>
            </a:r>
            <a:endParaRPr lang="en-US" sz="2400" dirty="0">
              <a:ea typeface="Calibri"/>
              <a:cs typeface="Calibri"/>
            </a:endParaRPr>
          </a:p>
        </p:txBody>
      </p:sp>
    </p:spTree>
    <p:extLst>
      <p:ext uri="{BB962C8B-B14F-4D97-AF65-F5344CB8AC3E}">
        <p14:creationId xmlns:p14="http://schemas.microsoft.com/office/powerpoint/2010/main" val="2504927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59983-C8E5-3CA6-EDB5-481071173C0F}"/>
              </a:ext>
            </a:extLst>
          </p:cNvPr>
          <p:cNvSpPr>
            <a:spLocks noGrp="1"/>
          </p:cNvSpPr>
          <p:nvPr>
            <p:ph type="title"/>
          </p:nvPr>
        </p:nvSpPr>
        <p:spPr/>
        <p:txBody>
          <a:bodyPr/>
          <a:lstStyle/>
          <a:p>
            <a:r>
              <a:rPr lang="en-US" dirty="0"/>
              <a:t>Evaluation in the Real World</a:t>
            </a:r>
          </a:p>
        </p:txBody>
      </p:sp>
      <p:sp>
        <p:nvSpPr>
          <p:cNvPr id="3" name="Content Placeholder 2">
            <a:extLst>
              <a:ext uri="{FF2B5EF4-FFF2-40B4-BE49-F238E27FC236}">
                <a16:creationId xmlns:a16="http://schemas.microsoft.com/office/drawing/2014/main" id="{3ADF56E7-54B1-D51E-CE11-F76EC6B31DF8}"/>
              </a:ext>
            </a:extLst>
          </p:cNvPr>
          <p:cNvSpPr>
            <a:spLocks noGrp="1"/>
          </p:cNvSpPr>
          <p:nvPr>
            <p:ph idx="1"/>
          </p:nvPr>
        </p:nvSpPr>
        <p:spPr>
          <a:xfrm>
            <a:off x="777240" y="2124140"/>
            <a:ext cx="10659110" cy="2136040"/>
          </a:xfrm>
        </p:spPr>
        <p:txBody>
          <a:bodyPr vert="horz" lIns="91440" tIns="45720" rIns="91440" bIns="45720" rtlCol="0" anchor="t">
            <a:noAutofit/>
          </a:bodyPr>
          <a:lstStyle/>
          <a:p>
            <a:r>
              <a:rPr lang="en-US" sz="2400" dirty="0"/>
              <a:t>In 2023, I co-authored a book chapter titled, “Evaluation in the Real World” to recognize that it is a formidable task that is often influenced by the realities of changing policies, mandates, funding streams, leadership, and unforeseen events.</a:t>
            </a:r>
            <a:endParaRPr lang="en-US" sz="2400" dirty="0">
              <a:ea typeface="Calibri"/>
              <a:cs typeface="Calibri"/>
            </a:endParaRPr>
          </a:p>
          <a:p>
            <a:pPr marL="0" indent="0">
              <a:buClr>
                <a:srgbClr val="B1005E"/>
              </a:buClr>
              <a:buNone/>
            </a:pPr>
            <a:endParaRPr lang="en-US" sz="2800" dirty="0">
              <a:ea typeface="Calibri"/>
              <a:cs typeface="Calibri"/>
            </a:endParaRPr>
          </a:p>
          <a:p>
            <a:r>
              <a:rPr lang="en-US" sz="2400" dirty="0"/>
              <a:t>We know we need to study what we are doing so that we can understand if our interventions are making a difference, are relevant to the people we serve, and so that we can continue to grow in our knowledge for the future. </a:t>
            </a:r>
            <a:endParaRPr lang="en-US" sz="2400" dirty="0">
              <a:ea typeface="Calibri"/>
              <a:cs typeface="Calibri"/>
            </a:endParaRPr>
          </a:p>
        </p:txBody>
      </p:sp>
    </p:spTree>
    <p:extLst>
      <p:ext uri="{BB962C8B-B14F-4D97-AF65-F5344CB8AC3E}">
        <p14:creationId xmlns:p14="http://schemas.microsoft.com/office/powerpoint/2010/main" val="1879980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B4ECDFC-8958-4B83-B01F-58AEFB867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D68778-F94A-4C5B-9118-3B992BB97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4" name="Content Placeholder 7">
            <a:extLst>
              <a:ext uri="{FF2B5EF4-FFF2-40B4-BE49-F238E27FC236}">
                <a16:creationId xmlns:a16="http://schemas.microsoft.com/office/drawing/2014/main" id="{379F19A1-3687-98AC-6B21-A258180C9D34}"/>
              </a:ext>
            </a:extLst>
          </p:cNvPr>
          <p:cNvSpPr>
            <a:spLocks noGrp="1"/>
          </p:cNvSpPr>
          <p:nvPr>
            <p:ph idx="1"/>
          </p:nvPr>
        </p:nvSpPr>
        <p:spPr>
          <a:xfrm>
            <a:off x="310514" y="1473130"/>
            <a:ext cx="6673543" cy="5387959"/>
          </a:xfrm>
        </p:spPr>
        <p:txBody>
          <a:bodyPr anchor="t">
            <a:normAutofit/>
          </a:bodyPr>
          <a:lstStyle/>
          <a:p>
            <a:pPr marL="0" indent="0">
              <a:lnSpc>
                <a:spcPct val="115000"/>
              </a:lnSpc>
              <a:spcBef>
                <a:spcPts val="500"/>
              </a:spcBef>
              <a:buNone/>
            </a:pPr>
            <a:r>
              <a:rPr lang="en-US" sz="3600" b="1" dirty="0">
                <a:latin typeface="Calibri"/>
                <a:ea typeface="SimSun"/>
                <a:cs typeface="Arial"/>
              </a:rPr>
              <a:t>Dr. Gretchen Clark Hammond has:</a:t>
            </a:r>
            <a:endParaRPr lang="en-US" sz="3600" b="1" dirty="0">
              <a:ea typeface="SimSun"/>
              <a:cs typeface="Arial"/>
            </a:endParaRPr>
          </a:p>
          <a:p>
            <a:pPr>
              <a:lnSpc>
                <a:spcPct val="114999"/>
              </a:lnSpc>
              <a:spcBef>
                <a:spcPts val="500"/>
              </a:spcBef>
            </a:pPr>
            <a:r>
              <a:rPr lang="en-US" sz="2200" dirty="0">
                <a:latin typeface="Calibri"/>
                <a:ea typeface="SimSun"/>
                <a:cs typeface="Arial"/>
              </a:rPr>
              <a:t>26 Years experience in the Behavioral Health field</a:t>
            </a:r>
          </a:p>
          <a:p>
            <a:pPr>
              <a:lnSpc>
                <a:spcPct val="114999"/>
              </a:lnSpc>
              <a:spcBef>
                <a:spcPts val="500"/>
              </a:spcBef>
              <a:buClr>
                <a:srgbClr val="B1005E"/>
              </a:buClr>
            </a:pPr>
            <a:r>
              <a:rPr lang="en-US" sz="2200" dirty="0">
                <a:latin typeface="Calibri"/>
                <a:ea typeface="SimSun"/>
                <a:cs typeface="Arial"/>
              </a:rPr>
              <a:t>Owned and operated Mighty Crow for 13 years</a:t>
            </a:r>
          </a:p>
          <a:p>
            <a:pPr>
              <a:lnSpc>
                <a:spcPct val="114999"/>
              </a:lnSpc>
              <a:spcBef>
                <a:spcPts val="500"/>
              </a:spcBef>
              <a:buClr>
                <a:srgbClr val="B1005E"/>
              </a:buClr>
            </a:pPr>
            <a:r>
              <a:rPr lang="en-US" sz="2200" dirty="0">
                <a:latin typeface="Calibri"/>
                <a:ea typeface="SimSun"/>
                <a:cs typeface="Arial"/>
              </a:rPr>
              <a:t>Been published over 15 times</a:t>
            </a:r>
          </a:p>
          <a:p>
            <a:pPr>
              <a:lnSpc>
                <a:spcPct val="114999"/>
              </a:lnSpc>
              <a:spcBef>
                <a:spcPts val="500"/>
              </a:spcBef>
              <a:buClr>
                <a:srgbClr val="B1005E"/>
              </a:buClr>
            </a:pPr>
            <a:r>
              <a:rPr lang="en-US" sz="2200" dirty="0">
                <a:latin typeface="Calibri"/>
                <a:ea typeface="SimSun"/>
                <a:cs typeface="Arial"/>
              </a:rPr>
              <a:t>Attended every ORH Conference</a:t>
            </a:r>
          </a:p>
          <a:p>
            <a:pPr lvl="1">
              <a:lnSpc>
                <a:spcPct val="114999"/>
              </a:lnSpc>
              <a:buClr>
                <a:srgbClr val="B1005E"/>
              </a:buClr>
            </a:pPr>
            <a:r>
              <a:rPr lang="en-US" sz="2000" dirty="0">
                <a:latin typeface="Calibri"/>
                <a:ea typeface="SimSun"/>
                <a:cs typeface="Arial"/>
              </a:rPr>
              <a:t>(And spoken at most of them)</a:t>
            </a:r>
          </a:p>
          <a:p>
            <a:pPr>
              <a:lnSpc>
                <a:spcPct val="114999"/>
              </a:lnSpc>
              <a:buClr>
                <a:srgbClr val="B1005E"/>
              </a:buClr>
            </a:pPr>
            <a:r>
              <a:rPr lang="en-US" sz="2200" dirty="0">
                <a:latin typeface="Calibri"/>
                <a:ea typeface="SimSun"/>
                <a:cs typeface="Arial"/>
              </a:rPr>
              <a:t>Completed over 700 workouts at Fitness Evolution</a:t>
            </a:r>
          </a:p>
          <a:p>
            <a:pPr>
              <a:lnSpc>
                <a:spcPct val="114999"/>
              </a:lnSpc>
              <a:buClr>
                <a:srgbClr val="B1005E"/>
              </a:buClr>
            </a:pPr>
            <a:r>
              <a:rPr lang="en-US" sz="2200" dirty="0">
                <a:latin typeface="Calibri"/>
                <a:ea typeface="SimSun"/>
                <a:cs typeface="Arial"/>
              </a:rPr>
              <a:t>Seen The Arkells 6 times in the last 2 years</a:t>
            </a:r>
          </a:p>
          <a:p>
            <a:pPr lvl="1">
              <a:lnSpc>
                <a:spcPct val="114999"/>
              </a:lnSpc>
              <a:buClr>
                <a:srgbClr val="B1005E"/>
              </a:buClr>
            </a:pPr>
            <a:r>
              <a:rPr lang="en-US" sz="2000" dirty="0">
                <a:latin typeface="Calibri"/>
                <a:ea typeface="SimSun"/>
                <a:cs typeface="Arial"/>
              </a:rPr>
              <a:t>(Thinks you should go see them too!)</a:t>
            </a:r>
          </a:p>
          <a:p>
            <a:pPr>
              <a:lnSpc>
                <a:spcPct val="114999"/>
              </a:lnSpc>
              <a:spcBef>
                <a:spcPts val="500"/>
              </a:spcBef>
            </a:pPr>
            <a:endParaRPr lang="en-US" sz="2200" dirty="0">
              <a:solidFill>
                <a:schemeClr val="tx1"/>
              </a:solidFill>
              <a:latin typeface="Calibri"/>
              <a:ea typeface="SimSun"/>
              <a:cs typeface="Arial"/>
            </a:endParaRPr>
          </a:p>
        </p:txBody>
      </p:sp>
      <p:grpSp>
        <p:nvGrpSpPr>
          <p:cNvPr id="25" name="decorative circles">
            <a:extLst>
              <a:ext uri="{FF2B5EF4-FFF2-40B4-BE49-F238E27FC236}">
                <a16:creationId xmlns:a16="http://schemas.microsoft.com/office/drawing/2014/main" id="{B29252B9-8F48-4CC0-A640-09C8A8C24E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8627" y="289695"/>
            <a:ext cx="5461374" cy="5966848"/>
            <a:chOff x="6008627" y="289695"/>
            <a:chExt cx="5461374" cy="5966848"/>
          </a:xfrm>
        </p:grpSpPr>
        <p:sp>
          <p:nvSpPr>
            <p:cNvPr id="26" name="Oval 25">
              <a:extLst>
                <a:ext uri="{FF2B5EF4-FFF2-40B4-BE49-F238E27FC236}">
                  <a16:creationId xmlns:a16="http://schemas.microsoft.com/office/drawing/2014/main" id="{28548D73-0AE2-434D-B75C-77D24F5ED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43605" y="289695"/>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BC26AF4-B368-411A-BF70-74F07FA77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387281"/>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BE4EEE7-FD25-4B68-819D-487E4D78F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790102"/>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E52A4F8-9F27-4959-B733-FDA9FCA2E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654708"/>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13DA742-C9EF-49AA-ADEB-553344930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407667"/>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descr="A person in a blue dress&#10;&#10;AI-generated content may be incorrect.">
            <a:extLst>
              <a:ext uri="{FF2B5EF4-FFF2-40B4-BE49-F238E27FC236}">
                <a16:creationId xmlns:a16="http://schemas.microsoft.com/office/drawing/2014/main" id="{A2D5BB5C-9F1B-FE0F-3BA2-E7AE2C049EFE}"/>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958577" y="1121149"/>
            <a:ext cx="3723099" cy="3723099"/>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sp>
        <p:nvSpPr>
          <p:cNvPr id="2" name="TextBox 1">
            <a:extLst>
              <a:ext uri="{FF2B5EF4-FFF2-40B4-BE49-F238E27FC236}">
                <a16:creationId xmlns:a16="http://schemas.microsoft.com/office/drawing/2014/main" id="{88548A93-263E-9380-958C-CB5AB3148B8E}"/>
              </a:ext>
            </a:extLst>
          </p:cNvPr>
          <p:cNvSpPr txBox="1"/>
          <p:nvPr/>
        </p:nvSpPr>
        <p:spPr>
          <a:xfrm>
            <a:off x="495300" y="285750"/>
            <a:ext cx="89344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dirty="0">
                <a:solidFill>
                  <a:srgbClr val="420023"/>
                </a:solidFill>
                <a:latin typeface="Gill Sans Nova"/>
              </a:rPr>
              <a:t>Meet Your Speaker</a:t>
            </a:r>
          </a:p>
        </p:txBody>
      </p:sp>
    </p:spTree>
    <p:extLst>
      <p:ext uri="{BB962C8B-B14F-4D97-AF65-F5344CB8AC3E}">
        <p14:creationId xmlns:p14="http://schemas.microsoft.com/office/powerpoint/2010/main" val="1639337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2B4B-AAC8-002C-2B08-A4D6EC8F6DF2}"/>
              </a:ext>
            </a:extLst>
          </p:cNvPr>
          <p:cNvSpPr>
            <a:spLocks noGrp="1"/>
          </p:cNvSpPr>
          <p:nvPr>
            <p:ph type="title"/>
          </p:nvPr>
        </p:nvSpPr>
        <p:spPr/>
        <p:txBody>
          <a:bodyPr>
            <a:normAutofit/>
          </a:bodyPr>
          <a:lstStyle/>
          <a:p>
            <a:r>
              <a:rPr lang="en-US" dirty="0"/>
              <a:t>Laboratory Experiments</a:t>
            </a:r>
          </a:p>
        </p:txBody>
      </p:sp>
      <p:pic>
        <p:nvPicPr>
          <p:cNvPr id="4" name="Online Media 3" descr="The Muppet Show: Muppet Labs - Fireproof Paper">
            <a:hlinkClick r:id="" action="ppaction://media"/>
            <a:extLst>
              <a:ext uri="{FF2B5EF4-FFF2-40B4-BE49-F238E27FC236}">
                <a16:creationId xmlns:a16="http://schemas.microsoft.com/office/drawing/2014/main" id="{652FD84D-6167-485F-1FC5-1FAE1E094B65}"/>
              </a:ext>
            </a:extLst>
          </p:cNvPr>
          <p:cNvPicPr>
            <a:picLocks noGrp="1" noRot="1" noChangeAspect="1"/>
          </p:cNvPicPr>
          <p:nvPr>
            <p:ph idx="1"/>
            <a:videoFile r:link="rId1"/>
          </p:nvPr>
        </p:nvPicPr>
        <p:blipFill>
          <a:blip r:embed="rId3"/>
          <a:stretch>
            <a:fillRect/>
          </a:stretch>
        </p:blipFill>
        <p:spPr>
          <a:xfrm>
            <a:off x="3206750" y="1836511"/>
            <a:ext cx="5802313" cy="4351338"/>
          </a:xfrm>
          <a:prstGeom prst="rect">
            <a:avLst/>
          </a:prstGeom>
        </p:spPr>
      </p:pic>
    </p:spTree>
    <p:extLst>
      <p:ext uri="{BB962C8B-B14F-4D97-AF65-F5344CB8AC3E}">
        <p14:creationId xmlns:p14="http://schemas.microsoft.com/office/powerpoint/2010/main" val="106953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30870-F5EE-E471-7257-BCBF52759675}"/>
              </a:ext>
            </a:extLst>
          </p:cNvPr>
          <p:cNvSpPr>
            <a:spLocks noGrp="1"/>
          </p:cNvSpPr>
          <p:nvPr>
            <p:ph type="title"/>
          </p:nvPr>
        </p:nvSpPr>
        <p:spPr/>
        <p:txBody>
          <a:bodyPr/>
          <a:lstStyle/>
          <a:p>
            <a:r>
              <a:rPr lang="en-US" dirty="0"/>
              <a:t>What is Evaluation? </a:t>
            </a:r>
          </a:p>
        </p:txBody>
      </p:sp>
      <p:sp>
        <p:nvSpPr>
          <p:cNvPr id="3" name="Content Placeholder 2">
            <a:extLst>
              <a:ext uri="{FF2B5EF4-FFF2-40B4-BE49-F238E27FC236}">
                <a16:creationId xmlns:a16="http://schemas.microsoft.com/office/drawing/2014/main" id="{F3FF11A0-775C-650A-1EA2-C040A946390C}"/>
              </a:ext>
            </a:extLst>
          </p:cNvPr>
          <p:cNvSpPr>
            <a:spLocks noGrp="1"/>
          </p:cNvSpPr>
          <p:nvPr>
            <p:ph idx="1"/>
          </p:nvPr>
        </p:nvSpPr>
        <p:spPr>
          <a:xfrm>
            <a:off x="463014" y="1495688"/>
            <a:ext cx="10973336" cy="5152616"/>
          </a:xfrm>
        </p:spPr>
        <p:txBody>
          <a:bodyPr vert="horz" lIns="91440" tIns="45720" rIns="91440" bIns="45720" rtlCol="0" anchor="t">
            <a:normAutofit/>
          </a:bodyPr>
          <a:lstStyle/>
          <a:p>
            <a:r>
              <a:rPr lang="en-US" sz="2800" dirty="0">
                <a:effectLst/>
                <a:latin typeface="Calibri"/>
                <a:ea typeface="Calibri"/>
                <a:cs typeface="Calibri"/>
              </a:rPr>
              <a:t>The American Evaluation Association defines evaluation as a process of assessing and assigning value to a program or practice (Stufflebeam, 2001; Wanzer, 2021). </a:t>
            </a:r>
          </a:p>
          <a:p>
            <a:r>
              <a:rPr lang="en-US" sz="2800" dirty="0">
                <a:latin typeface="Calibri"/>
                <a:ea typeface="Calibri"/>
                <a:cs typeface="Calibri"/>
              </a:rPr>
              <a:t>Evaluation can also be viewed as a means of learning about how a program is operating and how to improve it (Nestor Feinstein, 2012; Scheirer, 2012). </a:t>
            </a:r>
          </a:p>
          <a:p>
            <a:r>
              <a:rPr lang="en-US" sz="2800" dirty="0">
                <a:effectLst/>
                <a:latin typeface="Calibri"/>
                <a:ea typeface="Calibri"/>
                <a:cs typeface="Calibri"/>
              </a:rPr>
              <a:t>There are types of evaluation as </a:t>
            </a:r>
            <a:r>
              <a:rPr lang="en-US" sz="2800" dirty="0">
                <a:latin typeface="Calibri"/>
                <a:ea typeface="Calibri"/>
                <a:cs typeface="Calibri"/>
              </a:rPr>
              <a:t>well: </a:t>
            </a:r>
          </a:p>
          <a:p>
            <a:pPr lvl="1"/>
            <a:r>
              <a:rPr lang="en-US" sz="2200" b="1" i="1" dirty="0">
                <a:effectLst/>
                <a:latin typeface="Calibri"/>
                <a:ea typeface="Calibri"/>
                <a:cs typeface="Calibri"/>
              </a:rPr>
              <a:t>Formative of Process Evaluation</a:t>
            </a:r>
            <a:r>
              <a:rPr lang="en-US" sz="2200" dirty="0">
                <a:effectLst/>
                <a:latin typeface="Calibri"/>
                <a:ea typeface="Calibri"/>
                <a:cs typeface="Calibri"/>
              </a:rPr>
              <a:t>: takes place during a program’s implementation to determine how effectively it is being carried out and discover areas for refinement before the program has ended (</a:t>
            </a:r>
            <a:r>
              <a:rPr lang="en-US" sz="2200" err="1">
                <a:effectLst/>
                <a:latin typeface="Calibri"/>
                <a:ea typeface="Calibri"/>
                <a:cs typeface="Calibri"/>
              </a:rPr>
              <a:t>Hatry</a:t>
            </a:r>
            <a:r>
              <a:rPr lang="en-US" sz="2200" dirty="0">
                <a:effectLst/>
                <a:latin typeface="Calibri"/>
                <a:ea typeface="Calibri"/>
                <a:cs typeface="Calibri"/>
              </a:rPr>
              <a:t>, 2013; Stufflebeam, 2001).  </a:t>
            </a:r>
          </a:p>
          <a:p>
            <a:pPr lvl="1"/>
            <a:r>
              <a:rPr lang="en-US" sz="2200" b="1" i="1" dirty="0">
                <a:effectLst/>
                <a:latin typeface="Calibri"/>
                <a:ea typeface="Calibri"/>
                <a:cs typeface="Calibri"/>
              </a:rPr>
              <a:t>Summative </a:t>
            </a:r>
            <a:r>
              <a:rPr lang="en-US" sz="2200" b="1" i="1" dirty="0">
                <a:latin typeface="Calibri"/>
                <a:ea typeface="Calibri"/>
                <a:cs typeface="Calibri"/>
              </a:rPr>
              <a:t>or Impact Evaluation </a:t>
            </a:r>
            <a:r>
              <a:rPr lang="en-US" sz="2200" dirty="0">
                <a:latin typeface="Calibri"/>
                <a:ea typeface="Calibri"/>
                <a:cs typeface="Calibri"/>
              </a:rPr>
              <a:t>takes place at the end of a grant cycle or program year, to determine the outcomes of the activities or interventions that were implemented (</a:t>
            </a:r>
            <a:r>
              <a:rPr lang="en-US" sz="2200" err="1">
                <a:latin typeface="Calibri"/>
                <a:ea typeface="Calibri"/>
                <a:cs typeface="Calibri"/>
              </a:rPr>
              <a:t>Hatry</a:t>
            </a:r>
            <a:r>
              <a:rPr lang="en-US" sz="2200" dirty="0">
                <a:latin typeface="Calibri"/>
                <a:ea typeface="Calibri"/>
                <a:cs typeface="Calibri"/>
              </a:rPr>
              <a:t>, 2013). </a:t>
            </a:r>
            <a:endParaRPr lang="en-US" sz="2200" dirty="0">
              <a:effectLst/>
              <a:latin typeface="Calibri"/>
              <a:ea typeface="Calibri"/>
              <a:cs typeface="Calibri"/>
            </a:endParaRPr>
          </a:p>
          <a:p>
            <a:pPr>
              <a:buNone/>
            </a:pPr>
            <a:endParaRPr lang="en-US" dirty="0">
              <a:solidFill>
                <a:srgbClr val="000000"/>
              </a:solidFill>
              <a:effectLst/>
              <a:latin typeface="Helvetica" pitchFamily="2" charset="0"/>
            </a:endParaRPr>
          </a:p>
        </p:txBody>
      </p:sp>
    </p:spTree>
    <p:extLst>
      <p:ext uri="{BB962C8B-B14F-4D97-AF65-F5344CB8AC3E}">
        <p14:creationId xmlns:p14="http://schemas.microsoft.com/office/powerpoint/2010/main" val="2469706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2D78D-8718-52D5-B795-D00276962469}"/>
              </a:ext>
            </a:extLst>
          </p:cNvPr>
          <p:cNvSpPr>
            <a:spLocks noGrp="1"/>
          </p:cNvSpPr>
          <p:nvPr>
            <p:ph type="title"/>
          </p:nvPr>
        </p:nvSpPr>
        <p:spPr/>
        <p:txBody>
          <a:bodyPr/>
          <a:lstStyle/>
          <a:p>
            <a:r>
              <a:rPr lang="en-US" dirty="0"/>
              <a:t>Types of Data</a:t>
            </a:r>
          </a:p>
        </p:txBody>
      </p:sp>
      <p:sp>
        <p:nvSpPr>
          <p:cNvPr id="3" name="Content Placeholder 2">
            <a:extLst>
              <a:ext uri="{FF2B5EF4-FFF2-40B4-BE49-F238E27FC236}">
                <a16:creationId xmlns:a16="http://schemas.microsoft.com/office/drawing/2014/main" id="{05995AE1-388A-8F36-44CF-653B112E26CF}"/>
              </a:ext>
            </a:extLst>
          </p:cNvPr>
          <p:cNvSpPr>
            <a:spLocks noGrp="1"/>
          </p:cNvSpPr>
          <p:nvPr>
            <p:ph idx="1"/>
          </p:nvPr>
        </p:nvSpPr>
        <p:spPr/>
        <p:txBody>
          <a:bodyPr vert="horz" lIns="91440" tIns="45720" rIns="91440" bIns="45720" rtlCol="0" anchor="t">
            <a:normAutofit/>
          </a:bodyPr>
          <a:lstStyle/>
          <a:p>
            <a:r>
              <a:rPr lang="en-US" sz="2400" dirty="0"/>
              <a:t>There are two broad categories of data that we collect: quantitative and qualitative:</a:t>
            </a:r>
            <a:endParaRPr lang="en-US" sz="2400">
              <a:ea typeface="Calibri"/>
              <a:cs typeface="Calibri"/>
            </a:endParaRPr>
          </a:p>
          <a:p>
            <a:pPr lvl="1"/>
            <a:r>
              <a:rPr lang="en-US" sz="2000" dirty="0"/>
              <a:t>Quantitative is usually numbers or statistical information</a:t>
            </a:r>
            <a:endParaRPr lang="en-US" sz="2000">
              <a:ea typeface="Calibri"/>
              <a:cs typeface="Calibri"/>
            </a:endParaRPr>
          </a:p>
          <a:p>
            <a:pPr lvl="1"/>
            <a:r>
              <a:rPr lang="en-US" sz="2000" dirty="0"/>
              <a:t>Qualitative is usually words, pictures, and other ways to gather contextual and descriptive information</a:t>
            </a:r>
            <a:endParaRPr lang="en-US" sz="2000">
              <a:ea typeface="Calibri"/>
              <a:cs typeface="Calibri"/>
            </a:endParaRPr>
          </a:p>
          <a:p>
            <a:pPr lvl="1"/>
            <a:endParaRPr lang="en-US" sz="2400" dirty="0">
              <a:ea typeface="Calibri"/>
              <a:cs typeface="Calibri"/>
            </a:endParaRPr>
          </a:p>
          <a:p>
            <a:r>
              <a:rPr lang="en-US" sz="2400" dirty="0"/>
              <a:t>Evaluations that combine the collective of both types of data are known as mixed methods designs</a:t>
            </a:r>
            <a:endParaRPr lang="en-US" sz="2400">
              <a:ea typeface="Calibri"/>
              <a:cs typeface="Calibri"/>
            </a:endParaRPr>
          </a:p>
          <a:p>
            <a:pPr lvl="1"/>
            <a:r>
              <a:rPr lang="en-US" sz="2000" dirty="0"/>
              <a:t>Both types of data are valuable in giving us a more complete picture</a:t>
            </a:r>
            <a:endParaRPr lang="en-US" sz="2000" dirty="0">
              <a:ea typeface="Calibri"/>
              <a:cs typeface="Calibri"/>
            </a:endParaRPr>
          </a:p>
        </p:txBody>
      </p:sp>
    </p:spTree>
    <p:extLst>
      <p:ext uri="{BB962C8B-B14F-4D97-AF65-F5344CB8AC3E}">
        <p14:creationId xmlns:p14="http://schemas.microsoft.com/office/powerpoint/2010/main" val="2418661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Sesame Street: 12 And Pinball Animation">
            <a:hlinkClick r:id="" action="ppaction://media"/>
            <a:extLst>
              <a:ext uri="{FF2B5EF4-FFF2-40B4-BE49-F238E27FC236}">
                <a16:creationId xmlns:a16="http://schemas.microsoft.com/office/drawing/2014/main" id="{127C4E68-FB6A-6F7E-0839-CDD798C5ABD4}"/>
              </a:ext>
            </a:extLst>
          </p:cNvPr>
          <p:cNvPicPr>
            <a:picLocks noGrp="1" noRot="1" noChangeAspect="1"/>
          </p:cNvPicPr>
          <p:nvPr>
            <p:ph idx="1"/>
            <a:videoFile r:link="rId1"/>
          </p:nvPr>
        </p:nvPicPr>
        <p:blipFill>
          <a:blip r:embed="rId3"/>
          <a:stretch>
            <a:fillRect/>
          </a:stretch>
        </p:blipFill>
        <p:spPr>
          <a:xfrm>
            <a:off x="2841746" y="1308493"/>
            <a:ext cx="6505918" cy="4881321"/>
          </a:xfrm>
          <a:prstGeom prst="rect">
            <a:avLst/>
          </a:prstGeom>
        </p:spPr>
      </p:pic>
      <p:sp>
        <p:nvSpPr>
          <p:cNvPr id="3" name="TextBox 2">
            <a:extLst>
              <a:ext uri="{FF2B5EF4-FFF2-40B4-BE49-F238E27FC236}">
                <a16:creationId xmlns:a16="http://schemas.microsoft.com/office/drawing/2014/main" id="{A2A9397A-59D3-7CB4-4A79-3DE66D3CC214}"/>
              </a:ext>
            </a:extLst>
          </p:cNvPr>
          <p:cNvSpPr txBox="1"/>
          <p:nvPr/>
        </p:nvSpPr>
        <p:spPr>
          <a:xfrm>
            <a:off x="555172" y="157328"/>
            <a:ext cx="5388428" cy="1107996"/>
          </a:xfrm>
          <a:prstGeom prst="rect">
            <a:avLst/>
          </a:prstGeom>
          <a:noFill/>
        </p:spPr>
        <p:txBody>
          <a:bodyPr wrap="square" lIns="91440" tIns="45720" rIns="91440" bIns="45720" rtlCol="0" anchor="t">
            <a:spAutoFit/>
          </a:bodyPr>
          <a:lstStyle/>
          <a:p>
            <a:r>
              <a:rPr lang="en-US" sz="4800" dirty="0">
                <a:solidFill>
                  <a:srgbClr val="420023"/>
                </a:solidFill>
                <a:latin typeface="Gill Sans Nova"/>
              </a:rPr>
              <a:t>Quantitative Data</a:t>
            </a:r>
            <a:endParaRPr lang="en-US" sz="4800" dirty="0">
              <a:latin typeface="Gill Sans Nova"/>
            </a:endParaRPr>
          </a:p>
          <a:p>
            <a:endParaRPr lang="en-US" dirty="0">
              <a:ea typeface="Calibri"/>
              <a:cs typeface="Calibri"/>
            </a:endParaRPr>
          </a:p>
        </p:txBody>
      </p:sp>
    </p:spTree>
    <p:extLst>
      <p:ext uri="{BB962C8B-B14F-4D97-AF65-F5344CB8AC3E}">
        <p14:creationId xmlns:p14="http://schemas.microsoft.com/office/powerpoint/2010/main" val="96423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1CE08-7CA4-49AF-22E1-5FDAE2308B2B}"/>
              </a:ext>
            </a:extLst>
          </p:cNvPr>
          <p:cNvSpPr>
            <a:spLocks noGrp="1"/>
          </p:cNvSpPr>
          <p:nvPr>
            <p:ph type="title"/>
          </p:nvPr>
        </p:nvSpPr>
        <p:spPr>
          <a:xfrm>
            <a:off x="777240" y="365125"/>
            <a:ext cx="10659110" cy="760186"/>
          </a:xfrm>
        </p:spPr>
        <p:txBody>
          <a:bodyPr>
            <a:normAutofit/>
          </a:bodyPr>
          <a:lstStyle/>
          <a:p>
            <a:r>
              <a:rPr lang="en-US" sz="4800" dirty="0"/>
              <a:t>Qualitative Data</a:t>
            </a:r>
          </a:p>
        </p:txBody>
      </p:sp>
      <p:pic>
        <p:nvPicPr>
          <p:cNvPr id="4" name="Online Media 3" descr="Sesame Street: The Three Little Pigs | Kermit News">
            <a:hlinkClick r:id="" action="ppaction://media"/>
            <a:extLst>
              <a:ext uri="{FF2B5EF4-FFF2-40B4-BE49-F238E27FC236}">
                <a16:creationId xmlns:a16="http://schemas.microsoft.com/office/drawing/2014/main" id="{CF7D42E5-1350-A8E8-F3FA-BC3550ACC4D7}"/>
              </a:ext>
            </a:extLst>
          </p:cNvPr>
          <p:cNvPicPr>
            <a:picLocks noGrp="1" noRot="1" noChangeAspect="1"/>
          </p:cNvPicPr>
          <p:nvPr>
            <p:ph idx="1"/>
            <a:videoFile r:link="rId1"/>
          </p:nvPr>
        </p:nvPicPr>
        <p:blipFill>
          <a:blip r:embed="rId3"/>
          <a:stretch>
            <a:fillRect/>
          </a:stretch>
        </p:blipFill>
        <p:spPr>
          <a:xfrm>
            <a:off x="3010807" y="1284514"/>
            <a:ext cx="6452188" cy="4838700"/>
          </a:xfrm>
          <a:prstGeom prst="rect">
            <a:avLst/>
          </a:prstGeom>
        </p:spPr>
      </p:pic>
    </p:spTree>
    <p:extLst>
      <p:ext uri="{BB962C8B-B14F-4D97-AF65-F5344CB8AC3E}">
        <p14:creationId xmlns:p14="http://schemas.microsoft.com/office/powerpoint/2010/main" val="337695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1A18B-8226-B7CE-34B0-8688F9DD30A5}"/>
              </a:ext>
            </a:extLst>
          </p:cNvPr>
          <p:cNvSpPr>
            <a:spLocks noGrp="1"/>
          </p:cNvSpPr>
          <p:nvPr>
            <p:ph type="title"/>
          </p:nvPr>
        </p:nvSpPr>
        <p:spPr>
          <a:xfrm>
            <a:off x="777240" y="365125"/>
            <a:ext cx="3220602" cy="1325563"/>
          </a:xfrm>
        </p:spPr>
        <p:txBody>
          <a:bodyPr>
            <a:normAutofit/>
          </a:bodyPr>
          <a:lstStyle/>
          <a:p>
            <a:r>
              <a:rPr lang="en-US" dirty="0"/>
              <a:t>Your Data</a:t>
            </a:r>
          </a:p>
        </p:txBody>
      </p:sp>
      <p:sp>
        <p:nvSpPr>
          <p:cNvPr id="3" name="Content Placeholder 2">
            <a:extLst>
              <a:ext uri="{FF2B5EF4-FFF2-40B4-BE49-F238E27FC236}">
                <a16:creationId xmlns:a16="http://schemas.microsoft.com/office/drawing/2014/main" id="{C3282354-B812-5F10-F4B7-3EFD609AA27C}"/>
              </a:ext>
            </a:extLst>
          </p:cNvPr>
          <p:cNvSpPr>
            <a:spLocks noGrp="1"/>
          </p:cNvSpPr>
          <p:nvPr>
            <p:ph idx="1"/>
          </p:nvPr>
        </p:nvSpPr>
        <p:spPr>
          <a:xfrm>
            <a:off x="386715" y="1825625"/>
            <a:ext cx="3798526" cy="4351338"/>
          </a:xfrm>
        </p:spPr>
        <p:txBody>
          <a:bodyPr vert="horz" lIns="91440" tIns="45720" rIns="91440" bIns="45720" rtlCol="0" anchor="t">
            <a:normAutofit/>
          </a:bodyPr>
          <a:lstStyle/>
          <a:p>
            <a:r>
              <a:rPr lang="en-US" sz="2400" dirty="0"/>
              <a:t>If you are using the ORH Outcomes Tool, you also have access to your own Data Dashboard that displays aggregated data that is contemporary – meaning, the data are refreshed daily</a:t>
            </a:r>
          </a:p>
        </p:txBody>
      </p:sp>
      <p:pic>
        <p:nvPicPr>
          <p:cNvPr id="4" name="Picture 3">
            <a:extLst>
              <a:ext uri="{FF2B5EF4-FFF2-40B4-BE49-F238E27FC236}">
                <a16:creationId xmlns:a16="http://schemas.microsoft.com/office/drawing/2014/main" id="{D31DB7FC-E68D-0BBD-8A87-0285C577E54F}"/>
              </a:ext>
            </a:extLst>
          </p:cNvPr>
          <p:cNvPicPr>
            <a:picLocks noChangeAspect="1"/>
          </p:cNvPicPr>
          <p:nvPr/>
        </p:nvPicPr>
        <p:blipFill>
          <a:blip r:embed="rId2"/>
          <a:stretch>
            <a:fillRect/>
          </a:stretch>
        </p:blipFill>
        <p:spPr>
          <a:xfrm>
            <a:off x="4398016" y="514350"/>
            <a:ext cx="6910693" cy="5667375"/>
          </a:xfrm>
          <a:prstGeom prst="rect">
            <a:avLst/>
          </a:prstGeom>
        </p:spPr>
      </p:pic>
    </p:spTree>
    <p:extLst>
      <p:ext uri="{BB962C8B-B14F-4D97-AF65-F5344CB8AC3E}">
        <p14:creationId xmlns:p14="http://schemas.microsoft.com/office/powerpoint/2010/main" val="3782380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637D0-2F5E-40BC-D064-6D9405C78F23}"/>
              </a:ext>
            </a:extLst>
          </p:cNvPr>
          <p:cNvSpPr>
            <a:spLocks noGrp="1"/>
          </p:cNvSpPr>
          <p:nvPr>
            <p:ph type="title"/>
          </p:nvPr>
        </p:nvSpPr>
        <p:spPr>
          <a:xfrm>
            <a:off x="777240" y="365126"/>
            <a:ext cx="10659110" cy="679904"/>
          </a:xfrm>
        </p:spPr>
        <p:txBody>
          <a:bodyPr>
            <a:normAutofit fontScale="90000"/>
          </a:bodyPr>
          <a:lstStyle/>
          <a:p>
            <a:r>
              <a:rPr lang="en-US" dirty="0"/>
              <a:t>Dashboards</a:t>
            </a:r>
          </a:p>
        </p:txBody>
      </p:sp>
      <p:pic>
        <p:nvPicPr>
          <p:cNvPr id="4" name="Content Placeholder 3">
            <a:extLst>
              <a:ext uri="{FF2B5EF4-FFF2-40B4-BE49-F238E27FC236}">
                <a16:creationId xmlns:a16="http://schemas.microsoft.com/office/drawing/2014/main" id="{E8F00847-27B8-52CB-836C-68383ECDDE91}"/>
              </a:ext>
            </a:extLst>
          </p:cNvPr>
          <p:cNvPicPr>
            <a:picLocks noGrp="1" noChangeAspect="1"/>
          </p:cNvPicPr>
          <p:nvPr>
            <p:ph idx="1"/>
          </p:nvPr>
        </p:nvPicPr>
        <p:blipFill>
          <a:blip r:embed="rId2"/>
          <a:stretch>
            <a:fillRect/>
          </a:stretch>
        </p:blipFill>
        <p:spPr>
          <a:xfrm>
            <a:off x="2152294" y="1145720"/>
            <a:ext cx="7497891" cy="5294277"/>
          </a:xfrm>
          <a:prstGeom prst="rect">
            <a:avLst/>
          </a:prstGeom>
        </p:spPr>
      </p:pic>
    </p:spTree>
    <p:extLst>
      <p:ext uri="{BB962C8B-B14F-4D97-AF65-F5344CB8AC3E}">
        <p14:creationId xmlns:p14="http://schemas.microsoft.com/office/powerpoint/2010/main" val="1749553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58767-4CED-9E75-5C4E-6E11ACE80A0A}"/>
              </a:ext>
            </a:extLst>
          </p:cNvPr>
          <p:cNvSpPr>
            <a:spLocks noGrp="1"/>
          </p:cNvSpPr>
          <p:nvPr>
            <p:ph type="title"/>
          </p:nvPr>
        </p:nvSpPr>
        <p:spPr/>
        <p:txBody>
          <a:bodyPr/>
          <a:lstStyle/>
          <a:p>
            <a:r>
              <a:rPr lang="en-US" dirty="0"/>
              <a:t>So… what am I looking at?</a:t>
            </a:r>
          </a:p>
        </p:txBody>
      </p:sp>
      <p:sp>
        <p:nvSpPr>
          <p:cNvPr id="3" name="Content Placeholder 2">
            <a:extLst>
              <a:ext uri="{FF2B5EF4-FFF2-40B4-BE49-F238E27FC236}">
                <a16:creationId xmlns:a16="http://schemas.microsoft.com/office/drawing/2014/main" id="{ABA7650B-4C8B-6FB9-1CDC-6BCAE6EF6F76}"/>
              </a:ext>
            </a:extLst>
          </p:cNvPr>
          <p:cNvSpPr>
            <a:spLocks noGrp="1"/>
          </p:cNvSpPr>
          <p:nvPr>
            <p:ph idx="1"/>
          </p:nvPr>
        </p:nvSpPr>
        <p:spPr/>
        <p:txBody>
          <a:bodyPr vert="horz" lIns="91440" tIns="45720" rIns="91440" bIns="45720" rtlCol="0" anchor="t">
            <a:normAutofit/>
          </a:bodyPr>
          <a:lstStyle/>
          <a:p>
            <a:r>
              <a:rPr lang="en-US" sz="2400" dirty="0"/>
              <a:t>You are seeing data trends over time from move-in, six-months, and exit from recovery housing</a:t>
            </a:r>
            <a:endParaRPr lang="en-US" sz="2400" dirty="0">
              <a:ea typeface="Calibri"/>
              <a:cs typeface="Calibri"/>
            </a:endParaRPr>
          </a:p>
          <a:p>
            <a:pPr marL="0" indent="0">
              <a:buClr>
                <a:srgbClr val="B1005E"/>
              </a:buClr>
              <a:buNone/>
            </a:pPr>
            <a:endParaRPr lang="en-US" sz="2400" dirty="0">
              <a:ea typeface="Calibri"/>
              <a:cs typeface="Calibri"/>
            </a:endParaRPr>
          </a:p>
          <a:p>
            <a:r>
              <a:rPr lang="en-US" sz="2400" dirty="0"/>
              <a:t>The data is not perfectly matched because not everyone completes the outcomes tool at move-in, at six-months, and at move-out</a:t>
            </a:r>
            <a:endParaRPr lang="en-US" sz="2400" dirty="0">
              <a:ea typeface="Calibri"/>
              <a:cs typeface="Calibri"/>
            </a:endParaRPr>
          </a:p>
          <a:p>
            <a:pPr lvl="1"/>
            <a:r>
              <a:rPr lang="en-US" sz="2000" dirty="0"/>
              <a:t>Also, at move-out, some surveys are completed by staff and not the resident</a:t>
            </a:r>
            <a:endParaRPr lang="en-US" sz="2000" dirty="0">
              <a:ea typeface="Calibri"/>
              <a:cs typeface="Calibri"/>
            </a:endParaRPr>
          </a:p>
          <a:p>
            <a:pPr lvl="1"/>
            <a:r>
              <a:rPr lang="en-US" sz="2000" dirty="0"/>
              <a:t>For most operators, the smallest data set is for the six-month survey completion.  This situation could be connected to two things: (1) Residents leaving prior to reaching six months; (2) Not having a process in place to remember to complete the six-month survey</a:t>
            </a:r>
            <a:endParaRPr lang="en-US" sz="2000" dirty="0">
              <a:ea typeface="Calibri"/>
              <a:cs typeface="Calibri"/>
            </a:endParaRPr>
          </a:p>
          <a:p>
            <a:endParaRPr lang="en-US" dirty="0"/>
          </a:p>
        </p:txBody>
      </p:sp>
    </p:spTree>
    <p:extLst>
      <p:ext uri="{BB962C8B-B14F-4D97-AF65-F5344CB8AC3E}">
        <p14:creationId xmlns:p14="http://schemas.microsoft.com/office/powerpoint/2010/main" val="3961715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B3095-943D-DA8E-70C0-8E2A786EE213}"/>
              </a:ext>
            </a:extLst>
          </p:cNvPr>
          <p:cNvSpPr>
            <a:spLocks noGrp="1"/>
          </p:cNvSpPr>
          <p:nvPr>
            <p:ph type="title"/>
          </p:nvPr>
        </p:nvSpPr>
        <p:spPr/>
        <p:txBody>
          <a:bodyPr/>
          <a:lstStyle/>
          <a:p>
            <a:r>
              <a:rPr lang="en-US" dirty="0"/>
              <a:t>Annual Reports</a:t>
            </a:r>
          </a:p>
        </p:txBody>
      </p:sp>
      <p:sp>
        <p:nvSpPr>
          <p:cNvPr id="3" name="Content Placeholder 2">
            <a:extLst>
              <a:ext uri="{FF2B5EF4-FFF2-40B4-BE49-F238E27FC236}">
                <a16:creationId xmlns:a16="http://schemas.microsoft.com/office/drawing/2014/main" id="{5FE7E0AB-C174-075E-C70D-C0C39E4ABFE1}"/>
              </a:ext>
            </a:extLst>
          </p:cNvPr>
          <p:cNvSpPr>
            <a:spLocks noGrp="1"/>
          </p:cNvSpPr>
          <p:nvPr>
            <p:ph idx="1"/>
          </p:nvPr>
        </p:nvSpPr>
        <p:spPr/>
        <p:txBody>
          <a:bodyPr vert="horz" lIns="91440" tIns="45720" rIns="91440" bIns="45720" rtlCol="0" anchor="t">
            <a:normAutofit/>
          </a:bodyPr>
          <a:lstStyle/>
          <a:p>
            <a:r>
              <a:rPr lang="en-US" sz="2400" dirty="0"/>
              <a:t>We utilize the data in the ORH Outcomes Tool to build Annual Reports for the ORH staff to disseminate.  These reports are posted on the ORH website, linked through </a:t>
            </a:r>
            <a:r>
              <a:rPr lang="en-US" sz="2400"/>
              <a:t>the newsletter and sent to stakeholders</a:t>
            </a:r>
            <a:endParaRPr lang="en-US" sz="2400">
              <a:ea typeface="Calibri"/>
              <a:cs typeface="Calibri"/>
            </a:endParaRPr>
          </a:p>
          <a:p>
            <a:pPr lvl="1"/>
            <a:r>
              <a:rPr lang="en-US" sz="2000" dirty="0"/>
              <a:t>The data from the annual reports are used for advocacy, education, and to build the knowledge base about recovery housing</a:t>
            </a:r>
            <a:endParaRPr lang="en-US" sz="2000">
              <a:ea typeface="Calibri"/>
              <a:cs typeface="Calibri"/>
            </a:endParaRPr>
          </a:p>
          <a:p>
            <a:pPr lvl="1"/>
            <a:r>
              <a:rPr lang="en-US" sz="2000" dirty="0"/>
              <a:t>We look at all completed surveys for a calendar year when we develop an annual report for ORH</a:t>
            </a:r>
            <a:endParaRPr lang="en-US" sz="2000">
              <a:ea typeface="Calibri"/>
              <a:cs typeface="Calibri"/>
            </a:endParaRPr>
          </a:p>
          <a:p>
            <a:pPr marL="457200" lvl="1" indent="0">
              <a:buClr>
                <a:srgbClr val="B1005E"/>
              </a:buClr>
              <a:buNone/>
            </a:pPr>
            <a:endParaRPr lang="en-US" sz="2400" dirty="0">
              <a:ea typeface="Calibri"/>
              <a:cs typeface="Calibri"/>
            </a:endParaRPr>
          </a:p>
          <a:p>
            <a:r>
              <a:rPr lang="en-US" sz="2400" dirty="0"/>
              <a:t>Annual reports are just one way to communicate and share information</a:t>
            </a:r>
            <a:endParaRPr lang="en-US" sz="2400" dirty="0">
              <a:ea typeface="Calibri"/>
              <a:cs typeface="Calibri"/>
            </a:endParaRPr>
          </a:p>
          <a:p>
            <a:pPr lvl="1"/>
            <a:r>
              <a:rPr lang="en-US" sz="2000" dirty="0"/>
              <a:t>Other ways to communicate information include: brief reports, infographics, executive summaries, presentations, </a:t>
            </a:r>
            <a:r>
              <a:rPr lang="en-US" sz="2000" dirty="0" err="1"/>
              <a:t>etc</a:t>
            </a:r>
            <a:endParaRPr lang="en-US" sz="2000">
              <a:ea typeface="Calibri"/>
              <a:cs typeface="Calibri"/>
            </a:endParaRPr>
          </a:p>
          <a:p>
            <a:pPr marL="457200" lvl="1" indent="0">
              <a:buNone/>
            </a:pPr>
            <a:endParaRPr lang="en-US" dirty="0"/>
          </a:p>
        </p:txBody>
      </p:sp>
    </p:spTree>
    <p:extLst>
      <p:ext uri="{BB962C8B-B14F-4D97-AF65-F5344CB8AC3E}">
        <p14:creationId xmlns:p14="http://schemas.microsoft.com/office/powerpoint/2010/main" val="1004900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8962C07-0440-22CD-66DB-611753B757F4}"/>
              </a:ext>
            </a:extLst>
          </p:cNvPr>
          <p:cNvPicPr>
            <a:picLocks noGrp="1" noChangeAspect="1"/>
          </p:cNvPicPr>
          <p:nvPr>
            <p:ph idx="1"/>
          </p:nvPr>
        </p:nvPicPr>
        <p:blipFill>
          <a:blip r:embed="rId2"/>
          <a:stretch>
            <a:fillRect/>
          </a:stretch>
        </p:blipFill>
        <p:spPr>
          <a:xfrm>
            <a:off x="904818" y="814967"/>
            <a:ext cx="4744824" cy="4749899"/>
          </a:xfrm>
          <a:prstGeom prst="rect">
            <a:avLst/>
          </a:prstGeom>
        </p:spPr>
      </p:pic>
      <p:pic>
        <p:nvPicPr>
          <p:cNvPr id="5" name="Picture 4">
            <a:extLst>
              <a:ext uri="{FF2B5EF4-FFF2-40B4-BE49-F238E27FC236}">
                <a16:creationId xmlns:a16="http://schemas.microsoft.com/office/drawing/2014/main" id="{42C8AF78-63BC-8A6D-EEA0-A0317CAE8289}"/>
              </a:ext>
            </a:extLst>
          </p:cNvPr>
          <p:cNvPicPr>
            <a:picLocks noChangeAspect="1"/>
          </p:cNvPicPr>
          <p:nvPr/>
        </p:nvPicPr>
        <p:blipFill>
          <a:blip r:embed="rId3"/>
          <a:stretch>
            <a:fillRect/>
          </a:stretch>
        </p:blipFill>
        <p:spPr>
          <a:xfrm>
            <a:off x="5948742" y="756103"/>
            <a:ext cx="4803626" cy="4808764"/>
          </a:xfrm>
          <a:prstGeom prst="rect">
            <a:avLst/>
          </a:prstGeom>
        </p:spPr>
      </p:pic>
    </p:spTree>
    <p:extLst>
      <p:ext uri="{BB962C8B-B14F-4D97-AF65-F5344CB8AC3E}">
        <p14:creationId xmlns:p14="http://schemas.microsoft.com/office/powerpoint/2010/main" val="1322497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7C8C5-A00A-C6BA-9E95-4AB7CAC2DBE5}"/>
              </a:ext>
            </a:extLst>
          </p:cNvPr>
          <p:cNvSpPr>
            <a:spLocks noGrp="1"/>
          </p:cNvSpPr>
          <p:nvPr>
            <p:ph type="title"/>
          </p:nvPr>
        </p:nvSpPr>
        <p:spPr>
          <a:xfrm>
            <a:off x="777240" y="365125"/>
            <a:ext cx="6663759" cy="982320"/>
          </a:xfrm>
        </p:spPr>
        <p:txBody>
          <a:bodyPr/>
          <a:lstStyle/>
          <a:p>
            <a:r>
              <a:rPr lang="en-US" dirty="0"/>
              <a:t>Let’s Have Some Fun</a:t>
            </a:r>
          </a:p>
        </p:txBody>
      </p:sp>
      <p:sp>
        <p:nvSpPr>
          <p:cNvPr id="3" name="Content Placeholder 2">
            <a:extLst>
              <a:ext uri="{FF2B5EF4-FFF2-40B4-BE49-F238E27FC236}">
                <a16:creationId xmlns:a16="http://schemas.microsoft.com/office/drawing/2014/main" id="{78DAE084-B87F-E6F1-0A9A-34327F96B260}"/>
              </a:ext>
            </a:extLst>
          </p:cNvPr>
          <p:cNvSpPr>
            <a:spLocks noGrp="1"/>
          </p:cNvSpPr>
          <p:nvPr>
            <p:ph idx="1"/>
          </p:nvPr>
        </p:nvSpPr>
        <p:spPr/>
        <p:txBody>
          <a:bodyPr vert="horz" lIns="91440" tIns="45720" rIns="91440" bIns="45720" rtlCol="0" anchor="t">
            <a:normAutofit/>
          </a:bodyPr>
          <a:lstStyle/>
          <a:p>
            <a:pPr marL="0" indent="0" algn="ctr">
              <a:buNone/>
            </a:pPr>
            <a:r>
              <a:rPr lang="en-US" sz="2800" b="1" dirty="0"/>
              <a:t>CONFERENCE COUNTDOWN</a:t>
            </a:r>
            <a:endParaRPr lang="en-US" b="1"/>
          </a:p>
          <a:p>
            <a:pPr marL="0" indent="0">
              <a:buNone/>
            </a:pPr>
            <a:endParaRPr lang="en-US" sz="2400" dirty="0">
              <a:ea typeface="Calibri"/>
              <a:cs typeface="Calibri"/>
            </a:endParaRPr>
          </a:p>
          <a:p>
            <a:pPr lvl="1"/>
            <a:r>
              <a:rPr lang="en-US" sz="2400" dirty="0"/>
              <a:t>Everyone please stand (if you are able).</a:t>
            </a:r>
            <a:endParaRPr lang="en-US" sz="2400" dirty="0">
              <a:ea typeface="Calibri"/>
              <a:cs typeface="Calibri"/>
            </a:endParaRPr>
          </a:p>
          <a:p>
            <a:pPr marL="457200" lvl="1" indent="0">
              <a:buClr>
                <a:srgbClr val="B1005E"/>
              </a:buClr>
              <a:buNone/>
            </a:pPr>
            <a:endParaRPr lang="en-US" dirty="0">
              <a:ea typeface="Calibri"/>
              <a:cs typeface="Calibri"/>
            </a:endParaRPr>
          </a:p>
          <a:p>
            <a:pPr marL="457200" lvl="1" indent="0">
              <a:buNone/>
            </a:pPr>
            <a:r>
              <a:rPr lang="en-US" sz="2000" b="1" dirty="0">
                <a:ea typeface="Calibri"/>
                <a:cs typeface="Calibri"/>
              </a:rPr>
              <a:t>THIS IS MY...</a:t>
            </a:r>
            <a:endParaRPr lang="en-US" sz="2000" dirty="0">
              <a:ea typeface="Calibri"/>
              <a:cs typeface="Calibri"/>
            </a:endParaRPr>
          </a:p>
          <a:p>
            <a:pPr lvl="1"/>
            <a:r>
              <a:rPr lang="en-US" sz="2000" dirty="0"/>
              <a:t>First ORH Conference</a:t>
            </a:r>
            <a:endParaRPr lang="en-US" sz="2000" dirty="0">
              <a:ea typeface="Calibri"/>
              <a:cs typeface="Calibri"/>
            </a:endParaRPr>
          </a:p>
          <a:p>
            <a:pPr lvl="1"/>
            <a:r>
              <a:rPr lang="en-US" sz="2000" dirty="0"/>
              <a:t>Second ORH Conference</a:t>
            </a:r>
            <a:endParaRPr lang="en-US" sz="2000" dirty="0">
              <a:ea typeface="Calibri"/>
              <a:cs typeface="Calibri"/>
            </a:endParaRPr>
          </a:p>
          <a:p>
            <a:pPr lvl="1"/>
            <a:r>
              <a:rPr lang="en-US" sz="2000" dirty="0"/>
              <a:t>Third ORH Conference</a:t>
            </a:r>
            <a:endParaRPr lang="en-US" sz="2000" dirty="0">
              <a:ea typeface="Calibri"/>
              <a:cs typeface="Calibri"/>
            </a:endParaRPr>
          </a:p>
          <a:p>
            <a:pPr lvl="1"/>
            <a:r>
              <a:rPr lang="en-US" sz="2000" dirty="0"/>
              <a:t>Fourth ORH Conference</a:t>
            </a:r>
            <a:endParaRPr lang="en-US" sz="2000" dirty="0">
              <a:ea typeface="Calibri"/>
              <a:cs typeface="Calibri"/>
            </a:endParaRPr>
          </a:p>
          <a:p>
            <a:pPr lvl="1"/>
            <a:r>
              <a:rPr lang="en-US" sz="2000" dirty="0"/>
              <a:t>Fifth ORH Conference</a:t>
            </a:r>
            <a:endParaRPr lang="en-US" sz="2000" dirty="0">
              <a:ea typeface="Calibri"/>
              <a:cs typeface="Calibri"/>
            </a:endParaRPr>
          </a:p>
          <a:p>
            <a:pPr lvl="1"/>
            <a:r>
              <a:rPr lang="en-US" sz="2000" dirty="0"/>
              <a:t>More than five?</a:t>
            </a:r>
            <a:endParaRPr lang="en-US" sz="2000" dirty="0">
              <a:ea typeface="Calibri"/>
              <a:cs typeface="Calibri"/>
            </a:endParaRPr>
          </a:p>
          <a:p>
            <a:pPr lvl="1"/>
            <a:r>
              <a:rPr lang="en-US" sz="2000" dirty="0"/>
              <a:t>Were you there at the beginning?!</a:t>
            </a:r>
            <a:endParaRPr lang="en-US" sz="2000" dirty="0">
              <a:ea typeface="Calibri"/>
              <a:cs typeface="Calibri"/>
            </a:endParaRPr>
          </a:p>
          <a:p>
            <a:pPr lvl="1"/>
            <a:endParaRPr lang="en-US" dirty="0"/>
          </a:p>
        </p:txBody>
      </p:sp>
    </p:spTree>
    <p:extLst>
      <p:ext uri="{BB962C8B-B14F-4D97-AF65-F5344CB8AC3E}">
        <p14:creationId xmlns:p14="http://schemas.microsoft.com/office/powerpoint/2010/main" val="970834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CAB65-C6FA-A1F7-C83D-FA777AB9E994}"/>
              </a:ext>
            </a:extLst>
          </p:cNvPr>
          <p:cNvSpPr>
            <a:spLocks noGrp="1"/>
          </p:cNvSpPr>
          <p:nvPr>
            <p:ph type="title"/>
          </p:nvPr>
        </p:nvSpPr>
        <p:spPr>
          <a:xfrm>
            <a:off x="1249861" y="405947"/>
            <a:ext cx="8653418" cy="818696"/>
          </a:xfrm>
        </p:spPr>
        <p:txBody>
          <a:bodyPr>
            <a:normAutofit fontScale="90000"/>
          </a:bodyPr>
          <a:lstStyle/>
          <a:p>
            <a:r>
              <a:rPr lang="en-US" dirty="0"/>
              <a:t>2024 Annual Report: In Process</a:t>
            </a:r>
          </a:p>
        </p:txBody>
      </p:sp>
      <p:sp>
        <p:nvSpPr>
          <p:cNvPr id="3" name="Content Placeholder 2">
            <a:extLst>
              <a:ext uri="{FF2B5EF4-FFF2-40B4-BE49-F238E27FC236}">
                <a16:creationId xmlns:a16="http://schemas.microsoft.com/office/drawing/2014/main" id="{BAC6255F-D015-50F0-E4BA-8BD42FD7BF6A}"/>
              </a:ext>
            </a:extLst>
          </p:cNvPr>
          <p:cNvSpPr>
            <a:spLocks noGrp="1"/>
          </p:cNvSpPr>
          <p:nvPr>
            <p:ph idx="1"/>
          </p:nvPr>
        </p:nvSpPr>
        <p:spPr>
          <a:xfrm>
            <a:off x="581297" y="1450068"/>
            <a:ext cx="3443696" cy="4351338"/>
          </a:xfrm>
        </p:spPr>
        <p:txBody>
          <a:bodyPr vert="horz" lIns="91440" tIns="45720" rIns="91440" bIns="45720" rtlCol="0" anchor="t">
            <a:noAutofit/>
          </a:bodyPr>
          <a:lstStyle/>
          <a:p>
            <a:r>
              <a:rPr lang="en-US" sz="2400" dirty="0"/>
              <a:t>In calendar year 2024, over 10,000 surveys were submitted through the outcomes tool: </a:t>
            </a:r>
            <a:endParaRPr lang="en-US" sz="2400" dirty="0">
              <a:ea typeface="Calibri"/>
              <a:cs typeface="Calibri"/>
            </a:endParaRPr>
          </a:p>
          <a:p>
            <a:pPr lvl="1"/>
            <a:r>
              <a:rPr lang="en-US" sz="2000" dirty="0"/>
              <a:t>Over 6,000 were done at move-in</a:t>
            </a:r>
            <a:endParaRPr lang="en-US" sz="2000">
              <a:ea typeface="Calibri"/>
              <a:cs typeface="Calibri"/>
            </a:endParaRPr>
          </a:p>
          <a:p>
            <a:pPr lvl="1"/>
            <a:r>
              <a:rPr lang="en-US" sz="2000" dirty="0"/>
              <a:t>900 were completed at the six-month length of stay</a:t>
            </a:r>
            <a:endParaRPr lang="en-US" sz="2000">
              <a:ea typeface="Calibri"/>
              <a:cs typeface="Calibri"/>
            </a:endParaRPr>
          </a:p>
          <a:p>
            <a:pPr lvl="1"/>
            <a:r>
              <a:rPr lang="en-US" sz="2000" dirty="0"/>
              <a:t>Over 2,000 were completed at move-out</a:t>
            </a:r>
            <a:endParaRPr lang="en-US" sz="2000" dirty="0">
              <a:ea typeface="Calibri"/>
              <a:cs typeface="Calibri"/>
            </a:endParaRPr>
          </a:p>
          <a:p>
            <a:pPr marL="0" indent="0">
              <a:buNone/>
            </a:pPr>
            <a:r>
              <a:rPr lang="en-US" sz="2400" dirty="0"/>
              <a:t>Over 400 recovery houses participated.</a:t>
            </a:r>
            <a:endParaRPr lang="en-US" sz="2400" dirty="0">
              <a:ea typeface="Calibri"/>
              <a:cs typeface="Calibri"/>
            </a:endParaRPr>
          </a:p>
          <a:p>
            <a:pPr marL="0" indent="0">
              <a:buNone/>
            </a:pPr>
            <a:endParaRPr lang="en-US" dirty="0"/>
          </a:p>
        </p:txBody>
      </p:sp>
      <p:pic>
        <p:nvPicPr>
          <p:cNvPr id="6" name="Picture 5">
            <a:extLst>
              <a:ext uri="{FF2B5EF4-FFF2-40B4-BE49-F238E27FC236}">
                <a16:creationId xmlns:a16="http://schemas.microsoft.com/office/drawing/2014/main" id="{34D0714C-2AC5-F4EE-14E9-A2E98ACA275F}"/>
              </a:ext>
            </a:extLst>
          </p:cNvPr>
          <p:cNvPicPr>
            <a:picLocks noChangeAspect="1"/>
          </p:cNvPicPr>
          <p:nvPr/>
        </p:nvPicPr>
        <p:blipFill>
          <a:blip r:embed="rId2"/>
          <a:stretch>
            <a:fillRect/>
          </a:stretch>
        </p:blipFill>
        <p:spPr>
          <a:xfrm>
            <a:off x="4291692" y="1224643"/>
            <a:ext cx="7772400" cy="4479331"/>
          </a:xfrm>
          <a:prstGeom prst="rect">
            <a:avLst/>
          </a:prstGeom>
        </p:spPr>
      </p:pic>
    </p:spTree>
    <p:extLst>
      <p:ext uri="{BB962C8B-B14F-4D97-AF65-F5344CB8AC3E}">
        <p14:creationId xmlns:p14="http://schemas.microsoft.com/office/powerpoint/2010/main" val="3261402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B8F636A-38C8-6FF4-AE18-D501989FA9B4}"/>
              </a:ext>
            </a:extLst>
          </p:cNvPr>
          <p:cNvPicPr>
            <a:picLocks noGrp="1" noChangeAspect="1"/>
          </p:cNvPicPr>
          <p:nvPr>
            <p:ph idx="1"/>
          </p:nvPr>
        </p:nvPicPr>
        <p:blipFill>
          <a:blip r:embed="rId2"/>
          <a:stretch>
            <a:fillRect/>
          </a:stretch>
        </p:blipFill>
        <p:spPr>
          <a:xfrm>
            <a:off x="-6751" y="1827870"/>
            <a:ext cx="12198637" cy="3151388"/>
          </a:xfrm>
          <a:prstGeom prst="rect">
            <a:avLst/>
          </a:prstGeom>
        </p:spPr>
      </p:pic>
    </p:spTree>
    <p:extLst>
      <p:ext uri="{BB962C8B-B14F-4D97-AF65-F5344CB8AC3E}">
        <p14:creationId xmlns:p14="http://schemas.microsoft.com/office/powerpoint/2010/main" val="27136357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B22945E-08B8-9F05-ACD3-ACF3DCE15341}"/>
              </a:ext>
            </a:extLst>
          </p:cNvPr>
          <p:cNvPicPr>
            <a:picLocks noGrp="1" noChangeAspect="1"/>
          </p:cNvPicPr>
          <p:nvPr>
            <p:ph idx="1"/>
          </p:nvPr>
        </p:nvPicPr>
        <p:blipFill>
          <a:blip r:embed="rId2"/>
          <a:stretch>
            <a:fillRect/>
          </a:stretch>
        </p:blipFill>
        <p:spPr>
          <a:xfrm>
            <a:off x="1777142" y="225423"/>
            <a:ext cx="7978356" cy="6265183"/>
          </a:xfrm>
          <a:prstGeom prst="rect">
            <a:avLst/>
          </a:prstGeom>
        </p:spPr>
      </p:pic>
    </p:spTree>
    <p:extLst>
      <p:ext uri="{BB962C8B-B14F-4D97-AF65-F5344CB8AC3E}">
        <p14:creationId xmlns:p14="http://schemas.microsoft.com/office/powerpoint/2010/main" val="1992483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203766-8C6C-D3F8-6659-5FE0717A272F}"/>
              </a:ext>
            </a:extLst>
          </p:cNvPr>
          <p:cNvPicPr>
            <a:picLocks noChangeAspect="1"/>
          </p:cNvPicPr>
          <p:nvPr/>
        </p:nvPicPr>
        <p:blipFill>
          <a:blip r:embed="rId2"/>
          <a:stretch>
            <a:fillRect/>
          </a:stretch>
        </p:blipFill>
        <p:spPr>
          <a:xfrm>
            <a:off x="2041071" y="244777"/>
            <a:ext cx="8099269" cy="6360130"/>
          </a:xfrm>
          <a:prstGeom prst="rect">
            <a:avLst/>
          </a:prstGeom>
        </p:spPr>
      </p:pic>
    </p:spTree>
    <p:extLst>
      <p:ext uri="{BB962C8B-B14F-4D97-AF65-F5344CB8AC3E}">
        <p14:creationId xmlns:p14="http://schemas.microsoft.com/office/powerpoint/2010/main" val="2125510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B3F4DB-7F2C-F2DA-886A-379D6062E7F2}"/>
              </a:ext>
            </a:extLst>
          </p:cNvPr>
          <p:cNvPicPr>
            <a:picLocks noChangeAspect="1"/>
          </p:cNvPicPr>
          <p:nvPr/>
        </p:nvPicPr>
        <p:blipFill>
          <a:blip r:embed="rId2"/>
          <a:stretch>
            <a:fillRect/>
          </a:stretch>
        </p:blipFill>
        <p:spPr>
          <a:xfrm>
            <a:off x="3276496" y="0"/>
            <a:ext cx="5639007" cy="6858000"/>
          </a:xfrm>
          <a:prstGeom prst="rect">
            <a:avLst/>
          </a:prstGeom>
        </p:spPr>
      </p:pic>
      <p:pic>
        <p:nvPicPr>
          <p:cNvPr id="4" name="Picture 3" descr="A person in a blue jacket and yellow shirt&#10;&#10;AI-generated content may be incorrect.">
            <a:extLst>
              <a:ext uri="{FF2B5EF4-FFF2-40B4-BE49-F238E27FC236}">
                <a16:creationId xmlns:a16="http://schemas.microsoft.com/office/drawing/2014/main" id="{A18FE93B-C934-3785-A56D-0299860C1EB0}"/>
              </a:ext>
            </a:extLst>
          </p:cNvPr>
          <p:cNvPicPr>
            <a:picLocks noChangeAspect="1"/>
          </p:cNvPicPr>
          <p:nvPr/>
        </p:nvPicPr>
        <p:blipFill>
          <a:blip r:embed="rId3"/>
          <a:stretch>
            <a:fillRect/>
          </a:stretch>
        </p:blipFill>
        <p:spPr>
          <a:xfrm>
            <a:off x="739006" y="865415"/>
            <a:ext cx="1764192" cy="2643414"/>
          </a:xfrm>
          <a:prstGeom prst="rect">
            <a:avLst/>
          </a:prstGeom>
        </p:spPr>
      </p:pic>
      <p:pic>
        <p:nvPicPr>
          <p:cNvPr id="6" name="Picture 5" descr="A person with long brown hair wearing a purple cardigan&#10;&#10;AI-generated content may be incorrect.">
            <a:extLst>
              <a:ext uri="{FF2B5EF4-FFF2-40B4-BE49-F238E27FC236}">
                <a16:creationId xmlns:a16="http://schemas.microsoft.com/office/drawing/2014/main" id="{B6535076-2397-5F55-3FAB-1816680835FE}"/>
              </a:ext>
            </a:extLst>
          </p:cNvPr>
          <p:cNvPicPr>
            <a:picLocks noChangeAspect="1"/>
          </p:cNvPicPr>
          <p:nvPr/>
        </p:nvPicPr>
        <p:blipFill>
          <a:blip r:embed="rId4"/>
          <a:stretch>
            <a:fillRect/>
          </a:stretch>
        </p:blipFill>
        <p:spPr>
          <a:xfrm>
            <a:off x="9681936" y="865415"/>
            <a:ext cx="1840474" cy="2757714"/>
          </a:xfrm>
          <a:prstGeom prst="rect">
            <a:avLst/>
          </a:prstGeom>
        </p:spPr>
      </p:pic>
      <p:sp>
        <p:nvSpPr>
          <p:cNvPr id="7" name="TextBox 6">
            <a:extLst>
              <a:ext uri="{FF2B5EF4-FFF2-40B4-BE49-F238E27FC236}">
                <a16:creationId xmlns:a16="http://schemas.microsoft.com/office/drawing/2014/main" id="{3E2FAC65-AC2B-526C-B811-840D1F8C0880}"/>
              </a:ext>
            </a:extLst>
          </p:cNvPr>
          <p:cNvSpPr txBox="1"/>
          <p:nvPr/>
        </p:nvSpPr>
        <p:spPr>
          <a:xfrm>
            <a:off x="342900" y="3641271"/>
            <a:ext cx="2555421" cy="369332"/>
          </a:xfrm>
          <a:prstGeom prst="rect">
            <a:avLst/>
          </a:prstGeom>
          <a:noFill/>
        </p:spPr>
        <p:txBody>
          <a:bodyPr wrap="square" rtlCol="0">
            <a:spAutoFit/>
          </a:bodyPr>
          <a:lstStyle/>
          <a:p>
            <a:pPr algn="ctr"/>
            <a:r>
              <a:rPr lang="en-US" dirty="0"/>
              <a:t>Dr. Brieanne Beaujolais</a:t>
            </a:r>
          </a:p>
        </p:txBody>
      </p:sp>
      <p:sp>
        <p:nvSpPr>
          <p:cNvPr id="8" name="TextBox 7">
            <a:extLst>
              <a:ext uri="{FF2B5EF4-FFF2-40B4-BE49-F238E27FC236}">
                <a16:creationId xmlns:a16="http://schemas.microsoft.com/office/drawing/2014/main" id="{CD490924-8F39-430B-531B-340CC5D1FD4A}"/>
              </a:ext>
            </a:extLst>
          </p:cNvPr>
          <p:cNvSpPr txBox="1"/>
          <p:nvPr/>
        </p:nvSpPr>
        <p:spPr>
          <a:xfrm>
            <a:off x="9397093" y="3771900"/>
            <a:ext cx="2457450" cy="369332"/>
          </a:xfrm>
          <a:prstGeom prst="rect">
            <a:avLst/>
          </a:prstGeom>
          <a:noFill/>
        </p:spPr>
        <p:txBody>
          <a:bodyPr wrap="square" rtlCol="0">
            <a:spAutoFit/>
          </a:bodyPr>
          <a:lstStyle/>
          <a:p>
            <a:pPr algn="ctr"/>
            <a:r>
              <a:rPr lang="en-US" dirty="0"/>
              <a:t>Kathleen Gallant</a:t>
            </a:r>
          </a:p>
        </p:txBody>
      </p:sp>
    </p:spTree>
    <p:extLst>
      <p:ext uri="{BB962C8B-B14F-4D97-AF65-F5344CB8AC3E}">
        <p14:creationId xmlns:p14="http://schemas.microsoft.com/office/powerpoint/2010/main" val="2569507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01C2-A5BC-DF49-9C02-8808B263F3E8}"/>
              </a:ext>
            </a:extLst>
          </p:cNvPr>
          <p:cNvSpPr>
            <a:spLocks noGrp="1"/>
          </p:cNvSpPr>
          <p:nvPr>
            <p:ph type="title"/>
          </p:nvPr>
        </p:nvSpPr>
        <p:spPr>
          <a:xfrm>
            <a:off x="677334" y="609600"/>
            <a:ext cx="4836208" cy="698695"/>
          </a:xfrm>
        </p:spPr>
        <p:txBody>
          <a:bodyPr>
            <a:noAutofit/>
          </a:bodyPr>
          <a:lstStyle/>
          <a:p>
            <a:r>
              <a:rPr lang="en-US" sz="4400" dirty="0"/>
              <a:t>Purpose and Scope</a:t>
            </a:r>
          </a:p>
        </p:txBody>
      </p:sp>
      <p:sp>
        <p:nvSpPr>
          <p:cNvPr id="3" name="Content Placeholder 2">
            <a:extLst>
              <a:ext uri="{FF2B5EF4-FFF2-40B4-BE49-F238E27FC236}">
                <a16:creationId xmlns:a16="http://schemas.microsoft.com/office/drawing/2014/main" id="{011FEFE4-C89C-3447-8A0C-66B133060BB8}"/>
              </a:ext>
            </a:extLst>
          </p:cNvPr>
          <p:cNvSpPr>
            <a:spLocks noGrp="1"/>
          </p:cNvSpPr>
          <p:nvPr>
            <p:ph idx="1"/>
          </p:nvPr>
        </p:nvSpPr>
        <p:spPr>
          <a:xfrm>
            <a:off x="826422" y="1474788"/>
            <a:ext cx="3615728" cy="4766748"/>
          </a:xfrm>
        </p:spPr>
        <p:txBody>
          <a:bodyPr vert="horz" lIns="91440" tIns="45720" rIns="91440" bIns="45720" rtlCol="0" anchor="t">
            <a:noAutofit/>
          </a:bodyPr>
          <a:lstStyle/>
          <a:p>
            <a:r>
              <a:rPr lang="en-US" sz="2200" dirty="0"/>
              <a:t>Recovery housing resident outcomes across the multiple levels of housing have not yet been widely studied. Much of the existing research has focused on Oxford Houses, or Level 1 housing.</a:t>
            </a:r>
            <a:endParaRPr lang="en-US" sz="2200">
              <a:ea typeface="Calibri"/>
              <a:cs typeface="Calibri"/>
            </a:endParaRPr>
          </a:p>
          <a:p>
            <a:r>
              <a:rPr lang="en-US" sz="2200" dirty="0"/>
              <a:t>The purpose of this study was to contribute to the knowledge-base of recovery housing outcomes and explore how resident outcomes may vary by housing level in Ohio.</a:t>
            </a:r>
            <a:endParaRPr lang="en-US" sz="2200">
              <a:ea typeface="Calibri"/>
              <a:cs typeface="Calibri"/>
            </a:endParaRPr>
          </a:p>
        </p:txBody>
      </p:sp>
      <p:sp>
        <p:nvSpPr>
          <p:cNvPr id="4" name="Rectangle 3">
            <a:extLst>
              <a:ext uri="{FF2B5EF4-FFF2-40B4-BE49-F238E27FC236}">
                <a16:creationId xmlns:a16="http://schemas.microsoft.com/office/drawing/2014/main" id="{FDF06370-6D85-6A5A-6E65-D236EE3430E8}"/>
              </a:ext>
            </a:extLst>
          </p:cNvPr>
          <p:cNvSpPr/>
          <p:nvPr/>
        </p:nvSpPr>
        <p:spPr>
          <a:xfrm>
            <a:off x="6678459" y="814388"/>
            <a:ext cx="1819405" cy="1320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collected May 1, 2022- Dec 31, 2023</a:t>
            </a:r>
          </a:p>
        </p:txBody>
      </p:sp>
      <p:sp>
        <p:nvSpPr>
          <p:cNvPr id="5" name="Rectangle 4">
            <a:extLst>
              <a:ext uri="{FF2B5EF4-FFF2-40B4-BE49-F238E27FC236}">
                <a16:creationId xmlns:a16="http://schemas.microsoft.com/office/drawing/2014/main" id="{2BC78962-E6EC-D572-8FF5-AECD0553C7CC}"/>
              </a:ext>
            </a:extLst>
          </p:cNvPr>
          <p:cNvSpPr/>
          <p:nvPr/>
        </p:nvSpPr>
        <p:spPr>
          <a:xfrm>
            <a:off x="6778667" y="2843202"/>
            <a:ext cx="1613769" cy="1320800"/>
          </a:xfrm>
          <a:prstGeom prst="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5,742 surveys from 97 certified houses</a:t>
            </a:r>
          </a:p>
        </p:txBody>
      </p:sp>
      <p:sp>
        <p:nvSpPr>
          <p:cNvPr id="6" name="Rectangle 5">
            <a:extLst>
              <a:ext uri="{FF2B5EF4-FFF2-40B4-BE49-F238E27FC236}">
                <a16:creationId xmlns:a16="http://schemas.microsoft.com/office/drawing/2014/main" id="{3CD2153E-1C49-EEA3-9854-5C4EDB4CF353}"/>
              </a:ext>
            </a:extLst>
          </p:cNvPr>
          <p:cNvSpPr/>
          <p:nvPr/>
        </p:nvSpPr>
        <p:spPr>
          <a:xfrm>
            <a:off x="5050085" y="5259386"/>
            <a:ext cx="1353312" cy="974036"/>
          </a:xfrm>
          <a:prstGeom prst="rect">
            <a:avLst/>
          </a:prstGeom>
          <a:solidFill>
            <a:srgbClr val="939A4E"/>
          </a:solidFill>
          <a:ln>
            <a:solidFill>
              <a:srgbClr val="9198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b="1" u="sng" dirty="0"/>
              <a:t>Level 1</a:t>
            </a:r>
          </a:p>
          <a:p>
            <a:pPr algn="ctr">
              <a:lnSpc>
                <a:spcPct val="150000"/>
              </a:lnSpc>
            </a:pPr>
            <a:r>
              <a:rPr lang="en-US" sz="1400" dirty="0"/>
              <a:t>156 move-in</a:t>
            </a:r>
          </a:p>
          <a:p>
            <a:pPr algn="ctr">
              <a:lnSpc>
                <a:spcPct val="150000"/>
              </a:lnSpc>
            </a:pPr>
            <a:r>
              <a:rPr lang="en-US" sz="1400" dirty="0"/>
              <a:t>37 six month</a:t>
            </a:r>
          </a:p>
        </p:txBody>
      </p:sp>
      <p:sp>
        <p:nvSpPr>
          <p:cNvPr id="7" name="Rectangle 6">
            <a:extLst>
              <a:ext uri="{FF2B5EF4-FFF2-40B4-BE49-F238E27FC236}">
                <a16:creationId xmlns:a16="http://schemas.microsoft.com/office/drawing/2014/main" id="{A214491B-224B-17EF-E462-A050E01C98DA}"/>
              </a:ext>
            </a:extLst>
          </p:cNvPr>
          <p:cNvSpPr/>
          <p:nvPr/>
        </p:nvSpPr>
        <p:spPr>
          <a:xfrm>
            <a:off x="6909691" y="5259386"/>
            <a:ext cx="1351722" cy="974036"/>
          </a:xfrm>
          <a:prstGeom prst="rect">
            <a:avLst/>
          </a:prstGeom>
          <a:solidFill>
            <a:srgbClr val="EFAF49"/>
          </a:solidFill>
          <a:ln>
            <a:solidFill>
              <a:srgbClr val="EFB0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b="1" u="sng" dirty="0"/>
              <a:t>Level 2</a:t>
            </a:r>
          </a:p>
          <a:p>
            <a:pPr algn="ctr">
              <a:lnSpc>
                <a:spcPct val="150000"/>
              </a:lnSpc>
            </a:pPr>
            <a:r>
              <a:rPr lang="en-US" sz="1400" dirty="0"/>
              <a:t>3,152 move-in</a:t>
            </a:r>
          </a:p>
          <a:p>
            <a:pPr algn="ctr">
              <a:lnSpc>
                <a:spcPct val="150000"/>
              </a:lnSpc>
            </a:pPr>
            <a:r>
              <a:rPr lang="en-US" sz="1400" dirty="0"/>
              <a:t>544 six month</a:t>
            </a:r>
          </a:p>
        </p:txBody>
      </p:sp>
      <p:sp>
        <p:nvSpPr>
          <p:cNvPr id="8" name="Rectangle 7">
            <a:extLst>
              <a:ext uri="{FF2B5EF4-FFF2-40B4-BE49-F238E27FC236}">
                <a16:creationId xmlns:a16="http://schemas.microsoft.com/office/drawing/2014/main" id="{306AEE90-306B-D45B-6B87-95CB0A96DF0C}"/>
              </a:ext>
            </a:extLst>
          </p:cNvPr>
          <p:cNvSpPr/>
          <p:nvPr/>
        </p:nvSpPr>
        <p:spPr>
          <a:xfrm>
            <a:off x="8767707" y="5255014"/>
            <a:ext cx="1351722" cy="978408"/>
          </a:xfrm>
          <a:prstGeom prst="rect">
            <a:avLst/>
          </a:prstGeom>
          <a:solidFill>
            <a:srgbClr val="DD8C46"/>
          </a:solidFill>
          <a:ln>
            <a:solidFill>
              <a:srgbClr val="DD8C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b="1" u="sng" dirty="0"/>
              <a:t>Level 3</a:t>
            </a:r>
          </a:p>
          <a:p>
            <a:pPr algn="ctr">
              <a:lnSpc>
                <a:spcPct val="150000"/>
              </a:lnSpc>
            </a:pPr>
            <a:r>
              <a:rPr lang="en-US" sz="1400" dirty="0"/>
              <a:t>1,625 move-in</a:t>
            </a:r>
          </a:p>
          <a:p>
            <a:pPr algn="ctr">
              <a:lnSpc>
                <a:spcPct val="150000"/>
              </a:lnSpc>
            </a:pPr>
            <a:r>
              <a:rPr lang="en-US" sz="1400" dirty="0"/>
              <a:t>228 six-month</a:t>
            </a:r>
          </a:p>
        </p:txBody>
      </p:sp>
      <p:sp>
        <p:nvSpPr>
          <p:cNvPr id="9" name="Triangle 8">
            <a:extLst>
              <a:ext uri="{FF2B5EF4-FFF2-40B4-BE49-F238E27FC236}">
                <a16:creationId xmlns:a16="http://schemas.microsoft.com/office/drawing/2014/main" id="{59BDD187-4DA0-8E9E-0EBC-F325DA366C9C}"/>
              </a:ext>
            </a:extLst>
          </p:cNvPr>
          <p:cNvSpPr/>
          <p:nvPr/>
        </p:nvSpPr>
        <p:spPr>
          <a:xfrm>
            <a:off x="5050085" y="4899990"/>
            <a:ext cx="1350132" cy="355024"/>
          </a:xfrm>
          <a:prstGeom prst="triangle">
            <a:avLst/>
          </a:prstGeom>
          <a:solidFill>
            <a:srgbClr val="91984C"/>
          </a:solidFill>
          <a:ln>
            <a:solidFill>
              <a:srgbClr val="9198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F9CB014E-5A10-D116-0758-A0044794F05F}"/>
              </a:ext>
            </a:extLst>
          </p:cNvPr>
          <p:cNvSpPr/>
          <p:nvPr/>
        </p:nvSpPr>
        <p:spPr>
          <a:xfrm>
            <a:off x="6908101" y="4899990"/>
            <a:ext cx="1351722" cy="355023"/>
          </a:xfrm>
          <a:prstGeom prst="triangle">
            <a:avLst>
              <a:gd name="adj" fmla="val 50000"/>
            </a:avLst>
          </a:prstGeom>
          <a:solidFill>
            <a:srgbClr val="EFB04D"/>
          </a:solidFill>
          <a:ln>
            <a:solidFill>
              <a:srgbClr val="EFB0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52CE632-CC18-8D5E-52C9-EDA53790A73F}"/>
              </a:ext>
            </a:extLst>
          </p:cNvPr>
          <p:cNvSpPr/>
          <p:nvPr/>
        </p:nvSpPr>
        <p:spPr>
          <a:xfrm>
            <a:off x="8766912" y="4899990"/>
            <a:ext cx="1350132" cy="355024"/>
          </a:xfrm>
          <a:prstGeom prst="triangle">
            <a:avLst/>
          </a:prstGeom>
          <a:solidFill>
            <a:srgbClr val="DD8C46"/>
          </a:solidFill>
          <a:ln>
            <a:solidFill>
              <a:srgbClr val="DD8C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Elbow Connector 18">
            <a:extLst>
              <a:ext uri="{FF2B5EF4-FFF2-40B4-BE49-F238E27FC236}">
                <a16:creationId xmlns:a16="http://schemas.microsoft.com/office/drawing/2014/main" id="{4E7EB54C-A010-2343-B41F-E03578184E80}"/>
              </a:ext>
            </a:extLst>
          </p:cNvPr>
          <p:cNvCxnSpPr>
            <a:cxnSpLocks/>
            <a:stCxn id="5" idx="2"/>
            <a:endCxn id="11" idx="0"/>
          </p:cNvCxnSpPr>
          <p:nvPr/>
        </p:nvCxnSpPr>
        <p:spPr>
          <a:xfrm rot="16200000" flipH="1">
            <a:off x="8145771" y="3603783"/>
            <a:ext cx="735988" cy="1856426"/>
          </a:xfrm>
          <a:prstGeom prst="bentConnector3">
            <a:avLst>
              <a:gd name="adj1" fmla="val 50000"/>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BD0F45D2-04BE-6092-D534-50A993D084EA}"/>
              </a:ext>
            </a:extLst>
          </p:cNvPr>
          <p:cNvCxnSpPr>
            <a:cxnSpLocks/>
            <a:endCxn id="9" idx="0"/>
          </p:cNvCxnSpPr>
          <p:nvPr/>
        </p:nvCxnSpPr>
        <p:spPr>
          <a:xfrm rot="10800000" flipV="1">
            <a:off x="5726935" y="4523398"/>
            <a:ext cx="1856232" cy="376592"/>
          </a:xfrm>
          <a:prstGeom prst="bentConnector2">
            <a:avLst/>
          </a:prstGeom>
          <a:ln w="31750">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F636CC84-1C68-9B03-70E1-111F57C39472}"/>
              </a:ext>
            </a:extLst>
          </p:cNvPr>
          <p:cNvCxnSpPr>
            <a:cxnSpLocks/>
          </p:cNvCxnSpPr>
          <p:nvPr/>
        </p:nvCxnSpPr>
        <p:spPr>
          <a:xfrm>
            <a:off x="7643611" y="2135188"/>
            <a:ext cx="0" cy="7080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CFCED9E-688B-7C6F-3D7D-51510B83822F}"/>
              </a:ext>
            </a:extLst>
          </p:cNvPr>
          <p:cNvCxnSpPr>
            <a:cxnSpLocks/>
          </p:cNvCxnSpPr>
          <p:nvPr/>
        </p:nvCxnSpPr>
        <p:spPr>
          <a:xfrm>
            <a:off x="7583167" y="4164001"/>
            <a:ext cx="0" cy="7359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2566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BCB5-DFE1-242C-E17F-5C684914E477}"/>
              </a:ext>
            </a:extLst>
          </p:cNvPr>
          <p:cNvSpPr>
            <a:spLocks noGrp="1"/>
          </p:cNvSpPr>
          <p:nvPr>
            <p:ph type="title"/>
          </p:nvPr>
        </p:nvSpPr>
        <p:spPr>
          <a:xfrm>
            <a:off x="677334" y="609600"/>
            <a:ext cx="8596668" cy="880153"/>
          </a:xfrm>
        </p:spPr>
        <p:txBody>
          <a:bodyPr/>
          <a:lstStyle/>
          <a:p>
            <a:r>
              <a:rPr lang="en-US" dirty="0"/>
              <a:t>Research Questions</a:t>
            </a:r>
          </a:p>
        </p:txBody>
      </p:sp>
      <p:sp>
        <p:nvSpPr>
          <p:cNvPr id="6" name="Content Placeholder 5">
            <a:extLst>
              <a:ext uri="{FF2B5EF4-FFF2-40B4-BE49-F238E27FC236}">
                <a16:creationId xmlns:a16="http://schemas.microsoft.com/office/drawing/2014/main" id="{087F8EEE-59DF-238C-27C5-3364FFCA54D6}"/>
              </a:ext>
            </a:extLst>
          </p:cNvPr>
          <p:cNvSpPr>
            <a:spLocks noGrp="1"/>
          </p:cNvSpPr>
          <p:nvPr>
            <p:ph sz="half" idx="2"/>
          </p:nvPr>
        </p:nvSpPr>
        <p:spPr>
          <a:xfrm>
            <a:off x="5823615" y="1608344"/>
            <a:ext cx="5893464" cy="3995014"/>
          </a:xfrm>
        </p:spPr>
        <p:txBody>
          <a:bodyPr>
            <a:noAutofit/>
          </a:bodyPr>
          <a:lstStyle/>
          <a:p>
            <a:r>
              <a:rPr lang="en-US" sz="2400" dirty="0"/>
              <a:t>Demographics (Race, gender, &amp; sexuality</a:t>
            </a:r>
          </a:p>
          <a:p>
            <a:r>
              <a:rPr lang="en-US" sz="2400" dirty="0"/>
              <a:t>Alcohol/Illicit drug use</a:t>
            </a:r>
          </a:p>
          <a:p>
            <a:r>
              <a:rPr lang="en-US" sz="2400" dirty="0"/>
              <a:t>Self-ratings of physical/mental health</a:t>
            </a:r>
          </a:p>
          <a:p>
            <a:r>
              <a:rPr lang="en-US" sz="2400" dirty="0"/>
              <a:t>Use of recovery supports</a:t>
            </a:r>
          </a:p>
          <a:p>
            <a:r>
              <a:rPr lang="en-US" sz="2400" dirty="0"/>
              <a:t>Involvement with drug court or status of being on probation</a:t>
            </a:r>
          </a:p>
          <a:p>
            <a:r>
              <a:rPr lang="en-US" sz="2400" dirty="0"/>
              <a:t>Education and/or skilled-training pursuits</a:t>
            </a:r>
          </a:p>
          <a:p>
            <a:r>
              <a:rPr lang="en-US" sz="2400" dirty="0"/>
              <a:t>Employment</a:t>
            </a:r>
          </a:p>
          <a:p>
            <a:endParaRPr lang="en-US" sz="2400" dirty="0"/>
          </a:p>
        </p:txBody>
      </p:sp>
      <p:sp>
        <p:nvSpPr>
          <p:cNvPr id="8" name="Content Placeholder 7">
            <a:extLst>
              <a:ext uri="{FF2B5EF4-FFF2-40B4-BE49-F238E27FC236}">
                <a16:creationId xmlns:a16="http://schemas.microsoft.com/office/drawing/2014/main" id="{14962CC2-2905-C746-631E-1028DC05ABB4}"/>
              </a:ext>
            </a:extLst>
          </p:cNvPr>
          <p:cNvSpPr>
            <a:spLocks noGrp="1"/>
          </p:cNvSpPr>
          <p:nvPr>
            <p:ph sz="half" idx="1"/>
          </p:nvPr>
        </p:nvSpPr>
        <p:spPr>
          <a:xfrm>
            <a:off x="677333" y="1608344"/>
            <a:ext cx="3666068" cy="4078081"/>
          </a:xfrm>
        </p:spPr>
        <p:txBody>
          <a:bodyPr>
            <a:normAutofit fontScale="92500"/>
          </a:bodyPr>
          <a:lstStyle/>
          <a:p>
            <a:r>
              <a:rPr lang="en-US" sz="2400" dirty="0"/>
              <a:t>Is there a change over time from </a:t>
            </a:r>
            <a:r>
              <a:rPr lang="en-US" sz="2800" b="1" dirty="0">
                <a:solidFill>
                  <a:schemeClr val="accent1">
                    <a:lumMod val="75000"/>
                    <a:lumOff val="25000"/>
                  </a:schemeClr>
                </a:solidFill>
              </a:rPr>
              <a:t>move-in</a:t>
            </a:r>
            <a:r>
              <a:rPr lang="en-US" sz="2400" dirty="0"/>
              <a:t> to the </a:t>
            </a:r>
            <a:r>
              <a:rPr lang="en-US" sz="2800" b="1" dirty="0">
                <a:solidFill>
                  <a:schemeClr val="accent1">
                    <a:lumMod val="75000"/>
                    <a:lumOff val="25000"/>
                  </a:schemeClr>
                </a:solidFill>
              </a:rPr>
              <a:t>six-month </a:t>
            </a:r>
            <a:r>
              <a:rPr lang="en-US" sz="2400" dirty="0"/>
              <a:t>follow-up period? </a:t>
            </a:r>
          </a:p>
          <a:p>
            <a:r>
              <a:rPr lang="en-US" sz="2400" dirty="0"/>
              <a:t>How do these changes </a:t>
            </a:r>
            <a:r>
              <a:rPr lang="en-US" sz="2800" b="1" dirty="0">
                <a:solidFill>
                  <a:schemeClr val="accent1">
                    <a:lumMod val="75000"/>
                    <a:lumOff val="25000"/>
                  </a:schemeClr>
                </a:solidFill>
              </a:rPr>
              <a:t>compare</a:t>
            </a:r>
            <a:r>
              <a:rPr lang="en-US" sz="2400" dirty="0"/>
              <a:t> across the three housing levels? </a:t>
            </a:r>
          </a:p>
          <a:p>
            <a:r>
              <a:rPr lang="en-US" sz="2400" dirty="0"/>
              <a:t>At move-in only, is there a difference across housing levels in where residents had been </a:t>
            </a:r>
            <a:r>
              <a:rPr lang="en-US" sz="2800" b="1" dirty="0">
                <a:solidFill>
                  <a:schemeClr val="accent1">
                    <a:lumMod val="75000"/>
                    <a:lumOff val="25000"/>
                  </a:schemeClr>
                </a:solidFill>
              </a:rPr>
              <a:t>living previously?</a:t>
            </a:r>
          </a:p>
        </p:txBody>
      </p:sp>
    </p:spTree>
    <p:extLst>
      <p:ext uri="{BB962C8B-B14F-4D97-AF65-F5344CB8AC3E}">
        <p14:creationId xmlns:p14="http://schemas.microsoft.com/office/powerpoint/2010/main" val="3605213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46CC-8D9A-1541-A919-7FD650538C19}"/>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1C5C8A56-C8E9-694D-8F5E-17F1F76B2003}"/>
              </a:ext>
            </a:extLst>
          </p:cNvPr>
          <p:cNvSpPr>
            <a:spLocks noGrp="1"/>
          </p:cNvSpPr>
          <p:nvPr>
            <p:ph idx="1"/>
          </p:nvPr>
        </p:nvSpPr>
        <p:spPr>
          <a:xfrm>
            <a:off x="677334" y="1488613"/>
            <a:ext cx="8596668" cy="3880773"/>
          </a:xfrm>
        </p:spPr>
        <p:txBody>
          <a:bodyPr>
            <a:normAutofit/>
          </a:bodyPr>
          <a:lstStyle/>
          <a:p>
            <a:r>
              <a:rPr lang="en-US" sz="2400" dirty="0"/>
              <a:t>Extracted data from excel</a:t>
            </a:r>
          </a:p>
          <a:p>
            <a:r>
              <a:rPr lang="en-US" sz="2400" dirty="0"/>
              <a:t>Prepared data to input into SPSS, a statistical software</a:t>
            </a:r>
          </a:p>
          <a:p>
            <a:pPr lvl="1"/>
            <a:r>
              <a:rPr lang="en-US" sz="2000" dirty="0"/>
              <a:t>Combine response options when there were too few responses (standard practice when data are sparse)</a:t>
            </a:r>
          </a:p>
          <a:p>
            <a:pPr lvl="1"/>
            <a:r>
              <a:rPr lang="en-US" sz="2000" dirty="0"/>
              <a:t>Created composite variables when necessary</a:t>
            </a:r>
          </a:p>
          <a:p>
            <a:r>
              <a:rPr lang="en-US" sz="2400" dirty="0"/>
              <a:t>SPSS</a:t>
            </a:r>
          </a:p>
          <a:p>
            <a:pPr lvl="1"/>
            <a:r>
              <a:rPr lang="en-US" sz="2000" dirty="0"/>
              <a:t>Descriptive statistics</a:t>
            </a:r>
          </a:p>
          <a:p>
            <a:pPr lvl="1"/>
            <a:r>
              <a:rPr lang="en-US" sz="2000" dirty="0"/>
              <a:t>Chi-square tests of independence to determine whether differences were statistically significant</a:t>
            </a:r>
          </a:p>
          <a:p>
            <a:pPr lvl="1"/>
            <a:r>
              <a:rPr lang="en-US" sz="2000" dirty="0"/>
              <a:t>Effect sizes using Cramer’s V to determine strength of association</a:t>
            </a:r>
          </a:p>
          <a:p>
            <a:pPr marL="0" indent="0">
              <a:buNone/>
            </a:pPr>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101491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5435-9D16-09B1-D987-066366C8ED30}"/>
              </a:ext>
            </a:extLst>
          </p:cNvPr>
          <p:cNvSpPr>
            <a:spLocks noGrp="1"/>
          </p:cNvSpPr>
          <p:nvPr>
            <p:ph type="title"/>
          </p:nvPr>
        </p:nvSpPr>
        <p:spPr>
          <a:xfrm>
            <a:off x="471851" y="414391"/>
            <a:ext cx="8596668" cy="1320800"/>
          </a:xfrm>
        </p:spPr>
        <p:txBody>
          <a:bodyPr/>
          <a:lstStyle/>
          <a:p>
            <a:r>
              <a:rPr lang="en-US" dirty="0"/>
              <a:t>RQ1 – Race </a:t>
            </a:r>
          </a:p>
        </p:txBody>
      </p:sp>
      <p:sp>
        <p:nvSpPr>
          <p:cNvPr id="5" name="Content Placeholder 4">
            <a:extLst>
              <a:ext uri="{FF2B5EF4-FFF2-40B4-BE49-F238E27FC236}">
                <a16:creationId xmlns:a16="http://schemas.microsoft.com/office/drawing/2014/main" id="{E0FE1F6F-4AB6-625C-33F8-761BBC9E2A3D}"/>
              </a:ext>
            </a:extLst>
          </p:cNvPr>
          <p:cNvSpPr>
            <a:spLocks noGrp="1"/>
          </p:cNvSpPr>
          <p:nvPr>
            <p:ph idx="1"/>
          </p:nvPr>
        </p:nvSpPr>
        <p:spPr>
          <a:xfrm>
            <a:off x="471851" y="1503045"/>
            <a:ext cx="8802151" cy="1320801"/>
          </a:xfrm>
        </p:spPr>
        <p:txBody>
          <a:bodyPr>
            <a:normAutofit/>
          </a:bodyPr>
          <a:lstStyle/>
          <a:p>
            <a:r>
              <a:rPr lang="en-US" sz="2400" dirty="0">
                <a:effectLst/>
              </a:rPr>
              <a:t>RQ1: Is there a difference in the [</a:t>
            </a:r>
            <a:r>
              <a:rPr lang="en-US" sz="2400" b="1" dirty="0">
                <a:solidFill>
                  <a:schemeClr val="accent1">
                    <a:lumMod val="75000"/>
                    <a:lumOff val="25000"/>
                  </a:schemeClr>
                </a:solidFill>
                <a:effectLst/>
              </a:rPr>
              <a:t>racial</a:t>
            </a:r>
            <a:r>
              <a:rPr lang="en-US" sz="2400" dirty="0">
                <a:effectLst/>
              </a:rPr>
              <a:t>, gender, sexual identity] composition of residents from move-in to 6-month follow-up? </a:t>
            </a:r>
          </a:p>
          <a:p>
            <a:pPr marL="0" indent="0">
              <a:buNone/>
            </a:pPr>
            <a:endParaRPr lang="en-US" sz="2400" dirty="0"/>
          </a:p>
        </p:txBody>
      </p:sp>
      <p:sp>
        <p:nvSpPr>
          <p:cNvPr id="3" name="Content Placeholder 2">
            <a:extLst>
              <a:ext uri="{FF2B5EF4-FFF2-40B4-BE49-F238E27FC236}">
                <a16:creationId xmlns:a16="http://schemas.microsoft.com/office/drawing/2014/main" id="{181796E8-487F-DCC7-AA87-D477A9AA25D1}"/>
              </a:ext>
            </a:extLst>
          </p:cNvPr>
          <p:cNvSpPr txBox="1">
            <a:spLocks/>
          </p:cNvSpPr>
          <p:nvPr/>
        </p:nvSpPr>
        <p:spPr>
          <a:xfrm>
            <a:off x="677334" y="2823845"/>
            <a:ext cx="9099712" cy="40341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a:t>Select all that apply: </a:t>
            </a:r>
            <a:r>
              <a:rPr lang="en-US" sz="2000" b="1" dirty="0">
                <a:solidFill>
                  <a:schemeClr val="accent1">
                    <a:lumMod val="75000"/>
                    <a:lumOff val="25000"/>
                  </a:schemeClr>
                </a:solidFill>
              </a:rPr>
              <a:t>16 options</a:t>
            </a:r>
            <a:r>
              <a:rPr lang="en-US" sz="2000" dirty="0"/>
              <a:t>; created variable for </a:t>
            </a:r>
            <a:r>
              <a:rPr lang="en-US" sz="2000" b="1" dirty="0">
                <a:solidFill>
                  <a:schemeClr val="accent1">
                    <a:lumMod val="75000"/>
                    <a:lumOff val="25000"/>
                  </a:schemeClr>
                </a:solidFill>
              </a:rPr>
              <a:t>multi-racial</a:t>
            </a:r>
            <a:r>
              <a:rPr lang="en-US" sz="2000" dirty="0"/>
              <a:t> if more than one race was selected</a:t>
            </a:r>
          </a:p>
          <a:p>
            <a:r>
              <a:rPr lang="en-US" sz="2000" dirty="0"/>
              <a:t>All levels - Most residents identified as </a:t>
            </a:r>
            <a:r>
              <a:rPr lang="en-US" sz="2000" b="1" dirty="0">
                <a:solidFill>
                  <a:schemeClr val="accent1">
                    <a:lumMod val="75000"/>
                    <a:lumOff val="25000"/>
                  </a:schemeClr>
                </a:solidFill>
              </a:rPr>
              <a:t>White</a:t>
            </a:r>
            <a:r>
              <a:rPr lang="en-US" sz="2000" dirty="0"/>
              <a:t> (78.0 – 86.1%)</a:t>
            </a:r>
          </a:p>
          <a:p>
            <a:r>
              <a:rPr lang="en-US" sz="2000" dirty="0"/>
              <a:t>All levels - Second largest racial group was </a:t>
            </a:r>
            <a:r>
              <a:rPr lang="en-US" sz="2000" b="1" dirty="0">
                <a:solidFill>
                  <a:schemeClr val="accent1">
                    <a:lumMod val="75000"/>
                    <a:lumOff val="25000"/>
                  </a:schemeClr>
                </a:solidFill>
              </a:rPr>
              <a:t>Black/African American </a:t>
            </a:r>
            <a:r>
              <a:rPr lang="en-US" sz="2000" dirty="0"/>
              <a:t>(13.4 – 15.6%)</a:t>
            </a:r>
          </a:p>
          <a:p>
            <a:r>
              <a:rPr lang="en-US" sz="2000" dirty="0"/>
              <a:t>Reflective of demographics in Ohio</a:t>
            </a:r>
          </a:p>
          <a:p>
            <a:r>
              <a:rPr lang="en-US" sz="2000" dirty="0"/>
              <a:t>Levels 2 &amp; 3: </a:t>
            </a:r>
            <a:r>
              <a:rPr lang="en-US" sz="2000" b="1" dirty="0">
                <a:solidFill>
                  <a:schemeClr val="accent1">
                    <a:lumMod val="75000"/>
                    <a:lumOff val="25000"/>
                  </a:schemeClr>
                </a:solidFill>
              </a:rPr>
              <a:t>No statistically significant associations </a:t>
            </a:r>
            <a:r>
              <a:rPr lang="en-US" sz="2000" dirty="0"/>
              <a:t>between housing and racial identity, suggesting that there was not a differential rate of drop out. (Too few responses in Level 1 to analyze)</a:t>
            </a:r>
          </a:p>
          <a:p>
            <a:pPr marL="0" indent="0">
              <a:buFont typeface="Wingdings 3" charset="2"/>
              <a:buNone/>
            </a:pP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2985394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5435-9D16-09B1-D987-066366C8ED30}"/>
              </a:ext>
            </a:extLst>
          </p:cNvPr>
          <p:cNvSpPr>
            <a:spLocks noGrp="1"/>
          </p:cNvSpPr>
          <p:nvPr>
            <p:ph type="title"/>
          </p:nvPr>
        </p:nvSpPr>
        <p:spPr>
          <a:xfrm>
            <a:off x="471851" y="414391"/>
            <a:ext cx="8596668" cy="1320800"/>
          </a:xfrm>
        </p:spPr>
        <p:txBody>
          <a:bodyPr/>
          <a:lstStyle/>
          <a:p>
            <a:r>
              <a:rPr lang="en-US" dirty="0"/>
              <a:t>RQ1 – Sexuality </a:t>
            </a:r>
          </a:p>
        </p:txBody>
      </p:sp>
      <p:sp>
        <p:nvSpPr>
          <p:cNvPr id="5" name="Content Placeholder 4">
            <a:extLst>
              <a:ext uri="{FF2B5EF4-FFF2-40B4-BE49-F238E27FC236}">
                <a16:creationId xmlns:a16="http://schemas.microsoft.com/office/drawing/2014/main" id="{E0FE1F6F-4AB6-625C-33F8-761BBC9E2A3D}"/>
              </a:ext>
            </a:extLst>
          </p:cNvPr>
          <p:cNvSpPr>
            <a:spLocks noGrp="1"/>
          </p:cNvSpPr>
          <p:nvPr>
            <p:ph idx="1"/>
          </p:nvPr>
        </p:nvSpPr>
        <p:spPr>
          <a:xfrm>
            <a:off x="649199" y="1488613"/>
            <a:ext cx="8596668" cy="3880773"/>
          </a:xfrm>
        </p:spPr>
        <p:txBody>
          <a:bodyPr/>
          <a:lstStyle/>
          <a:p>
            <a:r>
              <a:rPr lang="en-US" sz="2400" dirty="0">
                <a:effectLst/>
              </a:rPr>
              <a:t>RQ1: Is there a difference in the [</a:t>
            </a:r>
            <a:r>
              <a:rPr lang="en-US" sz="2400" b="1" dirty="0">
                <a:solidFill>
                  <a:schemeClr val="accent1">
                    <a:lumMod val="75000"/>
                    <a:lumOff val="25000"/>
                  </a:schemeClr>
                </a:solidFill>
                <a:effectLst/>
              </a:rPr>
              <a:t>racial, gender, sexual identity</a:t>
            </a:r>
            <a:r>
              <a:rPr lang="en-US" sz="2400" dirty="0">
                <a:effectLst/>
              </a:rPr>
              <a:t>] composition of residents from move-in to 6-month follow-up? </a:t>
            </a:r>
          </a:p>
          <a:p>
            <a:pPr marL="0" indent="0">
              <a:buNone/>
            </a:pPr>
            <a:endParaRPr lang="en-US" dirty="0"/>
          </a:p>
        </p:txBody>
      </p:sp>
      <p:sp>
        <p:nvSpPr>
          <p:cNvPr id="3" name="Content Placeholder 2">
            <a:extLst>
              <a:ext uri="{FF2B5EF4-FFF2-40B4-BE49-F238E27FC236}">
                <a16:creationId xmlns:a16="http://schemas.microsoft.com/office/drawing/2014/main" id="{EA0C50BC-1C41-A501-0225-B49A85665600}"/>
              </a:ext>
            </a:extLst>
          </p:cNvPr>
          <p:cNvSpPr txBox="1">
            <a:spLocks/>
          </p:cNvSpPr>
          <p:nvPr/>
        </p:nvSpPr>
        <p:spPr>
          <a:xfrm>
            <a:off x="649199" y="2977227"/>
            <a:ext cx="9999824" cy="3880773"/>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a:t>Select all that apply: 11 response options (collapsed to three categories: straight/heterosexual, gay or lesbian, other sexual minority)</a:t>
            </a:r>
          </a:p>
          <a:p>
            <a:r>
              <a:rPr lang="en-US" sz="2000" kern="100" dirty="0">
                <a:solidFill>
                  <a:srgbClr val="000000"/>
                </a:solidFill>
                <a:effectLst/>
                <a:ea typeface="Calibri"/>
              </a:rPr>
              <a:t>All levels: Most residents identified as </a:t>
            </a:r>
            <a:r>
              <a:rPr lang="en-US" sz="2000" b="1" kern="100" dirty="0">
                <a:solidFill>
                  <a:schemeClr val="accent1">
                    <a:lumMod val="75000"/>
                    <a:lumOff val="25000"/>
                  </a:schemeClr>
                </a:solidFill>
                <a:effectLst/>
                <a:ea typeface="Calibri"/>
              </a:rPr>
              <a:t>heterosexual</a:t>
            </a:r>
            <a:r>
              <a:rPr lang="en-US" sz="2000" kern="100" dirty="0">
                <a:solidFill>
                  <a:srgbClr val="000000"/>
                </a:solidFill>
                <a:effectLst/>
                <a:ea typeface="Calibri"/>
              </a:rPr>
              <a:t> (66.7% - 86.5</a:t>
            </a:r>
            <a:r>
              <a:rPr lang="en-US" sz="2000" kern="100" dirty="0">
                <a:solidFill>
                  <a:srgbClr val="000000"/>
                </a:solidFill>
                <a:ea typeface="Calibri"/>
              </a:rPr>
              <a:t>%)</a:t>
            </a:r>
            <a:endParaRPr lang="en-US" sz="2000" kern="100" dirty="0">
              <a:solidFill>
                <a:srgbClr val="000000"/>
              </a:solidFill>
              <a:effectLst/>
              <a:ea typeface="Calibri" panose="020F0502020204030204" pitchFamily="34" charset="0"/>
              <a:cs typeface="Calibri"/>
            </a:endParaRPr>
          </a:p>
          <a:p>
            <a:r>
              <a:rPr lang="en-US" sz="2000" kern="100" dirty="0">
                <a:solidFill>
                  <a:srgbClr val="000000"/>
                </a:solidFill>
                <a:effectLst/>
                <a:ea typeface="Calibri"/>
              </a:rPr>
              <a:t>Levels 2 and 3: Higher percentages of </a:t>
            </a:r>
            <a:r>
              <a:rPr lang="en-US" sz="2000" b="1" kern="100" dirty="0">
                <a:solidFill>
                  <a:schemeClr val="accent1">
                    <a:lumMod val="75000"/>
                    <a:lumOff val="25000"/>
                  </a:schemeClr>
                </a:solidFill>
                <a:effectLst/>
                <a:ea typeface="Calibri"/>
              </a:rPr>
              <a:t>sexual minority </a:t>
            </a:r>
            <a:r>
              <a:rPr lang="en-US" sz="2000" kern="100" dirty="0">
                <a:solidFill>
                  <a:srgbClr val="000000"/>
                </a:solidFill>
                <a:effectLst/>
                <a:ea typeface="Calibri"/>
              </a:rPr>
              <a:t>residents at </a:t>
            </a:r>
            <a:r>
              <a:rPr lang="en-US" sz="2000" b="1" kern="100" dirty="0">
                <a:solidFill>
                  <a:schemeClr val="accent1">
                    <a:lumMod val="75000"/>
                    <a:lumOff val="25000"/>
                  </a:schemeClr>
                </a:solidFill>
                <a:effectLst/>
                <a:ea typeface="Calibri"/>
              </a:rPr>
              <a:t>move-in</a:t>
            </a:r>
            <a:r>
              <a:rPr lang="en-US" sz="2000" kern="100" dirty="0">
                <a:solidFill>
                  <a:srgbClr val="000000"/>
                </a:solidFill>
                <a:effectLst/>
                <a:ea typeface="Calibri"/>
              </a:rPr>
              <a:t> compared to the </a:t>
            </a:r>
            <a:r>
              <a:rPr lang="en-US" sz="2000" b="1" kern="100" dirty="0">
                <a:solidFill>
                  <a:schemeClr val="accent1">
                    <a:lumMod val="75000"/>
                    <a:lumOff val="25000"/>
                  </a:schemeClr>
                </a:solidFill>
                <a:effectLst/>
                <a:ea typeface="Calibri"/>
              </a:rPr>
              <a:t>six-month </a:t>
            </a:r>
            <a:r>
              <a:rPr lang="en-US" sz="2000" kern="100" dirty="0">
                <a:solidFill>
                  <a:srgbClr val="000000"/>
                </a:solidFill>
                <a:effectLst/>
                <a:ea typeface="Calibri"/>
              </a:rPr>
              <a:t>follow-up period</a:t>
            </a:r>
            <a:endParaRPr lang="en-US" sz="2000" kern="100" dirty="0">
              <a:solidFill>
                <a:srgbClr val="000000"/>
              </a:solidFill>
              <a:ea typeface="Calibri"/>
              <a:cs typeface="Calibri"/>
            </a:endParaRPr>
          </a:p>
          <a:p>
            <a:r>
              <a:rPr lang="en-US" sz="2000" kern="100" dirty="0">
                <a:solidFill>
                  <a:srgbClr val="000000"/>
                </a:solidFill>
                <a:effectLst/>
                <a:ea typeface="Calibri"/>
              </a:rPr>
              <a:t>All levels: </a:t>
            </a:r>
            <a:r>
              <a:rPr lang="en-US" sz="2000" b="1" kern="100" dirty="0">
                <a:solidFill>
                  <a:schemeClr val="accent1">
                    <a:lumMod val="75000"/>
                    <a:lumOff val="25000"/>
                  </a:schemeClr>
                </a:solidFill>
                <a:effectLst/>
                <a:ea typeface="Calibri"/>
              </a:rPr>
              <a:t>No association </a:t>
            </a:r>
            <a:r>
              <a:rPr lang="en-US" sz="2000" kern="100" dirty="0">
                <a:solidFill>
                  <a:srgbClr val="000000"/>
                </a:solidFill>
                <a:effectLst/>
                <a:ea typeface="Calibri"/>
              </a:rPr>
              <a:t>between </a:t>
            </a:r>
            <a:r>
              <a:rPr lang="en-US" sz="2000" b="1" kern="100" dirty="0">
                <a:solidFill>
                  <a:schemeClr val="accent1">
                    <a:lumMod val="75000"/>
                    <a:lumOff val="25000"/>
                  </a:schemeClr>
                </a:solidFill>
                <a:effectLst/>
                <a:ea typeface="Calibri"/>
              </a:rPr>
              <a:t>sexuality</a:t>
            </a:r>
            <a:r>
              <a:rPr lang="en-US" sz="2000" kern="100" dirty="0">
                <a:solidFill>
                  <a:srgbClr val="000000"/>
                </a:solidFill>
                <a:effectLst/>
                <a:ea typeface="Calibri"/>
              </a:rPr>
              <a:t> and </a:t>
            </a:r>
            <a:r>
              <a:rPr lang="en-US" sz="2000" b="1" kern="100" dirty="0">
                <a:solidFill>
                  <a:schemeClr val="accent1">
                    <a:lumMod val="75000"/>
                    <a:lumOff val="25000"/>
                  </a:schemeClr>
                </a:solidFill>
                <a:effectLst/>
                <a:ea typeface="Calibri"/>
              </a:rPr>
              <a:t>length of stay</a:t>
            </a:r>
            <a:endParaRPr lang="en-US" sz="2000" b="1" kern="100" dirty="0">
              <a:solidFill>
                <a:schemeClr val="accent1">
                  <a:lumMod val="75000"/>
                  <a:lumOff val="25000"/>
                </a:schemeClr>
              </a:solidFill>
              <a:effectLst/>
              <a:ea typeface="Calibri"/>
              <a:cs typeface="Calibri"/>
            </a:endParaRPr>
          </a:p>
          <a:p>
            <a:pPr lvl="1"/>
            <a:r>
              <a:rPr lang="en-US" sz="1800" kern="100" dirty="0">
                <a:solidFill>
                  <a:srgbClr val="000000"/>
                </a:solidFill>
                <a:effectLst/>
                <a:ea typeface="Calibri"/>
              </a:rPr>
              <a:t>These observed changes, therefore, were not likely a result of recovery housing but rather happened by chance</a:t>
            </a:r>
            <a:endParaRPr lang="en-US" sz="1800" kern="100" dirty="0">
              <a:solidFill>
                <a:srgbClr val="000000"/>
              </a:solidFill>
              <a:effectLst/>
              <a:ea typeface="Calibri"/>
              <a:cs typeface="Calibri"/>
            </a:endParaRPr>
          </a:p>
          <a:p>
            <a:endParaRPr lang="en-US" sz="20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43076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B4ECDFC-8958-4B83-B01F-58AEFB867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D68778-F94A-4C5B-9118-3B992BB97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9BBE68DC-2071-A04D-1AE3-882D0EB2F7FE}"/>
              </a:ext>
            </a:extLst>
          </p:cNvPr>
          <p:cNvSpPr>
            <a:spLocks noGrp="1"/>
          </p:cNvSpPr>
          <p:nvPr>
            <p:ph type="title"/>
          </p:nvPr>
        </p:nvSpPr>
        <p:spPr>
          <a:xfrm>
            <a:off x="571294" y="303565"/>
            <a:ext cx="5732117" cy="989776"/>
          </a:xfrm>
        </p:spPr>
        <p:txBody>
          <a:bodyPr anchor="b">
            <a:noAutofit/>
          </a:bodyPr>
          <a:lstStyle/>
          <a:p>
            <a:r>
              <a:rPr lang="en-US" dirty="0"/>
              <a:t>First Conference</a:t>
            </a:r>
          </a:p>
        </p:txBody>
      </p:sp>
      <p:sp>
        <p:nvSpPr>
          <p:cNvPr id="3" name="Content Placeholder 2">
            <a:extLst>
              <a:ext uri="{FF2B5EF4-FFF2-40B4-BE49-F238E27FC236}">
                <a16:creationId xmlns:a16="http://schemas.microsoft.com/office/drawing/2014/main" id="{997A20E6-28CE-E0DD-F5E3-F61CA5897A8B}"/>
              </a:ext>
            </a:extLst>
          </p:cNvPr>
          <p:cNvSpPr>
            <a:spLocks noGrp="1"/>
          </p:cNvSpPr>
          <p:nvPr>
            <p:ph idx="1"/>
          </p:nvPr>
        </p:nvSpPr>
        <p:spPr>
          <a:xfrm>
            <a:off x="296699" y="1576174"/>
            <a:ext cx="5073090" cy="3928032"/>
          </a:xfrm>
        </p:spPr>
        <p:txBody>
          <a:bodyPr anchor="t">
            <a:normAutofit/>
          </a:bodyPr>
          <a:lstStyle/>
          <a:p>
            <a:r>
              <a:rPr lang="en-US" sz="2400" b="0" i="0" dirty="0">
                <a:effectLst/>
                <a:latin typeface="Calibri"/>
                <a:ea typeface="Calibri"/>
                <a:cs typeface="Calibri"/>
              </a:rPr>
              <a:t>In October </a:t>
            </a:r>
            <a:r>
              <a:rPr lang="en-US" sz="2400" b="1" i="0" dirty="0">
                <a:effectLst/>
                <a:latin typeface="Calibri"/>
                <a:ea typeface="Calibri"/>
                <a:cs typeface="Calibri"/>
              </a:rPr>
              <a:t>2013</a:t>
            </a:r>
            <a:r>
              <a:rPr lang="en-US" sz="2400" b="0" i="0" dirty="0">
                <a:effectLst/>
                <a:latin typeface="Calibri"/>
                <a:ea typeface="Calibri"/>
                <a:cs typeface="Calibri"/>
              </a:rPr>
              <a:t>, Ohio hosted our first statewide training on recovery </a:t>
            </a:r>
            <a:r>
              <a:rPr lang="en-US" sz="2400" dirty="0">
                <a:latin typeface="Calibri"/>
                <a:ea typeface="Calibri"/>
                <a:cs typeface="Calibri"/>
              </a:rPr>
              <a:t>housing</a:t>
            </a:r>
            <a:endParaRPr lang="en-US" dirty="0"/>
          </a:p>
          <a:p>
            <a:pPr>
              <a:buClr>
                <a:srgbClr val="B1005E"/>
              </a:buClr>
            </a:pPr>
            <a:r>
              <a:rPr lang="en-US" sz="2400" dirty="0">
                <a:latin typeface="Calibri"/>
                <a:ea typeface="Calibri"/>
                <a:cs typeface="Calibri"/>
              </a:rPr>
              <a:t>Over</a:t>
            </a:r>
            <a:r>
              <a:rPr lang="en-US" sz="2400" b="0" i="0" dirty="0">
                <a:effectLst/>
                <a:latin typeface="Calibri"/>
                <a:ea typeface="Calibri"/>
                <a:cs typeface="Calibri"/>
              </a:rPr>
              <a:t> 130 guests</a:t>
            </a:r>
            <a:r>
              <a:rPr lang="en-US" sz="2400" dirty="0">
                <a:latin typeface="Calibri"/>
                <a:ea typeface="Calibri"/>
                <a:cs typeface="Calibri"/>
              </a:rPr>
              <a:t> attended</a:t>
            </a:r>
            <a:r>
              <a:rPr lang="en-US" sz="2400" b="0" i="0" dirty="0">
                <a:effectLst/>
                <a:latin typeface="Calibri"/>
                <a:ea typeface="Calibri"/>
                <a:cs typeface="Calibri"/>
              </a:rPr>
              <a:t> the two-day event. </a:t>
            </a:r>
            <a:endParaRPr lang="en-US"/>
          </a:p>
          <a:p>
            <a:r>
              <a:rPr lang="en-US" sz="2400" b="0" i="0" dirty="0">
                <a:effectLst/>
                <a:latin typeface="Calibri"/>
                <a:ea typeface="Calibri"/>
                <a:cs typeface="Calibri"/>
              </a:rPr>
              <a:t>The event was co-hosted by Ohio Mental Health &amp; Addiction Services (OhioMHAS), the Ohio Council, OARRS, and the Coalition on Housing and Homelessness in Ohio (COHHIO).</a:t>
            </a:r>
            <a:endParaRPr lang="en-US" sz="2400" dirty="0">
              <a:latin typeface="Calibri"/>
              <a:ea typeface="Calibri"/>
              <a:cs typeface="Calibri"/>
            </a:endParaRPr>
          </a:p>
        </p:txBody>
      </p:sp>
      <p:grpSp>
        <p:nvGrpSpPr>
          <p:cNvPr id="14" name="decorative circles">
            <a:extLst>
              <a:ext uri="{FF2B5EF4-FFF2-40B4-BE49-F238E27FC236}">
                <a16:creationId xmlns:a16="http://schemas.microsoft.com/office/drawing/2014/main" id="{B29252B9-8F48-4CC0-A640-09C8A8C24E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8627" y="289695"/>
            <a:ext cx="5461374" cy="5966848"/>
            <a:chOff x="6008627" y="289695"/>
            <a:chExt cx="5461374" cy="5966848"/>
          </a:xfrm>
        </p:grpSpPr>
        <p:sp>
          <p:nvSpPr>
            <p:cNvPr id="15" name="Oval 14">
              <a:extLst>
                <a:ext uri="{FF2B5EF4-FFF2-40B4-BE49-F238E27FC236}">
                  <a16:creationId xmlns:a16="http://schemas.microsoft.com/office/drawing/2014/main" id="{28548D73-0AE2-434D-B75C-77D24F5ED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43605" y="289695"/>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BC26AF4-B368-411A-BF70-74F07FA77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387281"/>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BE4EEE7-FD25-4B68-819D-487E4D78F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790102"/>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E52A4F8-9F27-4959-B733-FDA9FCA2E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654708"/>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13DA742-C9EF-49AA-ADEB-553344930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407667"/>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ocket watch on a newspaper&#10;&#10;AI-generated content may be incorrect.">
            <a:extLst>
              <a:ext uri="{FF2B5EF4-FFF2-40B4-BE49-F238E27FC236}">
                <a16:creationId xmlns:a16="http://schemas.microsoft.com/office/drawing/2014/main" id="{0AB3923C-5E84-0AA6-914D-A56FE71C5DC3}"/>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rcRect b="-2"/>
          <a:stretch/>
        </p:blipFill>
        <p:spPr>
          <a:xfrm>
            <a:off x="6306574" y="552339"/>
            <a:ext cx="5728174" cy="5728174"/>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spTree>
    <p:extLst>
      <p:ext uri="{BB962C8B-B14F-4D97-AF65-F5344CB8AC3E}">
        <p14:creationId xmlns:p14="http://schemas.microsoft.com/office/powerpoint/2010/main" val="4105988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9D7C-85E0-A9E0-D622-C9AA04FE2F05}"/>
              </a:ext>
            </a:extLst>
          </p:cNvPr>
          <p:cNvSpPr>
            <a:spLocks noGrp="1"/>
          </p:cNvSpPr>
          <p:nvPr>
            <p:ph type="title"/>
          </p:nvPr>
        </p:nvSpPr>
        <p:spPr>
          <a:xfrm>
            <a:off x="677334" y="694006"/>
            <a:ext cx="8596668" cy="1320800"/>
          </a:xfrm>
        </p:spPr>
        <p:txBody>
          <a:bodyPr/>
          <a:lstStyle/>
          <a:p>
            <a:r>
              <a:rPr lang="en-US" dirty="0"/>
              <a:t>RQ2 &amp; RQ3</a:t>
            </a:r>
          </a:p>
        </p:txBody>
      </p:sp>
      <p:sp>
        <p:nvSpPr>
          <p:cNvPr id="3" name="Content Placeholder 2">
            <a:extLst>
              <a:ext uri="{FF2B5EF4-FFF2-40B4-BE49-F238E27FC236}">
                <a16:creationId xmlns:a16="http://schemas.microsoft.com/office/drawing/2014/main" id="{B346688D-6602-87F9-0C9C-FE42004AEFA3}"/>
              </a:ext>
            </a:extLst>
          </p:cNvPr>
          <p:cNvSpPr>
            <a:spLocks noGrp="1"/>
          </p:cNvSpPr>
          <p:nvPr>
            <p:ph idx="1"/>
          </p:nvPr>
        </p:nvSpPr>
        <p:spPr>
          <a:xfrm>
            <a:off x="758450" y="1709839"/>
            <a:ext cx="10147982" cy="4675381"/>
          </a:xfrm>
        </p:spPr>
        <p:txBody>
          <a:bodyPr/>
          <a:lstStyle/>
          <a:p>
            <a:r>
              <a:rPr lang="en-US" sz="2400" dirty="0">
                <a:effectLst/>
              </a:rPr>
              <a:t>RQ2/Q3: Is there a difference in rates of </a:t>
            </a:r>
            <a:r>
              <a:rPr lang="en-US" sz="2400" b="1" dirty="0">
                <a:solidFill>
                  <a:schemeClr val="accent1">
                    <a:lumMod val="75000"/>
                    <a:lumOff val="25000"/>
                  </a:schemeClr>
                </a:solidFill>
                <a:effectLst/>
              </a:rPr>
              <a:t>alcohol/illicit drug use</a:t>
            </a:r>
            <a:r>
              <a:rPr lang="en-US" sz="2400" dirty="0">
                <a:effectLst/>
              </a:rPr>
              <a:t> in the past 30 days at move-in compared to the 6-month follow-up? </a:t>
            </a:r>
          </a:p>
          <a:p>
            <a:pPr marL="0" indent="0">
              <a:buNone/>
            </a:pPr>
            <a:endParaRPr lang="en-US" dirty="0"/>
          </a:p>
        </p:txBody>
      </p:sp>
      <p:sp>
        <p:nvSpPr>
          <p:cNvPr id="4" name="Content Placeholder 2">
            <a:extLst>
              <a:ext uri="{FF2B5EF4-FFF2-40B4-BE49-F238E27FC236}">
                <a16:creationId xmlns:a16="http://schemas.microsoft.com/office/drawing/2014/main" id="{5E6BBDB4-AE4C-1A16-81DF-5AF15ABF48D2}"/>
              </a:ext>
            </a:extLst>
          </p:cNvPr>
          <p:cNvSpPr txBox="1">
            <a:spLocks/>
          </p:cNvSpPr>
          <p:nvPr/>
        </p:nvSpPr>
        <p:spPr>
          <a:xfrm>
            <a:off x="898560" y="2715504"/>
            <a:ext cx="918411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200" dirty="0"/>
              <a:t>Survey response options: No use, 1-10 days, 11-20 days, 21-30 days, prefer not to answer. </a:t>
            </a:r>
          </a:p>
          <a:p>
            <a:r>
              <a:rPr lang="en-US" sz="2200" dirty="0"/>
              <a:t>All levels: </a:t>
            </a:r>
            <a:r>
              <a:rPr lang="en-US" sz="2200" b="1" dirty="0">
                <a:solidFill>
                  <a:schemeClr val="accent1">
                    <a:lumMod val="75000"/>
                    <a:lumOff val="25000"/>
                  </a:schemeClr>
                </a:solidFill>
              </a:rPr>
              <a:t>Decrease in use </a:t>
            </a:r>
            <a:r>
              <a:rPr lang="en-US" sz="2200" dirty="0"/>
              <a:t>from </a:t>
            </a:r>
            <a:r>
              <a:rPr lang="en-US" sz="2200" b="1" dirty="0">
                <a:solidFill>
                  <a:schemeClr val="accent1">
                    <a:lumMod val="75000"/>
                    <a:lumOff val="25000"/>
                  </a:schemeClr>
                </a:solidFill>
              </a:rPr>
              <a:t>move-in</a:t>
            </a:r>
            <a:r>
              <a:rPr lang="en-US" sz="2200" dirty="0"/>
              <a:t> to </a:t>
            </a:r>
            <a:r>
              <a:rPr lang="en-US" sz="2200" b="1" dirty="0">
                <a:solidFill>
                  <a:schemeClr val="accent1">
                    <a:lumMod val="75000"/>
                    <a:lumOff val="25000"/>
                  </a:schemeClr>
                </a:solidFill>
              </a:rPr>
              <a:t>six months</a:t>
            </a:r>
            <a:r>
              <a:rPr lang="en-US" sz="2200" dirty="0"/>
              <a:t>. No recent substance use was at or near 100% at six months (97.3% - 100%). </a:t>
            </a:r>
          </a:p>
          <a:p>
            <a:r>
              <a:rPr lang="en-US" sz="2200" dirty="0"/>
              <a:t>Level 1: </a:t>
            </a:r>
            <a:r>
              <a:rPr lang="en-US" sz="2200" b="1" dirty="0">
                <a:solidFill>
                  <a:schemeClr val="accent1">
                    <a:lumMod val="75000"/>
                    <a:lumOff val="25000"/>
                  </a:schemeClr>
                </a:solidFill>
              </a:rPr>
              <a:t>More frequently reported </a:t>
            </a:r>
            <a:r>
              <a:rPr lang="en-US" sz="2200" dirty="0"/>
              <a:t>that they had not recently used alcohol or illicit drugs, followed by Levels 2 and 3, respectively</a:t>
            </a:r>
          </a:p>
          <a:p>
            <a:endParaRPr lang="en-US" sz="2400" dirty="0"/>
          </a:p>
        </p:txBody>
      </p:sp>
    </p:spTree>
    <p:extLst>
      <p:ext uri="{BB962C8B-B14F-4D97-AF65-F5344CB8AC3E}">
        <p14:creationId xmlns:p14="http://schemas.microsoft.com/office/powerpoint/2010/main" val="1778213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01C2-A5BC-DF49-9C02-8808B263F3E8}"/>
              </a:ext>
            </a:extLst>
          </p:cNvPr>
          <p:cNvSpPr>
            <a:spLocks noGrp="1"/>
          </p:cNvSpPr>
          <p:nvPr>
            <p:ph type="title"/>
          </p:nvPr>
        </p:nvSpPr>
        <p:spPr/>
        <p:txBody>
          <a:bodyPr/>
          <a:lstStyle/>
          <a:p>
            <a:r>
              <a:rPr lang="en-US" dirty="0"/>
              <a:t>RQ2 &amp; RQ3 (continued)</a:t>
            </a:r>
          </a:p>
        </p:txBody>
      </p:sp>
      <p:sp>
        <p:nvSpPr>
          <p:cNvPr id="5" name="Content Placeholder 4">
            <a:extLst>
              <a:ext uri="{FF2B5EF4-FFF2-40B4-BE49-F238E27FC236}">
                <a16:creationId xmlns:a16="http://schemas.microsoft.com/office/drawing/2014/main" id="{BA51E003-F07E-6D72-948F-88A39DF9A7B1}"/>
              </a:ext>
            </a:extLst>
          </p:cNvPr>
          <p:cNvSpPr>
            <a:spLocks noGrp="1"/>
          </p:cNvSpPr>
          <p:nvPr>
            <p:ph idx="1"/>
          </p:nvPr>
        </p:nvSpPr>
        <p:spPr/>
        <p:txBody>
          <a:bodyPr vert="horz" lIns="91440" tIns="45720" rIns="91440" bIns="45720" rtlCol="0" anchor="t">
            <a:normAutofit/>
          </a:bodyPr>
          <a:lstStyle/>
          <a:p>
            <a:endParaRPr lang="en-US" sz="2400" dirty="0"/>
          </a:p>
          <a:p>
            <a:r>
              <a:rPr lang="en-US" sz="2400" dirty="0">
                <a:ea typeface="Calibri"/>
              </a:rPr>
              <a:t>Levels 2 &amp; 3: </a:t>
            </a:r>
            <a:r>
              <a:rPr lang="en-US" sz="2400" b="1" dirty="0">
                <a:solidFill>
                  <a:schemeClr val="accent1">
                    <a:lumMod val="75000"/>
                    <a:lumOff val="25000"/>
                  </a:schemeClr>
                </a:solidFill>
                <a:ea typeface="Calibri"/>
              </a:rPr>
              <a:t>S</a:t>
            </a:r>
            <a:r>
              <a:rPr lang="en-US" sz="2400" b="1" dirty="0">
                <a:solidFill>
                  <a:schemeClr val="accent1">
                    <a:lumMod val="75000"/>
                    <a:lumOff val="25000"/>
                  </a:schemeClr>
                </a:solidFill>
                <a:effectLst/>
                <a:ea typeface="Calibri"/>
              </a:rPr>
              <a:t>ignificant</a:t>
            </a:r>
            <a:r>
              <a:rPr lang="en-US" sz="2400" dirty="0">
                <a:effectLst/>
                <a:ea typeface="Calibri"/>
              </a:rPr>
              <a:t> and </a:t>
            </a:r>
            <a:r>
              <a:rPr lang="en-US" sz="2400" b="1" dirty="0">
                <a:solidFill>
                  <a:schemeClr val="accent1">
                    <a:lumMod val="75000"/>
                    <a:lumOff val="25000"/>
                  </a:schemeClr>
                </a:solidFill>
              </a:rPr>
              <a:t>strong association </a:t>
            </a:r>
            <a:r>
              <a:rPr lang="en-US" sz="2400" dirty="0">
                <a:effectLst/>
                <a:ea typeface="Calibri"/>
              </a:rPr>
              <a:t>between alcohol use and length of stay (χ2(3) = 80.25, p &lt; .001, V = .15 and χ2(3) = 66.11, p &lt; .001, V=.19 respectively</a:t>
            </a:r>
            <a:r>
              <a:rPr lang="en-US" sz="2400" dirty="0">
                <a:ea typeface="Calibri"/>
              </a:rPr>
              <a:t>)</a:t>
            </a:r>
            <a:br>
              <a:rPr lang="en-US" sz="2400" dirty="0">
                <a:ea typeface="Calibri"/>
              </a:rPr>
            </a:br>
            <a:endParaRPr lang="en-US" sz="2400">
              <a:effectLst/>
              <a:ea typeface="Calibri" panose="020F0502020204030204" pitchFamily="34" charset="0"/>
              <a:cs typeface="Calibri"/>
            </a:endParaRPr>
          </a:p>
          <a:p>
            <a:pPr lvl="1"/>
            <a:r>
              <a:rPr lang="en-US" sz="2200" dirty="0"/>
              <a:t>The</a:t>
            </a:r>
            <a:r>
              <a:rPr lang="en-US" sz="2200" b="1" dirty="0">
                <a:solidFill>
                  <a:schemeClr val="accent1">
                    <a:lumMod val="75000"/>
                    <a:lumOff val="25000"/>
                  </a:schemeClr>
                </a:solidFill>
              </a:rPr>
              <a:t> decreased use </a:t>
            </a:r>
            <a:r>
              <a:rPr lang="en-US" sz="2000" kern="100" dirty="0">
                <a:effectLst/>
                <a:ea typeface="Calibri"/>
              </a:rPr>
              <a:t>of alcohol and/or illegal drug use from move-in to six-months was not likely due to chance and that </a:t>
            </a:r>
            <a:r>
              <a:rPr lang="en-US" sz="2200" b="1" dirty="0">
                <a:solidFill>
                  <a:schemeClr val="accent1">
                    <a:lumMod val="75000"/>
                    <a:lumOff val="25000"/>
                  </a:schemeClr>
                </a:solidFill>
              </a:rPr>
              <a:t>recovery housing may have contributed to the change</a:t>
            </a:r>
            <a:endParaRPr lang="en-US" sz="2200" b="1" dirty="0">
              <a:solidFill>
                <a:schemeClr val="accent1">
                  <a:lumMod val="75000"/>
                  <a:lumOff val="25000"/>
                </a:schemeClr>
              </a:solidFill>
              <a:ea typeface="Calibri"/>
              <a:cs typeface="Calibri"/>
            </a:endParaRPr>
          </a:p>
          <a:p>
            <a:pPr marL="457200" lvl="1" indent="0">
              <a:buNone/>
            </a:pPr>
            <a:endParaRPr lang="en-US" sz="2200" kern="100" dirty="0">
              <a:effectLst/>
              <a:ea typeface="Calibri" panose="020F0502020204030204" pitchFamily="34" charset="0"/>
            </a:endParaRPr>
          </a:p>
          <a:p>
            <a:pPr marL="0" indent="0">
              <a:buNone/>
            </a:pPr>
            <a:endParaRPr lang="en-US" sz="2400" dirty="0"/>
          </a:p>
        </p:txBody>
      </p:sp>
    </p:spTree>
    <p:extLst>
      <p:ext uri="{BB962C8B-B14F-4D97-AF65-F5344CB8AC3E}">
        <p14:creationId xmlns:p14="http://schemas.microsoft.com/office/powerpoint/2010/main" val="1126880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6784E-6FAA-A106-186F-74FF07B44613}"/>
              </a:ext>
            </a:extLst>
          </p:cNvPr>
          <p:cNvSpPr>
            <a:spLocks noGrp="1"/>
          </p:cNvSpPr>
          <p:nvPr>
            <p:ph type="title"/>
          </p:nvPr>
        </p:nvSpPr>
        <p:spPr/>
        <p:txBody>
          <a:bodyPr/>
          <a:lstStyle/>
          <a:p>
            <a:r>
              <a:rPr lang="en-US" dirty="0"/>
              <a:t>RQ4</a:t>
            </a:r>
          </a:p>
        </p:txBody>
      </p:sp>
      <p:sp>
        <p:nvSpPr>
          <p:cNvPr id="3" name="Content Placeholder 2">
            <a:extLst>
              <a:ext uri="{FF2B5EF4-FFF2-40B4-BE49-F238E27FC236}">
                <a16:creationId xmlns:a16="http://schemas.microsoft.com/office/drawing/2014/main" id="{BDD97A0B-1998-4906-B29C-734D8AFEE4B4}"/>
              </a:ext>
            </a:extLst>
          </p:cNvPr>
          <p:cNvSpPr>
            <a:spLocks noGrp="1"/>
          </p:cNvSpPr>
          <p:nvPr>
            <p:ph idx="1"/>
          </p:nvPr>
        </p:nvSpPr>
        <p:spPr>
          <a:xfrm>
            <a:off x="677334" y="1488613"/>
            <a:ext cx="8596668" cy="3880773"/>
          </a:xfrm>
        </p:spPr>
        <p:txBody>
          <a:bodyPr>
            <a:normAutofit/>
          </a:bodyPr>
          <a:lstStyle/>
          <a:p>
            <a:r>
              <a:rPr lang="en-US" sz="2400" dirty="0">
                <a:effectLst/>
              </a:rPr>
              <a:t>RQ4: Is there a difference in residents’ </a:t>
            </a:r>
            <a:r>
              <a:rPr lang="en-US" sz="2400" b="1" dirty="0">
                <a:solidFill>
                  <a:schemeClr val="accent1">
                    <a:lumMod val="75000"/>
                    <a:lumOff val="25000"/>
                  </a:schemeClr>
                </a:solidFill>
                <a:effectLst/>
              </a:rPr>
              <a:t>self-ratings of physical and mental health</a:t>
            </a:r>
            <a:r>
              <a:rPr lang="en-US" sz="2400" dirty="0">
                <a:effectLst/>
              </a:rPr>
              <a:t> ratings at the time of move-in compared to the 6-month follow-up? </a:t>
            </a:r>
          </a:p>
          <a:p>
            <a:endParaRPr lang="en-US" sz="2400" dirty="0"/>
          </a:p>
        </p:txBody>
      </p:sp>
      <p:sp>
        <p:nvSpPr>
          <p:cNvPr id="4" name="Content Placeholder 4">
            <a:extLst>
              <a:ext uri="{FF2B5EF4-FFF2-40B4-BE49-F238E27FC236}">
                <a16:creationId xmlns:a16="http://schemas.microsoft.com/office/drawing/2014/main" id="{FAB5CBD7-DAF7-D350-43C0-5AC44362245C}"/>
              </a:ext>
            </a:extLst>
          </p:cNvPr>
          <p:cNvSpPr txBox="1">
            <a:spLocks/>
          </p:cNvSpPr>
          <p:nvPr/>
        </p:nvSpPr>
        <p:spPr>
          <a:xfrm>
            <a:off x="1099856" y="2612101"/>
            <a:ext cx="9961433" cy="3880773"/>
          </a:xfrm>
          <a:prstGeom prst="rect">
            <a:avLst/>
          </a:prstGeom>
        </p:spPr>
        <p:txBody>
          <a:bodyPr vert="horz" lIns="91440" tIns="45720" rIns="91440" bIns="45720" rtlCol="0" anchor="t">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600" dirty="0"/>
              <a:t>Survey response options: [Good] [Fair] [Poor] on most days</a:t>
            </a:r>
          </a:p>
          <a:p>
            <a:r>
              <a:rPr lang="en-US" sz="2600" dirty="0"/>
              <a:t> Level 1, Move-in: </a:t>
            </a:r>
            <a:r>
              <a:rPr lang="en-US" sz="2600" b="1" dirty="0">
                <a:solidFill>
                  <a:schemeClr val="accent1">
                    <a:lumMod val="75000"/>
                    <a:lumOff val="25000"/>
                  </a:schemeClr>
                </a:solidFill>
              </a:rPr>
              <a:t>Larger percentage </a:t>
            </a:r>
            <a:r>
              <a:rPr lang="en-US" sz="2600" dirty="0"/>
              <a:t>(compared to 2 &amp; 3) who were </a:t>
            </a:r>
            <a:r>
              <a:rPr lang="en-US" sz="2600" b="1" dirty="0">
                <a:solidFill>
                  <a:schemeClr val="accent1">
                    <a:lumMod val="75000"/>
                    <a:lumOff val="25000"/>
                  </a:schemeClr>
                </a:solidFill>
              </a:rPr>
              <a:t>“Good on most days” </a:t>
            </a:r>
          </a:p>
          <a:p>
            <a:r>
              <a:rPr lang="en-US" sz="2600" dirty="0"/>
              <a:t>All levels, Six-months: </a:t>
            </a:r>
            <a:r>
              <a:rPr lang="en-US" sz="2600" b="1" dirty="0">
                <a:solidFill>
                  <a:schemeClr val="accent1">
                    <a:lumMod val="75000"/>
                    <a:lumOff val="25000"/>
                  </a:schemeClr>
                </a:solidFill>
              </a:rPr>
              <a:t>higher proportions </a:t>
            </a:r>
            <a:r>
              <a:rPr lang="en-US" sz="2600" dirty="0"/>
              <a:t>with </a:t>
            </a:r>
            <a:r>
              <a:rPr lang="en-US" sz="2600" b="1" dirty="0">
                <a:solidFill>
                  <a:schemeClr val="accent1">
                    <a:lumMod val="75000"/>
                    <a:lumOff val="25000"/>
                  </a:schemeClr>
                </a:solidFill>
              </a:rPr>
              <a:t>good mental health</a:t>
            </a:r>
            <a:r>
              <a:rPr lang="en-US" sz="2600" dirty="0"/>
              <a:t> (70.3%, 64.2%, and 68.3%) and </a:t>
            </a:r>
            <a:r>
              <a:rPr lang="en-US" sz="2600" b="1" dirty="0">
                <a:solidFill>
                  <a:schemeClr val="accent1">
                    <a:lumMod val="75000"/>
                    <a:lumOff val="25000"/>
                  </a:schemeClr>
                </a:solidFill>
              </a:rPr>
              <a:t>physical health </a:t>
            </a:r>
            <a:r>
              <a:rPr lang="en-US" sz="2600" dirty="0"/>
              <a:t>(64.9%, 65.8%, and 64.4%) </a:t>
            </a:r>
          </a:p>
          <a:p>
            <a:r>
              <a:rPr lang="en-US" sz="2600" dirty="0"/>
              <a:t>Levels 2 &amp; 3: </a:t>
            </a:r>
            <a:r>
              <a:rPr lang="en-US" sz="2600" b="1" dirty="0">
                <a:solidFill>
                  <a:schemeClr val="accent1">
                    <a:lumMod val="75000"/>
                    <a:lumOff val="25000"/>
                  </a:schemeClr>
                </a:solidFill>
              </a:rPr>
              <a:t>Significant associations </a:t>
            </a:r>
            <a:r>
              <a:rPr lang="en-US" sz="2600" dirty="0"/>
              <a:t>ranging from weak, moderate, to strong</a:t>
            </a:r>
            <a:endParaRPr lang="en-US" sz="2600" dirty="0">
              <a:ea typeface="Calibri"/>
              <a:cs typeface="Calibri"/>
            </a:endParaRPr>
          </a:p>
          <a:p>
            <a:r>
              <a:rPr lang="en-US" sz="2600" dirty="0"/>
              <a:t>The </a:t>
            </a:r>
            <a:r>
              <a:rPr lang="en-US" sz="2600" b="1" dirty="0">
                <a:solidFill>
                  <a:schemeClr val="accent1">
                    <a:lumMod val="75000"/>
                    <a:lumOff val="25000"/>
                  </a:schemeClr>
                </a:solidFill>
              </a:rPr>
              <a:t>increase</a:t>
            </a:r>
            <a:r>
              <a:rPr lang="en-US" sz="2600" dirty="0"/>
              <a:t> in positive mental and physical </a:t>
            </a:r>
            <a:r>
              <a:rPr lang="en-US" sz="2600" b="1" dirty="0">
                <a:solidFill>
                  <a:schemeClr val="accent1">
                    <a:lumMod val="75000"/>
                    <a:lumOff val="25000"/>
                  </a:schemeClr>
                </a:solidFill>
              </a:rPr>
              <a:t>health ratings </a:t>
            </a:r>
            <a:r>
              <a:rPr lang="en-US" sz="2600" dirty="0"/>
              <a:t>was not likely due to chance alone. Likely that </a:t>
            </a:r>
            <a:r>
              <a:rPr lang="en-US" sz="2600" b="1" dirty="0">
                <a:solidFill>
                  <a:schemeClr val="accent1">
                    <a:lumMod val="75000"/>
                    <a:lumOff val="25000"/>
                  </a:schemeClr>
                </a:solidFill>
              </a:rPr>
              <a:t>recovery housing had an influence </a:t>
            </a:r>
            <a:r>
              <a:rPr lang="en-US" sz="2600" dirty="0"/>
              <a:t>on the residents’ improved mental and physical health ratings </a:t>
            </a:r>
            <a:endParaRPr lang="en-US" sz="2600" dirty="0">
              <a:ea typeface="Calibri"/>
              <a:cs typeface="Calibri"/>
            </a:endParaRPr>
          </a:p>
          <a:p>
            <a:pPr marL="0" indent="0">
              <a:buNone/>
            </a:pPr>
            <a:endParaRPr lang="en-US" sz="2400" dirty="0"/>
          </a:p>
        </p:txBody>
      </p:sp>
    </p:spTree>
    <p:extLst>
      <p:ext uri="{BB962C8B-B14F-4D97-AF65-F5344CB8AC3E}">
        <p14:creationId xmlns:p14="http://schemas.microsoft.com/office/powerpoint/2010/main" val="8286870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FA01-5ADF-7F4A-7876-2FA85ABBFEE4}"/>
              </a:ext>
            </a:extLst>
          </p:cNvPr>
          <p:cNvSpPr>
            <a:spLocks noGrp="1"/>
          </p:cNvSpPr>
          <p:nvPr>
            <p:ph type="title"/>
          </p:nvPr>
        </p:nvSpPr>
        <p:spPr/>
        <p:txBody>
          <a:bodyPr/>
          <a:lstStyle/>
          <a:p>
            <a:r>
              <a:rPr lang="en-US" dirty="0"/>
              <a:t>RQ5</a:t>
            </a:r>
          </a:p>
        </p:txBody>
      </p:sp>
      <p:sp>
        <p:nvSpPr>
          <p:cNvPr id="3" name="Content Placeholder 2">
            <a:extLst>
              <a:ext uri="{FF2B5EF4-FFF2-40B4-BE49-F238E27FC236}">
                <a16:creationId xmlns:a16="http://schemas.microsoft.com/office/drawing/2014/main" id="{B408FFDF-4DB3-1137-8CAC-98A2E6CD2F59}"/>
              </a:ext>
            </a:extLst>
          </p:cNvPr>
          <p:cNvSpPr>
            <a:spLocks noGrp="1"/>
          </p:cNvSpPr>
          <p:nvPr>
            <p:ph idx="1"/>
          </p:nvPr>
        </p:nvSpPr>
        <p:spPr>
          <a:xfrm>
            <a:off x="677334" y="1488613"/>
            <a:ext cx="8596668" cy="3880773"/>
          </a:xfrm>
        </p:spPr>
        <p:txBody>
          <a:bodyPr/>
          <a:lstStyle/>
          <a:p>
            <a:r>
              <a:rPr lang="en-US" sz="2400" dirty="0">
                <a:effectLst/>
              </a:rPr>
              <a:t>RQ 5: Is there a difference between the residents’ </a:t>
            </a:r>
            <a:r>
              <a:rPr lang="en-US" sz="2400" b="1" dirty="0">
                <a:solidFill>
                  <a:schemeClr val="accent1">
                    <a:lumMod val="75000"/>
                    <a:lumOff val="25000"/>
                  </a:schemeClr>
                </a:solidFill>
                <a:effectLst/>
              </a:rPr>
              <a:t>use of recovery supports</a:t>
            </a:r>
            <a:r>
              <a:rPr lang="en-US" sz="2400" dirty="0">
                <a:effectLst/>
              </a:rPr>
              <a:t> from move-in to 6-month follow-up? </a:t>
            </a:r>
          </a:p>
          <a:p>
            <a:endParaRPr lang="en-US" dirty="0"/>
          </a:p>
        </p:txBody>
      </p:sp>
      <p:sp>
        <p:nvSpPr>
          <p:cNvPr id="4" name="Content Placeholder 4">
            <a:extLst>
              <a:ext uri="{FF2B5EF4-FFF2-40B4-BE49-F238E27FC236}">
                <a16:creationId xmlns:a16="http://schemas.microsoft.com/office/drawing/2014/main" id="{1D28B229-C66D-182E-385C-343AC78E938D}"/>
              </a:ext>
            </a:extLst>
          </p:cNvPr>
          <p:cNvSpPr txBox="1">
            <a:spLocks/>
          </p:cNvSpPr>
          <p:nvPr/>
        </p:nvSpPr>
        <p:spPr>
          <a:xfrm>
            <a:off x="677334" y="2160589"/>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sz="2400" dirty="0"/>
          </a:p>
        </p:txBody>
      </p:sp>
      <p:sp>
        <p:nvSpPr>
          <p:cNvPr id="5" name="Content Placeholder 4">
            <a:extLst>
              <a:ext uri="{FF2B5EF4-FFF2-40B4-BE49-F238E27FC236}">
                <a16:creationId xmlns:a16="http://schemas.microsoft.com/office/drawing/2014/main" id="{ED38E323-E39C-143C-BE75-A2F6B17DC0CD}"/>
              </a:ext>
            </a:extLst>
          </p:cNvPr>
          <p:cNvSpPr txBox="1">
            <a:spLocks/>
          </p:cNvSpPr>
          <p:nvPr/>
        </p:nvSpPr>
        <p:spPr>
          <a:xfrm>
            <a:off x="956344" y="2495869"/>
            <a:ext cx="8596668" cy="3880773"/>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kern="100" dirty="0">
                <a:solidFill>
                  <a:srgbClr val="000000"/>
                </a:solidFill>
                <a:effectLst/>
                <a:ea typeface="Calibri" panose="020F0502020204030204" pitchFamily="34" charset="0"/>
              </a:rPr>
              <a:t>Two survey items: Select all that apply - Nine response options; Peer support</a:t>
            </a:r>
          </a:p>
          <a:p>
            <a:r>
              <a:rPr lang="en-US" sz="2000" kern="100" dirty="0">
                <a:solidFill>
                  <a:srgbClr val="000000"/>
                </a:solidFill>
                <a:effectLst/>
                <a:ea typeface="Calibri"/>
              </a:rPr>
              <a:t>All three levels: The number of recovery supports residents reported </a:t>
            </a:r>
            <a:r>
              <a:rPr lang="en-US" sz="2000" b="1" kern="100" dirty="0">
                <a:solidFill>
                  <a:schemeClr val="accent1">
                    <a:lumMod val="75000"/>
                    <a:lumOff val="25000"/>
                  </a:schemeClr>
                </a:solidFill>
                <a:effectLst/>
                <a:ea typeface="Calibri"/>
              </a:rPr>
              <a:t>increased</a:t>
            </a:r>
            <a:r>
              <a:rPr lang="en-US" sz="2000" kern="100" dirty="0">
                <a:solidFill>
                  <a:srgbClr val="000000"/>
                </a:solidFill>
                <a:effectLst/>
                <a:ea typeface="Calibri"/>
              </a:rPr>
              <a:t> during the length of their stay</a:t>
            </a:r>
            <a:endParaRPr lang="en-US" sz="2000" kern="100">
              <a:solidFill>
                <a:srgbClr val="000000"/>
              </a:solidFill>
              <a:effectLst/>
              <a:ea typeface="Calibri"/>
              <a:cs typeface="Calibri"/>
            </a:endParaRPr>
          </a:p>
          <a:p>
            <a:r>
              <a:rPr lang="en-US" sz="2000" kern="100" dirty="0">
                <a:solidFill>
                  <a:srgbClr val="000000"/>
                </a:solidFill>
                <a:effectLst/>
                <a:ea typeface="Calibri" panose="020F0502020204030204" pitchFamily="34" charset="0"/>
              </a:rPr>
              <a:t>All levels, Move-in: </a:t>
            </a:r>
            <a:r>
              <a:rPr lang="en-US" sz="2000" b="1" kern="100" dirty="0">
                <a:solidFill>
                  <a:schemeClr val="accent1">
                    <a:lumMod val="75000"/>
                    <a:lumOff val="25000"/>
                  </a:schemeClr>
                </a:solidFill>
                <a:effectLst/>
                <a:ea typeface="Calibri" panose="020F0502020204030204" pitchFamily="34" charset="0"/>
              </a:rPr>
              <a:t>Fewer than 50% </a:t>
            </a:r>
            <a:r>
              <a:rPr lang="en-US" sz="2000" kern="100" dirty="0">
                <a:solidFill>
                  <a:srgbClr val="000000"/>
                </a:solidFill>
                <a:effectLst/>
                <a:ea typeface="Calibri" panose="020F0502020204030204" pitchFamily="34" charset="0"/>
              </a:rPr>
              <a:t>of respondents utilized </a:t>
            </a:r>
            <a:r>
              <a:rPr lang="en-US" sz="2000" b="1" kern="100" dirty="0">
                <a:solidFill>
                  <a:schemeClr val="accent1">
                    <a:lumMod val="75000"/>
                    <a:lumOff val="25000"/>
                  </a:schemeClr>
                </a:solidFill>
                <a:effectLst/>
                <a:ea typeface="Calibri" panose="020F0502020204030204" pitchFamily="34" charset="0"/>
              </a:rPr>
              <a:t>three or more supports </a:t>
            </a:r>
            <a:r>
              <a:rPr lang="en-US" sz="2000" kern="100" dirty="0">
                <a:solidFill>
                  <a:srgbClr val="000000"/>
                </a:solidFill>
                <a:effectLst/>
                <a:ea typeface="Calibri" panose="020F0502020204030204" pitchFamily="34" charset="0"/>
              </a:rPr>
              <a:t>at move-in</a:t>
            </a:r>
          </a:p>
          <a:p>
            <a:r>
              <a:rPr lang="en-US" sz="2000" kern="100" dirty="0">
                <a:solidFill>
                  <a:srgbClr val="000000"/>
                </a:solidFill>
                <a:ea typeface="Calibri"/>
              </a:rPr>
              <a:t>All levels, Six months: </a:t>
            </a:r>
            <a:r>
              <a:rPr lang="en-US" sz="2000" b="1" kern="100" dirty="0">
                <a:solidFill>
                  <a:schemeClr val="accent1">
                    <a:lumMod val="75000"/>
                    <a:lumOff val="25000"/>
                  </a:schemeClr>
                </a:solidFill>
              </a:rPr>
              <a:t>O</a:t>
            </a:r>
            <a:r>
              <a:rPr lang="en-US" sz="2000" b="1" kern="100" dirty="0">
                <a:solidFill>
                  <a:schemeClr val="accent1">
                    <a:lumMod val="75000"/>
                    <a:lumOff val="25000"/>
                  </a:schemeClr>
                </a:solidFill>
                <a:effectLst/>
                <a:ea typeface="Calibri"/>
              </a:rPr>
              <a:t>ver 50% </a:t>
            </a:r>
            <a:r>
              <a:rPr lang="en-US" sz="2000" kern="100" dirty="0">
                <a:solidFill>
                  <a:srgbClr val="000000"/>
                </a:solidFill>
                <a:effectLst/>
                <a:ea typeface="Calibri"/>
              </a:rPr>
              <a:t>of the respondents reported using </a:t>
            </a:r>
            <a:r>
              <a:rPr lang="en-US" sz="2000" b="1" kern="100" dirty="0">
                <a:solidFill>
                  <a:schemeClr val="accent1">
                    <a:lumMod val="75000"/>
                    <a:lumOff val="25000"/>
                  </a:schemeClr>
                </a:solidFill>
                <a:effectLst/>
                <a:ea typeface="Calibri"/>
              </a:rPr>
              <a:t>three or more supports </a:t>
            </a:r>
            <a:r>
              <a:rPr lang="en-US" sz="2000" kern="100" dirty="0">
                <a:solidFill>
                  <a:srgbClr val="000000"/>
                </a:solidFill>
                <a:effectLst/>
                <a:ea typeface="Calibri"/>
              </a:rPr>
              <a:t>at the six-month follow-up period (i.e., 62.1%, 57.2%, and 58.8%, respectively</a:t>
            </a:r>
            <a:r>
              <a:rPr lang="en-US" sz="2000" kern="100" dirty="0">
                <a:solidFill>
                  <a:srgbClr val="000000"/>
                </a:solidFill>
                <a:ea typeface="Calibri"/>
              </a:rPr>
              <a:t>)</a:t>
            </a:r>
            <a:endParaRPr lang="en-US" sz="2000" kern="100" dirty="0">
              <a:solidFill>
                <a:srgbClr val="000000"/>
              </a:solidFill>
              <a:effectLst/>
              <a:ea typeface="Calibri" panose="020F0502020204030204" pitchFamily="34" charset="0"/>
              <a:cs typeface="Calibri"/>
            </a:endParaRPr>
          </a:p>
          <a:p>
            <a:r>
              <a:rPr lang="en-US" sz="2000" kern="100" dirty="0">
                <a:solidFill>
                  <a:srgbClr val="000000"/>
                </a:solidFill>
                <a:ea typeface="Calibri" panose="020F0502020204030204" pitchFamily="34" charset="0"/>
              </a:rPr>
              <a:t>Levels 2 &amp; 3: </a:t>
            </a:r>
            <a:r>
              <a:rPr lang="en-US" sz="2000" b="1" kern="100" dirty="0">
                <a:solidFill>
                  <a:schemeClr val="accent1">
                    <a:lumMod val="75000"/>
                    <a:lumOff val="25000"/>
                  </a:schemeClr>
                </a:solidFill>
                <a:ea typeface="Calibri" panose="020F0502020204030204" pitchFamily="34" charset="0"/>
              </a:rPr>
              <a:t>Significant </a:t>
            </a:r>
            <a:r>
              <a:rPr lang="en-US" sz="2000" kern="100" dirty="0">
                <a:ea typeface="Calibri" panose="020F0502020204030204" pitchFamily="34" charset="0"/>
              </a:rPr>
              <a:t>and </a:t>
            </a:r>
            <a:r>
              <a:rPr lang="en-US" sz="2000" b="1" kern="100" dirty="0">
                <a:solidFill>
                  <a:schemeClr val="accent1">
                    <a:lumMod val="75000"/>
                    <a:lumOff val="25000"/>
                  </a:schemeClr>
                </a:solidFill>
                <a:ea typeface="Calibri" panose="020F0502020204030204" pitchFamily="34" charset="0"/>
              </a:rPr>
              <a:t>strong association </a:t>
            </a:r>
            <a:endParaRPr lang="en-US" sz="2000" b="1" kern="100" dirty="0">
              <a:solidFill>
                <a:schemeClr val="accent1">
                  <a:lumMod val="75000"/>
                  <a:lumOff val="25000"/>
                </a:schemeClr>
              </a:solidFill>
              <a:effectLst/>
              <a:ea typeface="Calibri" panose="020F0502020204030204" pitchFamily="34" charset="0"/>
            </a:endParaRPr>
          </a:p>
        </p:txBody>
      </p:sp>
    </p:spTree>
    <p:extLst>
      <p:ext uri="{BB962C8B-B14F-4D97-AF65-F5344CB8AC3E}">
        <p14:creationId xmlns:p14="http://schemas.microsoft.com/office/powerpoint/2010/main" val="3540928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F2A8-814C-1497-2A87-8E4349A5935F}"/>
              </a:ext>
            </a:extLst>
          </p:cNvPr>
          <p:cNvSpPr>
            <a:spLocks noGrp="1"/>
          </p:cNvSpPr>
          <p:nvPr>
            <p:ph type="title"/>
          </p:nvPr>
        </p:nvSpPr>
        <p:spPr/>
        <p:txBody>
          <a:bodyPr/>
          <a:lstStyle/>
          <a:p>
            <a:r>
              <a:rPr lang="en-US" dirty="0"/>
              <a:t>RQ6</a:t>
            </a:r>
          </a:p>
        </p:txBody>
      </p:sp>
      <p:sp>
        <p:nvSpPr>
          <p:cNvPr id="3" name="Content Placeholder 2">
            <a:extLst>
              <a:ext uri="{FF2B5EF4-FFF2-40B4-BE49-F238E27FC236}">
                <a16:creationId xmlns:a16="http://schemas.microsoft.com/office/drawing/2014/main" id="{91331A8F-6880-02FB-B381-521E174EEDDF}"/>
              </a:ext>
            </a:extLst>
          </p:cNvPr>
          <p:cNvSpPr>
            <a:spLocks noGrp="1"/>
          </p:cNvSpPr>
          <p:nvPr>
            <p:ph idx="1"/>
          </p:nvPr>
        </p:nvSpPr>
        <p:spPr>
          <a:xfrm>
            <a:off x="677334" y="1488614"/>
            <a:ext cx="8596668" cy="1320800"/>
          </a:xfrm>
        </p:spPr>
        <p:txBody>
          <a:bodyPr/>
          <a:lstStyle/>
          <a:p>
            <a:r>
              <a:rPr lang="en-US" sz="2400" dirty="0">
                <a:effectLst/>
              </a:rPr>
              <a:t>RQ6: Is there a difference between involvement with </a:t>
            </a:r>
            <a:r>
              <a:rPr lang="en-US" sz="2400" b="1" dirty="0">
                <a:solidFill>
                  <a:schemeClr val="accent1">
                    <a:lumMod val="75000"/>
                    <a:lumOff val="25000"/>
                  </a:schemeClr>
                </a:solidFill>
                <a:effectLst/>
              </a:rPr>
              <a:t>drug court </a:t>
            </a:r>
            <a:r>
              <a:rPr lang="en-US" sz="2400" dirty="0">
                <a:solidFill>
                  <a:schemeClr val="tx1"/>
                </a:solidFill>
                <a:effectLst/>
              </a:rPr>
              <a:t>and/or </a:t>
            </a:r>
            <a:r>
              <a:rPr lang="en-US" sz="2400" b="1" dirty="0">
                <a:solidFill>
                  <a:schemeClr val="accent1">
                    <a:lumMod val="75000"/>
                    <a:lumOff val="25000"/>
                  </a:schemeClr>
                </a:solidFill>
                <a:effectLst/>
              </a:rPr>
              <a:t>status of being on probation or parole </a:t>
            </a:r>
            <a:r>
              <a:rPr lang="en-US" sz="2400" dirty="0">
                <a:effectLst/>
              </a:rPr>
              <a:t>at the time of move-in compared to the 6-month follow-up? </a:t>
            </a:r>
          </a:p>
          <a:p>
            <a:pPr marL="0" indent="0">
              <a:buNone/>
            </a:pPr>
            <a:endParaRPr lang="en-US" dirty="0"/>
          </a:p>
        </p:txBody>
      </p:sp>
      <p:sp>
        <p:nvSpPr>
          <p:cNvPr id="4" name="Content Placeholder 4">
            <a:extLst>
              <a:ext uri="{FF2B5EF4-FFF2-40B4-BE49-F238E27FC236}">
                <a16:creationId xmlns:a16="http://schemas.microsoft.com/office/drawing/2014/main" id="{FB91582D-F0BB-2E12-E286-C5746C1495F2}"/>
              </a:ext>
            </a:extLst>
          </p:cNvPr>
          <p:cNvSpPr txBox="1">
            <a:spLocks/>
          </p:cNvSpPr>
          <p:nvPr/>
        </p:nvSpPr>
        <p:spPr>
          <a:xfrm>
            <a:off x="981870" y="2663887"/>
            <a:ext cx="8596668" cy="388077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kern="100" dirty="0">
                <a:solidFill>
                  <a:srgbClr val="000000"/>
                </a:solidFill>
                <a:ea typeface="Calibri" panose="020F0502020204030204" pitchFamily="34" charset="0"/>
              </a:rPr>
              <a:t>Survey - Four response options</a:t>
            </a:r>
          </a:p>
          <a:p>
            <a:r>
              <a:rPr lang="en-US" sz="2400" kern="100" dirty="0">
                <a:solidFill>
                  <a:srgbClr val="000000"/>
                </a:solidFill>
                <a:ea typeface="Calibri" panose="020F0502020204030204" pitchFamily="34" charset="0"/>
              </a:rPr>
              <a:t>Level 1: Largest proportion (</a:t>
            </a:r>
            <a:r>
              <a:rPr lang="en-US" sz="2400" i="1" kern="100" dirty="0">
                <a:solidFill>
                  <a:srgbClr val="000000"/>
                </a:solidFill>
                <a:ea typeface="Calibri" panose="020F0502020204030204" pitchFamily="34" charset="0"/>
              </a:rPr>
              <a:t>compared to 2 &amp;3</a:t>
            </a:r>
            <a:r>
              <a:rPr lang="en-US" sz="2400" kern="100" dirty="0">
                <a:solidFill>
                  <a:srgbClr val="000000"/>
                </a:solidFill>
                <a:ea typeface="Calibri" panose="020F0502020204030204" pitchFamily="34" charset="0"/>
              </a:rPr>
              <a:t>) who were </a:t>
            </a:r>
            <a:r>
              <a:rPr lang="en-US" sz="2400" b="1" kern="100" dirty="0">
                <a:solidFill>
                  <a:schemeClr val="accent1">
                    <a:lumMod val="75000"/>
                    <a:lumOff val="25000"/>
                  </a:schemeClr>
                </a:solidFill>
                <a:ea typeface="Calibri" panose="020F0502020204030204" pitchFamily="34" charset="0"/>
              </a:rPr>
              <a:t>uninvolved</a:t>
            </a:r>
            <a:r>
              <a:rPr lang="en-US" sz="2400" kern="100" dirty="0">
                <a:solidFill>
                  <a:srgbClr val="000000"/>
                </a:solidFill>
                <a:ea typeface="Calibri" panose="020F0502020204030204" pitchFamily="34" charset="0"/>
              </a:rPr>
              <a:t> with drug court and/or parole or probation at move-in and six months </a:t>
            </a:r>
          </a:p>
          <a:p>
            <a:r>
              <a:rPr lang="en-US" sz="2400" kern="100" dirty="0">
                <a:solidFill>
                  <a:srgbClr val="000000"/>
                </a:solidFill>
                <a:ea typeface="Calibri" panose="020F0502020204030204" pitchFamily="34" charset="0"/>
              </a:rPr>
              <a:t>Comparing Levels 2 and 3: </a:t>
            </a:r>
          </a:p>
          <a:p>
            <a:pPr lvl="1"/>
            <a:r>
              <a:rPr lang="en-US" sz="2200" kern="100" dirty="0">
                <a:solidFill>
                  <a:schemeClr val="tx1"/>
                </a:solidFill>
                <a:ea typeface="Calibri" panose="020F0502020204030204" pitchFamily="34" charset="0"/>
              </a:rPr>
              <a:t>Level 2</a:t>
            </a:r>
            <a:r>
              <a:rPr lang="en-US" sz="2200" kern="100" dirty="0">
                <a:solidFill>
                  <a:srgbClr val="000000"/>
                </a:solidFill>
                <a:ea typeface="Calibri" panose="020F0502020204030204" pitchFamily="34" charset="0"/>
              </a:rPr>
              <a:t>: </a:t>
            </a:r>
            <a:r>
              <a:rPr lang="en-US" sz="2200" kern="100" dirty="0">
                <a:solidFill>
                  <a:srgbClr val="000000"/>
                </a:solidFill>
              </a:rPr>
              <a:t>Larger proportion of respondents </a:t>
            </a:r>
            <a:r>
              <a:rPr lang="en-US" sz="2200" b="1" kern="100" dirty="0">
                <a:solidFill>
                  <a:schemeClr val="accent1">
                    <a:lumMod val="75000"/>
                    <a:lumOff val="25000"/>
                  </a:schemeClr>
                </a:solidFill>
              </a:rPr>
              <a:t>on parole or probation</a:t>
            </a:r>
            <a:r>
              <a:rPr lang="en-US" sz="2200" b="1" kern="100" dirty="0">
                <a:solidFill>
                  <a:schemeClr val="accent1">
                    <a:lumMod val="75000"/>
                    <a:lumOff val="25000"/>
                  </a:schemeClr>
                </a:solidFill>
                <a:ea typeface="Calibri" panose="020F0502020204030204" pitchFamily="34" charset="0"/>
              </a:rPr>
              <a:t> </a:t>
            </a:r>
            <a:r>
              <a:rPr lang="en-US" sz="2200" kern="100" dirty="0">
                <a:solidFill>
                  <a:srgbClr val="000000"/>
                </a:solidFill>
                <a:ea typeface="Calibri" panose="020F0502020204030204" pitchFamily="34" charset="0"/>
              </a:rPr>
              <a:t>at move-in and six months</a:t>
            </a:r>
            <a:endParaRPr lang="en-US" sz="2200" kern="100" dirty="0">
              <a:solidFill>
                <a:srgbClr val="000000"/>
              </a:solidFill>
            </a:endParaRPr>
          </a:p>
          <a:p>
            <a:pPr lvl="1"/>
            <a:r>
              <a:rPr lang="en-US" sz="2200" kern="100" dirty="0">
                <a:solidFill>
                  <a:srgbClr val="000000"/>
                </a:solidFill>
              </a:rPr>
              <a:t>Level 3: Larger proportion who were more likely to be </a:t>
            </a:r>
            <a:r>
              <a:rPr lang="en-US" sz="2200" b="1" kern="100" dirty="0">
                <a:solidFill>
                  <a:schemeClr val="accent1">
                    <a:lumMod val="75000"/>
                    <a:lumOff val="25000"/>
                  </a:schemeClr>
                </a:solidFill>
              </a:rPr>
              <a:t>participating in drug court </a:t>
            </a:r>
            <a:r>
              <a:rPr lang="en-US" sz="2200" kern="100" dirty="0">
                <a:solidFill>
                  <a:srgbClr val="000000"/>
                </a:solidFill>
                <a:ea typeface="Calibri" panose="020F0502020204030204" pitchFamily="34" charset="0"/>
              </a:rPr>
              <a:t>at move-in and six months</a:t>
            </a:r>
          </a:p>
          <a:p>
            <a:r>
              <a:rPr lang="en-US" sz="2400" u="none" strike="noStrike" kern="100" dirty="0">
                <a:solidFill>
                  <a:srgbClr val="000000"/>
                </a:solidFill>
                <a:effectLst/>
                <a:uFill>
                  <a:solidFill>
                    <a:srgbClr val="000000"/>
                  </a:solidFill>
                </a:uFill>
                <a:ea typeface="Calibri" panose="020F0502020204030204" pitchFamily="34" charset="0"/>
                <a:cs typeface="Calibri" panose="020F0502020204030204" pitchFamily="34" charset="0"/>
              </a:rPr>
              <a:t>All levels: Involvement </a:t>
            </a:r>
            <a:r>
              <a:rPr lang="en-US" sz="2400" b="1" u="none" strike="noStrike" kern="100" dirty="0">
                <a:solidFill>
                  <a:schemeClr val="accent1">
                    <a:lumMod val="75000"/>
                    <a:lumOff val="25000"/>
                  </a:schemeClr>
                </a:solidFill>
                <a:effectLst/>
                <a:uFill>
                  <a:solidFill>
                    <a:srgbClr val="000000"/>
                  </a:solidFill>
                </a:uFill>
                <a:ea typeface="Calibri" panose="020F0502020204030204" pitchFamily="34" charset="0"/>
                <a:cs typeface="Calibri" panose="020F0502020204030204" pitchFamily="34" charset="0"/>
              </a:rPr>
              <a:t>did not vary significantly </a:t>
            </a:r>
            <a:r>
              <a:rPr lang="en-US" sz="2400" u="none" strike="noStrike" kern="100" dirty="0">
                <a:solidFill>
                  <a:srgbClr val="000000"/>
                </a:solidFill>
                <a:effectLst/>
                <a:uFill>
                  <a:solidFill>
                    <a:srgbClr val="000000"/>
                  </a:solidFill>
                </a:uFill>
                <a:ea typeface="Calibri" panose="020F0502020204030204" pitchFamily="34" charset="0"/>
                <a:cs typeface="Calibri" panose="020F0502020204030204" pitchFamily="34" charset="0"/>
              </a:rPr>
              <a:t>during the six months</a:t>
            </a:r>
            <a:endParaRPr lang="en-US" sz="2400" kern="100" dirty="0">
              <a:solidFill>
                <a:srgbClr val="000000"/>
              </a:solidFill>
            </a:endParaRPr>
          </a:p>
        </p:txBody>
      </p:sp>
    </p:spTree>
    <p:extLst>
      <p:ext uri="{BB962C8B-B14F-4D97-AF65-F5344CB8AC3E}">
        <p14:creationId xmlns:p14="http://schemas.microsoft.com/office/powerpoint/2010/main" val="3464529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0376-FD48-A783-A75C-0DCE69337CE2}"/>
              </a:ext>
            </a:extLst>
          </p:cNvPr>
          <p:cNvSpPr>
            <a:spLocks noGrp="1"/>
          </p:cNvSpPr>
          <p:nvPr>
            <p:ph type="title"/>
          </p:nvPr>
        </p:nvSpPr>
        <p:spPr/>
        <p:txBody>
          <a:bodyPr/>
          <a:lstStyle/>
          <a:p>
            <a:r>
              <a:rPr lang="en-US" dirty="0"/>
              <a:t>RQ7</a:t>
            </a:r>
          </a:p>
        </p:txBody>
      </p:sp>
      <p:sp>
        <p:nvSpPr>
          <p:cNvPr id="3" name="Content Placeholder 2">
            <a:extLst>
              <a:ext uri="{FF2B5EF4-FFF2-40B4-BE49-F238E27FC236}">
                <a16:creationId xmlns:a16="http://schemas.microsoft.com/office/drawing/2014/main" id="{852ECB82-D62E-D0C8-9A95-3F2EF5D58426}"/>
              </a:ext>
            </a:extLst>
          </p:cNvPr>
          <p:cNvSpPr>
            <a:spLocks noGrp="1"/>
          </p:cNvSpPr>
          <p:nvPr>
            <p:ph idx="1"/>
          </p:nvPr>
        </p:nvSpPr>
        <p:spPr>
          <a:xfrm>
            <a:off x="677334" y="1390139"/>
            <a:ext cx="8596668" cy="3880773"/>
          </a:xfrm>
        </p:spPr>
        <p:txBody>
          <a:bodyPr/>
          <a:lstStyle/>
          <a:p>
            <a:r>
              <a:rPr lang="en-US" sz="2400" dirty="0">
                <a:effectLst/>
              </a:rPr>
              <a:t>RQ7: Is there a difference in </a:t>
            </a:r>
            <a:r>
              <a:rPr lang="en-US" sz="2400" b="1" dirty="0">
                <a:solidFill>
                  <a:schemeClr val="accent1">
                    <a:lumMod val="75000"/>
                    <a:lumOff val="25000"/>
                  </a:schemeClr>
                </a:solidFill>
                <a:effectLst/>
              </a:rPr>
              <a:t>education</a:t>
            </a:r>
            <a:r>
              <a:rPr lang="en-US" sz="2400" dirty="0">
                <a:effectLst/>
              </a:rPr>
              <a:t> or </a:t>
            </a:r>
            <a:r>
              <a:rPr lang="en-US" sz="2400" b="1" dirty="0">
                <a:solidFill>
                  <a:schemeClr val="accent1">
                    <a:lumMod val="75000"/>
                    <a:lumOff val="25000"/>
                  </a:schemeClr>
                </a:solidFill>
                <a:effectLst/>
              </a:rPr>
              <a:t>skilled training pursuits</a:t>
            </a:r>
            <a:r>
              <a:rPr lang="en-US" sz="2400" dirty="0">
                <a:effectLst/>
              </a:rPr>
              <a:t> at the time of move-in compared to the 6-month follow-up? </a:t>
            </a:r>
          </a:p>
          <a:p>
            <a:pPr marL="0" indent="0">
              <a:buNone/>
            </a:pPr>
            <a:endParaRPr lang="en-US" dirty="0"/>
          </a:p>
        </p:txBody>
      </p:sp>
      <p:sp>
        <p:nvSpPr>
          <p:cNvPr id="4" name="Content Placeholder 4">
            <a:extLst>
              <a:ext uri="{FF2B5EF4-FFF2-40B4-BE49-F238E27FC236}">
                <a16:creationId xmlns:a16="http://schemas.microsoft.com/office/drawing/2014/main" id="{1F82458B-807B-249C-70CE-19D4D357E0E6}"/>
              </a:ext>
            </a:extLst>
          </p:cNvPr>
          <p:cNvSpPr txBox="1">
            <a:spLocks/>
          </p:cNvSpPr>
          <p:nvPr/>
        </p:nvSpPr>
        <p:spPr>
          <a:xfrm>
            <a:off x="871937" y="2344995"/>
            <a:ext cx="9533050" cy="39509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kern="100" dirty="0">
                <a:solidFill>
                  <a:srgbClr val="000000"/>
                </a:solidFill>
                <a:ea typeface="Calibri" panose="020F0502020204030204" pitchFamily="34" charset="0"/>
              </a:rPr>
              <a:t>Survey: Two items</a:t>
            </a:r>
          </a:p>
          <a:p>
            <a:pPr marL="457200" lvl="1" indent="0">
              <a:buNone/>
            </a:pPr>
            <a:r>
              <a:rPr lang="en-US" sz="2200" kern="100" dirty="0">
                <a:solidFill>
                  <a:srgbClr val="000000"/>
                </a:solidFill>
                <a:ea typeface="Calibri" panose="020F0502020204030204" pitchFamily="34" charset="0"/>
              </a:rPr>
              <a:t>1. Do you consider your education to be complete </a:t>
            </a:r>
          </a:p>
          <a:p>
            <a:pPr marL="457200" lvl="1" indent="0">
              <a:buNone/>
            </a:pPr>
            <a:r>
              <a:rPr lang="en-US" sz="2200" kern="100" dirty="0">
                <a:solidFill>
                  <a:srgbClr val="000000"/>
                </a:solidFill>
                <a:ea typeface="Calibri" panose="020F0502020204030204" pitchFamily="34" charset="0"/>
              </a:rPr>
              <a:t>2. If no, prompted to choose what applies to them: </a:t>
            </a:r>
          </a:p>
          <a:p>
            <a:pPr lvl="2"/>
            <a:r>
              <a:rPr lang="en-US" sz="2000" kern="100" dirty="0">
                <a:solidFill>
                  <a:srgbClr val="000000"/>
                </a:solidFill>
                <a:ea typeface="Calibri" panose="020F0502020204030204" pitchFamily="34" charset="0"/>
              </a:rPr>
              <a:t>General education/Working toward GED</a:t>
            </a:r>
          </a:p>
          <a:p>
            <a:pPr lvl="2"/>
            <a:r>
              <a:rPr lang="en-US" sz="2000" kern="100" dirty="0">
                <a:solidFill>
                  <a:srgbClr val="000000"/>
                </a:solidFill>
                <a:ea typeface="Calibri" panose="020F0502020204030204" pitchFamily="34" charset="0"/>
              </a:rPr>
              <a:t>Vocational school</a:t>
            </a:r>
          </a:p>
          <a:p>
            <a:pPr lvl="2"/>
            <a:r>
              <a:rPr lang="en-US" sz="2000" kern="100" dirty="0">
                <a:solidFill>
                  <a:srgbClr val="000000"/>
                </a:solidFill>
                <a:ea typeface="Calibri" panose="020F0502020204030204" pitchFamily="34" charset="0"/>
              </a:rPr>
              <a:t>Skilled training</a:t>
            </a:r>
          </a:p>
          <a:p>
            <a:pPr lvl="2"/>
            <a:r>
              <a:rPr lang="en-US" sz="2000" kern="100" dirty="0">
                <a:solidFill>
                  <a:srgbClr val="000000"/>
                </a:solidFill>
                <a:ea typeface="Calibri" panose="020F0502020204030204" pitchFamily="34" charset="0"/>
              </a:rPr>
              <a:t>College</a:t>
            </a:r>
          </a:p>
          <a:p>
            <a:pPr lvl="2"/>
            <a:r>
              <a:rPr lang="en-US" sz="2000" kern="100" dirty="0">
                <a:solidFill>
                  <a:srgbClr val="000000"/>
                </a:solidFill>
                <a:ea typeface="Calibri" panose="020F0502020204030204" pitchFamily="34" charset="0"/>
              </a:rPr>
              <a:t>Not involved in the last 30 days</a:t>
            </a:r>
          </a:p>
          <a:p>
            <a:pPr lvl="2"/>
            <a:r>
              <a:rPr lang="en-US" sz="2000" kern="100" dirty="0">
                <a:solidFill>
                  <a:srgbClr val="000000"/>
                </a:solidFill>
                <a:ea typeface="Calibri" panose="020F0502020204030204" pitchFamily="34" charset="0"/>
              </a:rPr>
              <a:t>Other</a:t>
            </a:r>
          </a:p>
          <a:p>
            <a:pPr lvl="2"/>
            <a:r>
              <a:rPr lang="en-US" sz="2000" kern="100" dirty="0">
                <a:solidFill>
                  <a:srgbClr val="000000"/>
                </a:solidFill>
                <a:ea typeface="Calibri" panose="020F0502020204030204" pitchFamily="34" charset="0"/>
              </a:rPr>
              <a:t>Multiple pursuits (if 2 or more were selected)</a:t>
            </a:r>
          </a:p>
        </p:txBody>
      </p:sp>
    </p:spTree>
    <p:extLst>
      <p:ext uri="{BB962C8B-B14F-4D97-AF65-F5344CB8AC3E}">
        <p14:creationId xmlns:p14="http://schemas.microsoft.com/office/powerpoint/2010/main" val="381226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0376-FD48-A783-A75C-0DCE69337CE2}"/>
              </a:ext>
            </a:extLst>
          </p:cNvPr>
          <p:cNvSpPr>
            <a:spLocks noGrp="1"/>
          </p:cNvSpPr>
          <p:nvPr>
            <p:ph type="title"/>
          </p:nvPr>
        </p:nvSpPr>
        <p:spPr/>
        <p:txBody>
          <a:bodyPr/>
          <a:lstStyle/>
          <a:p>
            <a:r>
              <a:rPr lang="en-US" dirty="0"/>
              <a:t>RQ7</a:t>
            </a:r>
          </a:p>
        </p:txBody>
      </p:sp>
      <p:sp>
        <p:nvSpPr>
          <p:cNvPr id="3" name="Content Placeholder 2">
            <a:extLst>
              <a:ext uri="{FF2B5EF4-FFF2-40B4-BE49-F238E27FC236}">
                <a16:creationId xmlns:a16="http://schemas.microsoft.com/office/drawing/2014/main" id="{852ECB82-D62E-D0C8-9A95-3F2EF5D58426}"/>
              </a:ext>
            </a:extLst>
          </p:cNvPr>
          <p:cNvSpPr>
            <a:spLocks noGrp="1"/>
          </p:cNvSpPr>
          <p:nvPr>
            <p:ph idx="1"/>
          </p:nvPr>
        </p:nvSpPr>
        <p:spPr>
          <a:xfrm>
            <a:off x="677334" y="1390139"/>
            <a:ext cx="8596668" cy="3880773"/>
          </a:xfrm>
        </p:spPr>
        <p:txBody>
          <a:bodyPr/>
          <a:lstStyle/>
          <a:p>
            <a:r>
              <a:rPr lang="en-US" sz="2400" dirty="0">
                <a:effectLst/>
              </a:rPr>
              <a:t>RQ7: Is there a difference in </a:t>
            </a:r>
            <a:r>
              <a:rPr lang="en-US" sz="2400" b="1" dirty="0">
                <a:solidFill>
                  <a:schemeClr val="accent1">
                    <a:lumMod val="75000"/>
                    <a:lumOff val="25000"/>
                  </a:schemeClr>
                </a:solidFill>
                <a:effectLst/>
              </a:rPr>
              <a:t>education </a:t>
            </a:r>
            <a:r>
              <a:rPr lang="en-US" sz="2400" dirty="0">
                <a:effectLst/>
              </a:rPr>
              <a:t>or </a:t>
            </a:r>
            <a:r>
              <a:rPr lang="en-US" sz="2400" b="1" dirty="0">
                <a:solidFill>
                  <a:schemeClr val="accent1">
                    <a:lumMod val="75000"/>
                    <a:lumOff val="25000"/>
                  </a:schemeClr>
                </a:solidFill>
                <a:effectLst/>
              </a:rPr>
              <a:t>skilled training pursuits</a:t>
            </a:r>
            <a:r>
              <a:rPr lang="en-US" sz="2400" dirty="0">
                <a:effectLst/>
              </a:rPr>
              <a:t> at the time of move-in compared to the 6-month follow-up? </a:t>
            </a:r>
          </a:p>
          <a:p>
            <a:pPr marL="0" indent="0">
              <a:buNone/>
            </a:pPr>
            <a:endParaRPr lang="en-US" dirty="0"/>
          </a:p>
        </p:txBody>
      </p:sp>
      <p:sp>
        <p:nvSpPr>
          <p:cNvPr id="4" name="Content Placeholder 4">
            <a:extLst>
              <a:ext uri="{FF2B5EF4-FFF2-40B4-BE49-F238E27FC236}">
                <a16:creationId xmlns:a16="http://schemas.microsoft.com/office/drawing/2014/main" id="{1F82458B-807B-249C-70CE-19D4D357E0E6}"/>
              </a:ext>
            </a:extLst>
          </p:cNvPr>
          <p:cNvSpPr txBox="1">
            <a:spLocks/>
          </p:cNvSpPr>
          <p:nvPr/>
        </p:nvSpPr>
        <p:spPr>
          <a:xfrm>
            <a:off x="1137408" y="2297984"/>
            <a:ext cx="9130192" cy="388077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kern="100" dirty="0">
                <a:solidFill>
                  <a:srgbClr val="000000"/>
                </a:solidFill>
                <a:ea typeface="Calibri" panose="020F0502020204030204" pitchFamily="34" charset="0"/>
              </a:rPr>
              <a:t>All levels: </a:t>
            </a:r>
            <a:r>
              <a:rPr lang="en-US" sz="2400" kern="1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P</a:t>
            </a:r>
            <a:r>
              <a:rPr lang="en-US" sz="24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ercentage who reported </a:t>
            </a:r>
            <a:r>
              <a:rPr lang="en-US" sz="2400" b="1" u="none" strike="noStrike" kern="100" dirty="0">
                <a:solidFill>
                  <a:schemeClr val="accent1">
                    <a:lumMod val="75000"/>
                    <a:lumOff val="25000"/>
                  </a:schemeClr>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no involvement </a:t>
            </a:r>
            <a:r>
              <a:rPr lang="en-US" sz="24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with educational pursuits in the last thirty days </a:t>
            </a:r>
            <a:r>
              <a:rPr lang="en-US" sz="2400" b="1" u="none" strike="noStrike" kern="100" dirty="0">
                <a:solidFill>
                  <a:schemeClr val="accent1">
                    <a:lumMod val="75000"/>
                    <a:lumOff val="25000"/>
                  </a:schemeClr>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declined</a:t>
            </a:r>
          </a:p>
          <a:p>
            <a:r>
              <a:rPr lang="en-US" sz="2400" kern="1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Level 1, Both intervals: Larger proportion (compared to 2 &amp; 3) not engaged,  but smaller percentage who considered education to be complete</a:t>
            </a:r>
          </a:p>
          <a:p>
            <a:r>
              <a:rPr lang="en-US" sz="2400" kern="1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Level 2: </a:t>
            </a:r>
          </a:p>
          <a:p>
            <a:pPr lvl="1"/>
            <a:r>
              <a:rPr lang="en-US" sz="2200" kern="1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At six months - </a:t>
            </a:r>
            <a:r>
              <a:rPr lang="en-US" sz="2200" b="1" kern="100" dirty="0">
                <a:solidFill>
                  <a:schemeClr val="accent1">
                    <a:lumMod val="75000"/>
                    <a:lumOff val="25000"/>
                  </a:schemeClr>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Increased proportion</a:t>
            </a:r>
            <a:r>
              <a:rPr lang="en-US" sz="2200" kern="1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 who were </a:t>
            </a:r>
            <a:r>
              <a:rPr lang="en-US" sz="2200" kern="100" dirty="0">
                <a:solidFill>
                  <a:schemeClr val="accent1">
                    <a:lumMod val="75000"/>
                    <a:lumOff val="25000"/>
                  </a:schemeClr>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engaged</a:t>
            </a:r>
            <a:r>
              <a:rPr lang="en-US" sz="2200" kern="1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 in education or skilled training</a:t>
            </a:r>
          </a:p>
          <a:p>
            <a:pPr lvl="1"/>
            <a:r>
              <a:rPr lang="en-US" sz="2200" kern="1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Association was small but </a:t>
            </a:r>
            <a:r>
              <a:rPr lang="en-US" sz="2200" b="1" kern="100" dirty="0">
                <a:solidFill>
                  <a:schemeClr val="accent1">
                    <a:lumMod val="75000"/>
                    <a:lumOff val="25000"/>
                  </a:schemeClr>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significant</a:t>
            </a:r>
          </a:p>
          <a:p>
            <a:pPr lvl="1"/>
            <a:r>
              <a:rPr lang="en-US" sz="2200" b="1" kern="100" dirty="0">
                <a:solidFill>
                  <a:schemeClr val="accent1">
                    <a:lumMod val="75000"/>
                    <a:lumOff val="25000"/>
                  </a:schemeClr>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Increased involvement </a:t>
            </a:r>
            <a:r>
              <a:rPr lang="en-US" sz="2200" kern="1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could be contributed in part to the role of recovery housing </a:t>
            </a:r>
            <a:endParaRPr lang="en-US" sz="1800" kern="100" dirty="0">
              <a:solidFill>
                <a:srgbClr val="000000"/>
              </a:solidFill>
              <a:ea typeface="Calibri" panose="020F0502020204030204" pitchFamily="34" charset="0"/>
            </a:endParaRPr>
          </a:p>
        </p:txBody>
      </p:sp>
    </p:spTree>
    <p:extLst>
      <p:ext uri="{BB962C8B-B14F-4D97-AF65-F5344CB8AC3E}">
        <p14:creationId xmlns:p14="http://schemas.microsoft.com/office/powerpoint/2010/main" val="2608965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0376-FD48-A783-A75C-0DCE69337CE2}"/>
              </a:ext>
            </a:extLst>
          </p:cNvPr>
          <p:cNvSpPr>
            <a:spLocks noGrp="1"/>
          </p:cNvSpPr>
          <p:nvPr>
            <p:ph type="title"/>
          </p:nvPr>
        </p:nvSpPr>
        <p:spPr/>
        <p:txBody>
          <a:bodyPr/>
          <a:lstStyle/>
          <a:p>
            <a:r>
              <a:rPr lang="en-US" dirty="0"/>
              <a:t>RQ8 </a:t>
            </a:r>
          </a:p>
        </p:txBody>
      </p:sp>
      <p:sp>
        <p:nvSpPr>
          <p:cNvPr id="3" name="Content Placeholder 2">
            <a:extLst>
              <a:ext uri="{FF2B5EF4-FFF2-40B4-BE49-F238E27FC236}">
                <a16:creationId xmlns:a16="http://schemas.microsoft.com/office/drawing/2014/main" id="{852ECB82-D62E-D0C8-9A95-3F2EF5D58426}"/>
              </a:ext>
            </a:extLst>
          </p:cNvPr>
          <p:cNvSpPr>
            <a:spLocks noGrp="1"/>
          </p:cNvSpPr>
          <p:nvPr>
            <p:ph idx="1"/>
          </p:nvPr>
        </p:nvSpPr>
        <p:spPr>
          <a:xfrm>
            <a:off x="677334" y="1488613"/>
            <a:ext cx="8596668" cy="3880773"/>
          </a:xfrm>
        </p:spPr>
        <p:txBody>
          <a:bodyPr/>
          <a:lstStyle/>
          <a:p>
            <a:r>
              <a:rPr lang="en-US" sz="2400" dirty="0">
                <a:effectLst/>
              </a:rPr>
              <a:t>RQ8: Is there a difference in </a:t>
            </a:r>
            <a:r>
              <a:rPr lang="en-US" sz="2400" b="1" dirty="0">
                <a:solidFill>
                  <a:schemeClr val="accent1">
                    <a:lumMod val="75000"/>
                    <a:lumOff val="25000"/>
                  </a:schemeClr>
                </a:solidFill>
              </a:rPr>
              <a:t>employment</a:t>
            </a:r>
            <a:r>
              <a:rPr lang="en-US" sz="2400" dirty="0">
                <a:effectLst/>
              </a:rPr>
              <a:t> at the time of move-in compared to the 6-month follow-up? </a:t>
            </a:r>
          </a:p>
          <a:p>
            <a:pPr marL="0" indent="0">
              <a:buNone/>
            </a:pPr>
            <a:endParaRPr lang="en-US" dirty="0"/>
          </a:p>
        </p:txBody>
      </p:sp>
      <p:sp>
        <p:nvSpPr>
          <p:cNvPr id="4" name="Content Placeholder 4">
            <a:extLst>
              <a:ext uri="{FF2B5EF4-FFF2-40B4-BE49-F238E27FC236}">
                <a16:creationId xmlns:a16="http://schemas.microsoft.com/office/drawing/2014/main" id="{1F82458B-807B-249C-70CE-19D4D357E0E6}"/>
              </a:ext>
            </a:extLst>
          </p:cNvPr>
          <p:cNvSpPr txBox="1">
            <a:spLocks/>
          </p:cNvSpPr>
          <p:nvPr/>
        </p:nvSpPr>
        <p:spPr>
          <a:xfrm>
            <a:off x="677334" y="2552140"/>
            <a:ext cx="5418666" cy="388077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kern="100" dirty="0">
                <a:solidFill>
                  <a:srgbClr val="000000"/>
                </a:solidFill>
                <a:ea typeface="Calibri" panose="020F0502020204030204" pitchFamily="34" charset="0"/>
              </a:rPr>
              <a:t>Survey:</a:t>
            </a:r>
          </a:p>
          <a:p>
            <a:pPr lvl="1"/>
            <a:r>
              <a:rPr lang="en-US" sz="2200" kern="100" dirty="0">
                <a:solidFill>
                  <a:srgbClr val="000000"/>
                </a:solidFill>
                <a:ea typeface="Calibri" panose="020F0502020204030204" pitchFamily="34" charset="0"/>
              </a:rPr>
              <a:t>Part-time paid work</a:t>
            </a:r>
          </a:p>
          <a:p>
            <a:pPr lvl="1"/>
            <a:r>
              <a:rPr lang="en-US" sz="2200" kern="100" dirty="0">
                <a:solidFill>
                  <a:srgbClr val="000000"/>
                </a:solidFill>
                <a:ea typeface="Calibri" panose="020F0502020204030204" pitchFamily="34" charset="0"/>
              </a:rPr>
              <a:t>Full-time paid work</a:t>
            </a:r>
          </a:p>
          <a:p>
            <a:pPr lvl="1"/>
            <a:r>
              <a:rPr lang="en-US" sz="2200" kern="100" dirty="0">
                <a:solidFill>
                  <a:srgbClr val="000000"/>
                </a:solidFill>
                <a:ea typeface="Calibri" panose="020F0502020204030204" pitchFamily="34" charset="0"/>
              </a:rPr>
              <a:t>Temporary assignment</a:t>
            </a:r>
          </a:p>
          <a:p>
            <a:pPr lvl="1"/>
            <a:r>
              <a:rPr lang="en-US" sz="2200" kern="100" dirty="0">
                <a:solidFill>
                  <a:srgbClr val="000000"/>
                </a:solidFill>
                <a:ea typeface="Calibri" panose="020F0502020204030204" pitchFamily="34" charset="0"/>
              </a:rPr>
              <a:t>Looking for work</a:t>
            </a:r>
          </a:p>
          <a:p>
            <a:pPr lvl="1"/>
            <a:r>
              <a:rPr lang="en-US" sz="2200" kern="100" dirty="0">
                <a:solidFill>
                  <a:srgbClr val="000000"/>
                </a:solidFill>
                <a:ea typeface="Calibri" panose="020F0502020204030204" pitchFamily="34" charset="0"/>
              </a:rPr>
              <a:t>Retired</a:t>
            </a:r>
          </a:p>
          <a:p>
            <a:pPr lvl="1"/>
            <a:r>
              <a:rPr lang="en-US" sz="2200" kern="100" dirty="0">
                <a:solidFill>
                  <a:srgbClr val="000000"/>
                </a:solidFill>
                <a:ea typeface="Calibri" panose="020F0502020204030204" pitchFamily="34" charset="0"/>
              </a:rPr>
              <a:t>Unable to work while incarcerated </a:t>
            </a:r>
          </a:p>
          <a:p>
            <a:pPr lvl="1"/>
            <a:r>
              <a:rPr lang="en-US" sz="2200" kern="100" dirty="0">
                <a:solidFill>
                  <a:srgbClr val="000000"/>
                </a:solidFill>
                <a:ea typeface="Calibri" panose="020F0502020204030204" pitchFamily="34" charset="0"/>
              </a:rPr>
              <a:t>Working with institution where incarcerated</a:t>
            </a:r>
          </a:p>
        </p:txBody>
      </p:sp>
      <p:sp>
        <p:nvSpPr>
          <p:cNvPr id="5" name="Content Placeholder 4">
            <a:extLst>
              <a:ext uri="{FF2B5EF4-FFF2-40B4-BE49-F238E27FC236}">
                <a16:creationId xmlns:a16="http://schemas.microsoft.com/office/drawing/2014/main" id="{6B17946A-6B24-C0FD-E6B8-6D21EFE4D3CF}"/>
              </a:ext>
            </a:extLst>
          </p:cNvPr>
          <p:cNvSpPr txBox="1">
            <a:spLocks/>
          </p:cNvSpPr>
          <p:nvPr/>
        </p:nvSpPr>
        <p:spPr>
          <a:xfrm>
            <a:off x="5570546" y="2481800"/>
            <a:ext cx="5418666"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a:endParaRPr lang="en-US" sz="2200" kern="100" dirty="0">
              <a:solidFill>
                <a:srgbClr val="000000"/>
              </a:solidFill>
              <a:ea typeface="Calibri" panose="020F0502020204030204" pitchFamily="34" charset="0"/>
            </a:endParaRPr>
          </a:p>
          <a:p>
            <a:pPr lvl="1"/>
            <a:r>
              <a:rPr lang="en-US" sz="2200" kern="100" dirty="0">
                <a:solidFill>
                  <a:srgbClr val="000000"/>
                </a:solidFill>
                <a:ea typeface="Calibri" panose="020F0502020204030204" pitchFamily="34" charset="0"/>
              </a:rPr>
              <a:t>Disabled and not receiving disability benefits</a:t>
            </a:r>
          </a:p>
          <a:p>
            <a:pPr lvl="1"/>
            <a:r>
              <a:rPr lang="en-US" sz="2200" kern="100" dirty="0">
                <a:solidFill>
                  <a:srgbClr val="000000"/>
                </a:solidFill>
                <a:ea typeface="Calibri" panose="020F0502020204030204" pitchFamily="34" charset="0"/>
              </a:rPr>
              <a:t>Disabled and receiving disability benefits</a:t>
            </a:r>
          </a:p>
          <a:p>
            <a:pPr lvl="1"/>
            <a:r>
              <a:rPr lang="en-US" sz="2200" kern="100" dirty="0">
                <a:solidFill>
                  <a:srgbClr val="000000"/>
                </a:solidFill>
                <a:ea typeface="Calibri" panose="020F0502020204030204" pitchFamily="34" charset="0"/>
              </a:rPr>
              <a:t>Unemployed</a:t>
            </a:r>
          </a:p>
          <a:p>
            <a:pPr lvl="1"/>
            <a:r>
              <a:rPr lang="en-US" sz="2200" kern="100" dirty="0">
                <a:solidFill>
                  <a:srgbClr val="000000"/>
                </a:solidFill>
                <a:ea typeface="Calibri" panose="020F0502020204030204" pitchFamily="34" charset="0"/>
              </a:rPr>
              <a:t>Other </a:t>
            </a:r>
          </a:p>
        </p:txBody>
      </p:sp>
    </p:spTree>
    <p:extLst>
      <p:ext uri="{BB962C8B-B14F-4D97-AF65-F5344CB8AC3E}">
        <p14:creationId xmlns:p14="http://schemas.microsoft.com/office/powerpoint/2010/main" val="2640983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0376-FD48-A783-A75C-0DCE69337CE2}"/>
              </a:ext>
            </a:extLst>
          </p:cNvPr>
          <p:cNvSpPr>
            <a:spLocks noGrp="1"/>
          </p:cNvSpPr>
          <p:nvPr>
            <p:ph type="title"/>
          </p:nvPr>
        </p:nvSpPr>
        <p:spPr/>
        <p:txBody>
          <a:bodyPr/>
          <a:lstStyle/>
          <a:p>
            <a:r>
              <a:rPr lang="en-US" dirty="0"/>
              <a:t>RQ8 </a:t>
            </a:r>
          </a:p>
        </p:txBody>
      </p:sp>
      <p:sp>
        <p:nvSpPr>
          <p:cNvPr id="3" name="Content Placeholder 2">
            <a:extLst>
              <a:ext uri="{FF2B5EF4-FFF2-40B4-BE49-F238E27FC236}">
                <a16:creationId xmlns:a16="http://schemas.microsoft.com/office/drawing/2014/main" id="{852ECB82-D62E-D0C8-9A95-3F2EF5D58426}"/>
              </a:ext>
            </a:extLst>
          </p:cNvPr>
          <p:cNvSpPr>
            <a:spLocks noGrp="1"/>
          </p:cNvSpPr>
          <p:nvPr>
            <p:ph idx="1"/>
          </p:nvPr>
        </p:nvSpPr>
        <p:spPr>
          <a:xfrm>
            <a:off x="677334" y="1488613"/>
            <a:ext cx="8596668" cy="3880773"/>
          </a:xfrm>
        </p:spPr>
        <p:txBody>
          <a:bodyPr/>
          <a:lstStyle/>
          <a:p>
            <a:r>
              <a:rPr lang="en-US" sz="2400" dirty="0">
                <a:effectLst/>
              </a:rPr>
              <a:t>RQ8: Is there a difference in </a:t>
            </a:r>
            <a:r>
              <a:rPr lang="en-US" sz="2400" b="1" dirty="0">
                <a:solidFill>
                  <a:schemeClr val="accent1">
                    <a:lumMod val="75000"/>
                    <a:lumOff val="25000"/>
                  </a:schemeClr>
                </a:solidFill>
                <a:effectLst/>
              </a:rPr>
              <a:t>employment</a:t>
            </a:r>
            <a:r>
              <a:rPr lang="en-US" sz="2400" dirty="0">
                <a:effectLst/>
              </a:rPr>
              <a:t> at the time of move-in compared to the 6-month follow-up? </a:t>
            </a:r>
          </a:p>
          <a:p>
            <a:pPr marL="0" indent="0">
              <a:buNone/>
            </a:pPr>
            <a:endParaRPr lang="en-US" dirty="0"/>
          </a:p>
        </p:txBody>
      </p:sp>
      <p:sp>
        <p:nvSpPr>
          <p:cNvPr id="4" name="Content Placeholder 4">
            <a:extLst>
              <a:ext uri="{FF2B5EF4-FFF2-40B4-BE49-F238E27FC236}">
                <a16:creationId xmlns:a16="http://schemas.microsoft.com/office/drawing/2014/main" id="{1F82458B-807B-249C-70CE-19D4D357E0E6}"/>
              </a:ext>
            </a:extLst>
          </p:cNvPr>
          <p:cNvSpPr txBox="1">
            <a:spLocks/>
          </p:cNvSpPr>
          <p:nvPr/>
        </p:nvSpPr>
        <p:spPr>
          <a:xfrm>
            <a:off x="677334" y="2552140"/>
            <a:ext cx="9634284"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kern="100" dirty="0">
                <a:solidFill>
                  <a:srgbClr val="000000"/>
                </a:solidFill>
                <a:latin typeface="Calibri" panose="020F0502020204030204" pitchFamily="34" charset="0"/>
                <a:ea typeface="Calibri" panose="020F0502020204030204" pitchFamily="34" charset="0"/>
              </a:rPr>
              <a:t>All levels: </a:t>
            </a:r>
          </a:p>
          <a:p>
            <a:pPr lvl="1"/>
            <a:r>
              <a:rPr lang="en-US" sz="2200" kern="100" dirty="0">
                <a:solidFill>
                  <a:srgbClr val="000000"/>
                </a:solidFill>
                <a:latin typeface="Calibri" panose="020F0502020204030204" pitchFamily="34" charset="0"/>
                <a:ea typeface="Calibri" panose="020F0502020204030204" pitchFamily="34" charset="0"/>
              </a:rPr>
              <a:t>Percentage of </a:t>
            </a:r>
            <a:r>
              <a:rPr lang="en-US" sz="2200" b="1" kern="100" dirty="0">
                <a:solidFill>
                  <a:schemeClr val="accent1">
                    <a:lumMod val="75000"/>
                    <a:lumOff val="25000"/>
                  </a:schemeClr>
                </a:solidFill>
                <a:latin typeface="Calibri" panose="020F0502020204030204" pitchFamily="34" charset="0"/>
                <a:ea typeface="Calibri" panose="020F0502020204030204" pitchFamily="34" charset="0"/>
              </a:rPr>
              <a:t>unemployed</a:t>
            </a:r>
            <a:r>
              <a:rPr lang="en-US" sz="2200" kern="100" dirty="0">
                <a:solidFill>
                  <a:srgbClr val="000000"/>
                </a:solidFill>
                <a:latin typeface="Calibri" panose="020F0502020204030204" pitchFamily="34" charset="0"/>
                <a:ea typeface="Calibri" panose="020F0502020204030204" pitchFamily="34" charset="0"/>
              </a:rPr>
              <a:t> or </a:t>
            </a:r>
            <a:r>
              <a:rPr lang="en-US" sz="2200" b="1" kern="100" dirty="0">
                <a:solidFill>
                  <a:schemeClr val="accent1">
                    <a:lumMod val="75000"/>
                    <a:lumOff val="25000"/>
                  </a:schemeClr>
                </a:solidFill>
                <a:latin typeface="Calibri" panose="020F0502020204030204" pitchFamily="34" charset="0"/>
                <a:ea typeface="Calibri" panose="020F0502020204030204" pitchFamily="34" charset="0"/>
              </a:rPr>
              <a:t>l</a:t>
            </a:r>
            <a:r>
              <a:rPr lang="en-US" sz="2200" b="1" kern="100" dirty="0">
                <a:solidFill>
                  <a:schemeClr val="accent1">
                    <a:lumMod val="75000"/>
                    <a:lumOff val="25000"/>
                  </a:schemeClr>
                </a:solidFill>
                <a:latin typeface="Calibri" panose="020F0502020204030204" pitchFamily="34" charset="0"/>
              </a:rPr>
              <a:t>ooking</a:t>
            </a:r>
            <a:r>
              <a:rPr lang="en-US" sz="2200" kern="100" dirty="0">
                <a:solidFill>
                  <a:schemeClr val="accent1">
                    <a:lumMod val="75000"/>
                    <a:lumOff val="25000"/>
                  </a:schemeClr>
                </a:solidFill>
                <a:latin typeface="Calibri" panose="020F0502020204030204" pitchFamily="34" charset="0"/>
              </a:rPr>
              <a:t> </a:t>
            </a:r>
            <a:r>
              <a:rPr lang="en-US" sz="2200" kern="100" dirty="0">
                <a:solidFill>
                  <a:srgbClr val="000000"/>
                </a:solidFill>
                <a:latin typeface="Calibri" panose="020F0502020204030204" pitchFamily="34" charset="0"/>
                <a:ea typeface="Calibri" panose="020F0502020204030204" pitchFamily="34" charset="0"/>
              </a:rPr>
              <a:t>for work </a:t>
            </a:r>
            <a:r>
              <a:rPr lang="en-US" sz="2200" b="1" kern="100" dirty="0">
                <a:solidFill>
                  <a:schemeClr val="accent1">
                    <a:lumMod val="75000"/>
                    <a:lumOff val="25000"/>
                  </a:schemeClr>
                </a:solidFill>
                <a:latin typeface="Calibri" panose="020F0502020204030204" pitchFamily="34" charset="0"/>
                <a:ea typeface="Calibri" panose="020F0502020204030204" pitchFamily="34" charset="0"/>
              </a:rPr>
              <a:t>dropped</a:t>
            </a:r>
            <a:r>
              <a:rPr lang="en-US" sz="2200" kern="100" dirty="0">
                <a:solidFill>
                  <a:srgbClr val="000000"/>
                </a:solidFill>
                <a:latin typeface="Calibri" panose="020F0502020204030204" pitchFamily="34" charset="0"/>
                <a:ea typeface="Calibri" panose="020F0502020204030204" pitchFamily="34" charset="0"/>
              </a:rPr>
              <a:t> dramatically </a:t>
            </a:r>
          </a:p>
          <a:p>
            <a:pPr lvl="1"/>
            <a:r>
              <a:rPr lang="en-US" sz="2200" kern="100" dirty="0">
                <a:solidFill>
                  <a:srgbClr val="000000"/>
                </a:solidFill>
                <a:latin typeface="Calibri" panose="020F0502020204030204" pitchFamily="34" charset="0"/>
                <a:ea typeface="Calibri" panose="020F0502020204030204" pitchFamily="34" charset="0"/>
              </a:rPr>
              <a:t>Percentage of disabled and receiving disability benefits increased </a:t>
            </a:r>
          </a:p>
          <a:p>
            <a:r>
              <a:rPr lang="en-US" sz="2400" kern="100" dirty="0">
                <a:solidFill>
                  <a:srgbClr val="000000"/>
                </a:solidFill>
                <a:latin typeface="Calibri" panose="020F0502020204030204" pitchFamily="34" charset="0"/>
                <a:ea typeface="Calibri" panose="020F0502020204030204" pitchFamily="34" charset="0"/>
              </a:rPr>
              <a:t>Levels 1 &amp; 3</a:t>
            </a:r>
          </a:p>
          <a:p>
            <a:pPr lvl="1"/>
            <a:r>
              <a:rPr lang="en-US" sz="2200" kern="100" dirty="0">
                <a:solidFill>
                  <a:srgbClr val="000000"/>
                </a:solidFill>
                <a:latin typeface="Calibri" panose="020F0502020204030204" pitchFamily="34" charset="0"/>
                <a:ea typeface="Calibri" panose="020F0502020204030204" pitchFamily="34" charset="0"/>
              </a:rPr>
              <a:t>Percentage of </a:t>
            </a:r>
            <a:r>
              <a:rPr lang="en-US" sz="2200" b="1" kern="100" dirty="0">
                <a:solidFill>
                  <a:schemeClr val="accent1">
                    <a:lumMod val="75000"/>
                    <a:lumOff val="25000"/>
                  </a:schemeClr>
                </a:solidFill>
                <a:latin typeface="Calibri" panose="020F0502020204030204" pitchFamily="34" charset="0"/>
                <a:ea typeface="Calibri" panose="020F0502020204030204" pitchFamily="34" charset="0"/>
              </a:rPr>
              <a:t>disabled</a:t>
            </a:r>
            <a:r>
              <a:rPr lang="en-US" sz="2200" kern="100" dirty="0">
                <a:solidFill>
                  <a:srgbClr val="000000"/>
                </a:solidFill>
                <a:latin typeface="Calibri" panose="020F0502020204030204" pitchFamily="34" charset="0"/>
                <a:ea typeface="Calibri" panose="020F0502020204030204" pitchFamily="34" charset="0"/>
              </a:rPr>
              <a:t> and </a:t>
            </a:r>
            <a:r>
              <a:rPr lang="en-US" sz="2200" b="1" i="1" kern="100" dirty="0">
                <a:solidFill>
                  <a:schemeClr val="accent1">
                    <a:lumMod val="75000"/>
                    <a:lumOff val="25000"/>
                  </a:schemeClr>
                </a:solidFill>
                <a:latin typeface="Calibri" panose="020F0502020204030204" pitchFamily="34" charset="0"/>
                <a:ea typeface="Calibri" panose="020F0502020204030204" pitchFamily="34" charset="0"/>
              </a:rPr>
              <a:t>not </a:t>
            </a:r>
            <a:r>
              <a:rPr lang="en-US" sz="2200" b="1" kern="100" dirty="0">
                <a:solidFill>
                  <a:schemeClr val="accent1">
                    <a:lumMod val="75000"/>
                    <a:lumOff val="25000"/>
                  </a:schemeClr>
                </a:solidFill>
                <a:latin typeface="Calibri" panose="020F0502020204030204" pitchFamily="34" charset="0"/>
                <a:ea typeface="Calibri" panose="020F0502020204030204" pitchFamily="34" charset="0"/>
              </a:rPr>
              <a:t>receiving </a:t>
            </a:r>
            <a:r>
              <a:rPr lang="en-US" sz="2200" kern="100" dirty="0">
                <a:solidFill>
                  <a:srgbClr val="000000"/>
                </a:solidFill>
                <a:latin typeface="Calibri" panose="020F0502020204030204" pitchFamily="34" charset="0"/>
                <a:ea typeface="Calibri" panose="020F0502020204030204" pitchFamily="34" charset="0"/>
              </a:rPr>
              <a:t>benefits </a:t>
            </a:r>
            <a:r>
              <a:rPr lang="en-US" sz="2200" b="1" kern="100" dirty="0">
                <a:solidFill>
                  <a:schemeClr val="accent1">
                    <a:lumMod val="75000"/>
                    <a:lumOff val="25000"/>
                  </a:schemeClr>
                </a:solidFill>
                <a:latin typeface="Calibri" panose="020F0502020204030204" pitchFamily="34" charset="0"/>
                <a:ea typeface="Calibri" panose="020F0502020204030204" pitchFamily="34" charset="0"/>
              </a:rPr>
              <a:t>declined</a:t>
            </a:r>
          </a:p>
          <a:p>
            <a:r>
              <a:rPr lang="en-US" sz="2400" kern="100" dirty="0">
                <a:solidFill>
                  <a:srgbClr val="000000"/>
                </a:solidFill>
                <a:latin typeface="Calibri" panose="020F0502020204030204" pitchFamily="34" charset="0"/>
                <a:ea typeface="Calibri" panose="020F0502020204030204" pitchFamily="34" charset="0"/>
              </a:rPr>
              <a:t>Levels 2 &amp; 3</a:t>
            </a:r>
          </a:p>
          <a:p>
            <a:pPr lvl="1"/>
            <a:r>
              <a:rPr lang="en-US" sz="2200" b="1" kern="100" dirty="0">
                <a:solidFill>
                  <a:schemeClr val="accent1">
                    <a:lumMod val="75000"/>
                    <a:lumOff val="25000"/>
                  </a:schemeClr>
                </a:solidFill>
                <a:latin typeface="Calibri" panose="020F0502020204030204" pitchFamily="34" charset="0"/>
                <a:ea typeface="Calibri" panose="020F0502020204030204" pitchFamily="34" charset="0"/>
              </a:rPr>
              <a:t>Significant</a:t>
            </a:r>
            <a:r>
              <a:rPr lang="en-US" sz="2200" kern="100" dirty="0">
                <a:solidFill>
                  <a:srgbClr val="000000"/>
                </a:solidFill>
                <a:latin typeface="Calibri" panose="020F0502020204030204" pitchFamily="34" charset="0"/>
                <a:ea typeface="Calibri" panose="020F0502020204030204" pitchFamily="34" charset="0"/>
              </a:rPr>
              <a:t> and </a:t>
            </a:r>
            <a:r>
              <a:rPr lang="en-US" sz="2200" b="1" kern="100" dirty="0">
                <a:solidFill>
                  <a:schemeClr val="accent1">
                    <a:lumMod val="75000"/>
                    <a:lumOff val="25000"/>
                  </a:schemeClr>
                </a:solidFill>
                <a:latin typeface="Calibri" panose="020F0502020204030204" pitchFamily="34" charset="0"/>
              </a:rPr>
              <a:t>strong association </a:t>
            </a:r>
            <a:r>
              <a:rPr lang="en-US" sz="2200" kern="100" dirty="0">
                <a:solidFill>
                  <a:srgbClr val="000000"/>
                </a:solidFill>
                <a:latin typeface="Calibri" panose="020F0502020204030204" pitchFamily="34" charset="0"/>
                <a:ea typeface="Calibri" panose="020F0502020204030204" pitchFamily="34" charset="0"/>
              </a:rPr>
              <a:t>between employment pursuits and length of stay</a:t>
            </a:r>
            <a:endParaRPr lang="en-US" sz="2200" kern="100" dirty="0">
              <a:solidFill>
                <a:srgbClr val="000000"/>
              </a:solidFill>
              <a:ea typeface="Calibri" panose="020F0502020204030204" pitchFamily="34" charset="0"/>
            </a:endParaRPr>
          </a:p>
        </p:txBody>
      </p:sp>
    </p:spTree>
    <p:extLst>
      <p:ext uri="{BB962C8B-B14F-4D97-AF65-F5344CB8AC3E}">
        <p14:creationId xmlns:p14="http://schemas.microsoft.com/office/powerpoint/2010/main" val="37920108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ECC5C-CEB8-AA21-2E3C-AB8C1C2F800D}"/>
              </a:ext>
            </a:extLst>
          </p:cNvPr>
          <p:cNvSpPr>
            <a:spLocks noGrp="1"/>
          </p:cNvSpPr>
          <p:nvPr>
            <p:ph type="title"/>
          </p:nvPr>
        </p:nvSpPr>
        <p:spPr/>
        <p:txBody>
          <a:bodyPr/>
          <a:lstStyle/>
          <a:p>
            <a:r>
              <a:rPr lang="en-US" dirty="0"/>
              <a:t>RQ9</a:t>
            </a:r>
          </a:p>
        </p:txBody>
      </p:sp>
      <p:sp>
        <p:nvSpPr>
          <p:cNvPr id="3" name="Content Placeholder 2">
            <a:extLst>
              <a:ext uri="{FF2B5EF4-FFF2-40B4-BE49-F238E27FC236}">
                <a16:creationId xmlns:a16="http://schemas.microsoft.com/office/drawing/2014/main" id="{14637793-1BDD-EA58-154B-EE34E5600151}"/>
              </a:ext>
            </a:extLst>
          </p:cNvPr>
          <p:cNvSpPr>
            <a:spLocks noGrp="1"/>
          </p:cNvSpPr>
          <p:nvPr>
            <p:ph idx="1"/>
          </p:nvPr>
        </p:nvSpPr>
        <p:spPr>
          <a:xfrm>
            <a:off x="677334" y="1488613"/>
            <a:ext cx="8596668" cy="3880773"/>
          </a:xfrm>
        </p:spPr>
        <p:txBody>
          <a:bodyPr/>
          <a:lstStyle/>
          <a:p>
            <a:r>
              <a:rPr lang="en-US" sz="2400" dirty="0">
                <a:effectLst/>
              </a:rPr>
              <a:t>RQ9: At the time residents moved into recovery housing, is there a difference across housing levels in </a:t>
            </a:r>
            <a:r>
              <a:rPr lang="en-US" sz="2400" b="1" dirty="0">
                <a:solidFill>
                  <a:schemeClr val="accent1">
                    <a:lumMod val="75000"/>
                    <a:lumOff val="25000"/>
                  </a:schemeClr>
                </a:solidFill>
                <a:effectLst/>
              </a:rPr>
              <a:t>where residents were living</a:t>
            </a:r>
            <a:r>
              <a:rPr lang="en-US" sz="2400" dirty="0">
                <a:effectLst/>
              </a:rPr>
              <a:t>? </a:t>
            </a:r>
          </a:p>
          <a:p>
            <a:pPr marL="0" indent="0">
              <a:buNone/>
            </a:pPr>
            <a:endParaRPr lang="en-US" dirty="0"/>
          </a:p>
        </p:txBody>
      </p:sp>
      <p:sp>
        <p:nvSpPr>
          <p:cNvPr id="4" name="Content Placeholder 4">
            <a:extLst>
              <a:ext uri="{FF2B5EF4-FFF2-40B4-BE49-F238E27FC236}">
                <a16:creationId xmlns:a16="http://schemas.microsoft.com/office/drawing/2014/main" id="{498B4051-4E3F-BECD-BC34-8DC04646D3A1}"/>
              </a:ext>
            </a:extLst>
          </p:cNvPr>
          <p:cNvSpPr txBox="1">
            <a:spLocks/>
          </p:cNvSpPr>
          <p:nvPr/>
        </p:nvSpPr>
        <p:spPr>
          <a:xfrm>
            <a:off x="1040863" y="2398417"/>
            <a:ext cx="8596668" cy="388077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kern="100" dirty="0">
                <a:solidFill>
                  <a:srgbClr val="000000"/>
                </a:solidFill>
                <a:ea typeface="Calibri" panose="020F0502020204030204" pitchFamily="34" charset="0"/>
              </a:rPr>
              <a:t>Survey:  Identify previous living situation, select from 17 options (where had they been the longest in past 30 days) </a:t>
            </a:r>
          </a:p>
          <a:p>
            <a:r>
              <a:rPr lang="en-US" sz="2400" kern="100" dirty="0">
                <a:solidFill>
                  <a:srgbClr val="000000"/>
                </a:solidFill>
                <a:ea typeface="Calibri" panose="020F0502020204030204" pitchFamily="34" charset="0"/>
              </a:rPr>
              <a:t>All levels: </a:t>
            </a:r>
          </a:p>
          <a:p>
            <a:pPr lvl="1"/>
            <a:r>
              <a:rPr lang="en-US" sz="2200" kern="100" dirty="0">
                <a:solidFill>
                  <a:srgbClr val="000000"/>
                </a:solidFill>
                <a:ea typeface="Calibri" panose="020F0502020204030204" pitchFamily="34" charset="0"/>
              </a:rPr>
              <a:t>High proportion from </a:t>
            </a:r>
            <a:r>
              <a:rPr lang="en-US" sz="2200" b="1" kern="100" dirty="0">
                <a:solidFill>
                  <a:schemeClr val="accent1">
                    <a:lumMod val="75000"/>
                    <a:lumOff val="25000"/>
                  </a:schemeClr>
                </a:solidFill>
                <a:ea typeface="Calibri" panose="020F0502020204030204" pitchFamily="34" charset="0"/>
              </a:rPr>
              <a:t>treatment or detox center </a:t>
            </a:r>
            <a:r>
              <a:rPr lang="en-US" sz="2200" kern="100" dirty="0">
                <a:solidFill>
                  <a:srgbClr val="000000"/>
                </a:solidFill>
                <a:ea typeface="Calibri" panose="020F0502020204030204" pitchFamily="34" charset="0"/>
              </a:rPr>
              <a:t>(37.7%, 41.1%, 28.8%)</a:t>
            </a:r>
          </a:p>
          <a:p>
            <a:r>
              <a:rPr lang="en-US" sz="2400" kern="100" dirty="0">
                <a:solidFill>
                  <a:srgbClr val="000000"/>
                </a:solidFill>
                <a:ea typeface="Calibri" panose="020F0502020204030204" pitchFamily="34" charset="0"/>
              </a:rPr>
              <a:t>Level 1: </a:t>
            </a:r>
          </a:p>
          <a:p>
            <a:pPr lvl="1"/>
            <a:r>
              <a:rPr lang="en-US" sz="2200" kern="100" dirty="0">
                <a:solidFill>
                  <a:srgbClr val="000000"/>
                </a:solidFill>
                <a:ea typeface="Calibri" panose="020F0502020204030204" pitchFamily="34" charset="0"/>
              </a:rPr>
              <a:t>Highest proportion coming from </a:t>
            </a:r>
            <a:r>
              <a:rPr lang="en-US" sz="2200" b="1" kern="100" dirty="0">
                <a:solidFill>
                  <a:schemeClr val="accent1">
                    <a:lumMod val="75000"/>
                    <a:lumOff val="25000"/>
                  </a:schemeClr>
                </a:solidFill>
                <a:ea typeface="Calibri" panose="020F0502020204030204" pitchFamily="34" charset="0"/>
              </a:rPr>
              <a:t>halfway houses or transitional living</a:t>
            </a:r>
          </a:p>
          <a:p>
            <a:r>
              <a:rPr lang="en-US" sz="2400" kern="100" dirty="0">
                <a:solidFill>
                  <a:srgbClr val="000000"/>
                </a:solidFill>
                <a:ea typeface="Calibri" panose="020F0502020204030204" pitchFamily="34" charset="0"/>
              </a:rPr>
              <a:t>Levels 2 &amp; 3: </a:t>
            </a:r>
          </a:p>
          <a:p>
            <a:pPr lvl="1"/>
            <a:r>
              <a:rPr lang="en-US" sz="2200" kern="100" dirty="0">
                <a:solidFill>
                  <a:srgbClr val="000000"/>
                </a:solidFill>
                <a:ea typeface="Calibri" panose="020F0502020204030204" pitchFamily="34" charset="0"/>
              </a:rPr>
              <a:t>More came from </a:t>
            </a:r>
            <a:r>
              <a:rPr lang="en-US" sz="2200" b="1" kern="100" dirty="0">
                <a:solidFill>
                  <a:schemeClr val="accent1">
                    <a:lumMod val="75000"/>
                    <a:lumOff val="25000"/>
                  </a:schemeClr>
                </a:solidFill>
                <a:ea typeface="Calibri" panose="020F0502020204030204" pitchFamily="34" charset="0"/>
              </a:rPr>
              <a:t>treatment of detox center </a:t>
            </a:r>
            <a:r>
              <a:rPr lang="en-US" sz="2200" kern="100" dirty="0">
                <a:solidFill>
                  <a:srgbClr val="000000"/>
                </a:solidFill>
                <a:ea typeface="Calibri" panose="020F0502020204030204" pitchFamily="34" charset="0"/>
              </a:rPr>
              <a:t>than any other place</a:t>
            </a:r>
          </a:p>
        </p:txBody>
      </p:sp>
    </p:spTree>
    <p:extLst>
      <p:ext uri="{BB962C8B-B14F-4D97-AF65-F5344CB8AC3E}">
        <p14:creationId xmlns:p14="http://schemas.microsoft.com/office/powerpoint/2010/main" val="3193639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FD98-66BD-7E8A-7D23-7DF09BD9D404}"/>
              </a:ext>
            </a:extLst>
          </p:cNvPr>
          <p:cNvSpPr>
            <a:spLocks noGrp="1"/>
          </p:cNvSpPr>
          <p:nvPr>
            <p:ph type="title"/>
          </p:nvPr>
        </p:nvSpPr>
        <p:spPr>
          <a:xfrm>
            <a:off x="777240" y="365125"/>
            <a:ext cx="6155759" cy="1133347"/>
          </a:xfrm>
        </p:spPr>
        <p:txBody>
          <a:bodyPr/>
          <a:lstStyle/>
          <a:p>
            <a:r>
              <a:rPr lang="en-US" dirty="0"/>
              <a:t>Second Conference</a:t>
            </a:r>
          </a:p>
        </p:txBody>
      </p:sp>
      <p:sp>
        <p:nvSpPr>
          <p:cNvPr id="3" name="Content Placeholder 2">
            <a:extLst>
              <a:ext uri="{FF2B5EF4-FFF2-40B4-BE49-F238E27FC236}">
                <a16:creationId xmlns:a16="http://schemas.microsoft.com/office/drawing/2014/main" id="{86B7E517-A12D-24C2-447C-FCA6FE6B32C3}"/>
              </a:ext>
            </a:extLst>
          </p:cNvPr>
          <p:cNvSpPr>
            <a:spLocks noGrp="1"/>
          </p:cNvSpPr>
          <p:nvPr>
            <p:ph idx="1"/>
          </p:nvPr>
        </p:nvSpPr>
        <p:spPr>
          <a:xfrm>
            <a:off x="324159" y="1715787"/>
            <a:ext cx="6955773" cy="4351338"/>
          </a:xfrm>
        </p:spPr>
        <p:txBody>
          <a:bodyPr vert="horz" lIns="91440" tIns="45720" rIns="91440" bIns="45720" rtlCol="0" anchor="t">
            <a:noAutofit/>
          </a:bodyPr>
          <a:lstStyle/>
          <a:p>
            <a:r>
              <a:rPr lang="en-US" b="0" i="0" dirty="0">
                <a:solidFill>
                  <a:srgbClr val="000000"/>
                </a:solidFill>
                <a:effectLst/>
                <a:latin typeface="Calibri"/>
                <a:ea typeface="Calibri"/>
                <a:cs typeface="Calibri"/>
              </a:rPr>
              <a:t>In September </a:t>
            </a:r>
            <a:r>
              <a:rPr lang="en-US" b="1" i="0" dirty="0">
                <a:solidFill>
                  <a:srgbClr val="000000"/>
                </a:solidFill>
                <a:effectLst/>
                <a:latin typeface="Calibri"/>
                <a:ea typeface="Calibri"/>
                <a:cs typeface="Calibri"/>
              </a:rPr>
              <a:t>2014</a:t>
            </a:r>
            <a:r>
              <a:rPr lang="en-US" b="0" i="0" dirty="0">
                <a:solidFill>
                  <a:srgbClr val="000000"/>
                </a:solidFill>
                <a:effectLst/>
                <a:latin typeface="Calibri"/>
                <a:ea typeface="Calibri"/>
                <a:cs typeface="Calibri"/>
              </a:rPr>
              <a:t>, OhioMHAS co-hosted Ohio’s 2nd </a:t>
            </a:r>
            <a:r>
              <a:rPr lang="en-US" b="1" i="0" dirty="0">
                <a:solidFill>
                  <a:srgbClr val="000000"/>
                </a:solidFill>
                <a:effectLst/>
                <a:latin typeface="Calibri"/>
                <a:ea typeface="Calibri"/>
                <a:cs typeface="Calibri"/>
              </a:rPr>
              <a:t>Recovery Housing Conference</a:t>
            </a:r>
            <a:r>
              <a:rPr lang="en-US" b="0" i="0" dirty="0">
                <a:solidFill>
                  <a:srgbClr val="000000"/>
                </a:solidFill>
                <a:effectLst/>
                <a:latin typeface="Calibri"/>
                <a:ea typeface="Calibri"/>
                <a:cs typeface="Calibri"/>
              </a:rPr>
              <a:t> along with the Ohio Council and COHHIO. </a:t>
            </a:r>
          </a:p>
          <a:p>
            <a:r>
              <a:rPr lang="en-US" b="0" i="0" dirty="0">
                <a:solidFill>
                  <a:srgbClr val="000000"/>
                </a:solidFill>
                <a:effectLst/>
                <a:latin typeface="Calibri"/>
                <a:ea typeface="Calibri"/>
                <a:cs typeface="Calibri"/>
              </a:rPr>
              <a:t>Over 150 people attended the two-day event</a:t>
            </a:r>
            <a:endParaRPr lang="en-US" dirty="0">
              <a:solidFill>
                <a:srgbClr val="000000"/>
              </a:solidFill>
              <a:latin typeface="Calibri"/>
              <a:ea typeface="Calibri"/>
              <a:cs typeface="Calibri"/>
            </a:endParaRPr>
          </a:p>
          <a:p>
            <a:pPr>
              <a:buClr>
                <a:srgbClr val="B1005E"/>
              </a:buClr>
            </a:pPr>
            <a:r>
              <a:rPr lang="en-US" dirty="0">
                <a:solidFill>
                  <a:srgbClr val="000000"/>
                </a:solidFill>
                <a:latin typeface="Calibri"/>
                <a:ea typeface="Calibri"/>
                <a:cs typeface="Calibri"/>
              </a:rPr>
              <a:t>Deputy</a:t>
            </a:r>
            <a:r>
              <a:rPr lang="en-US" b="0" i="0" dirty="0">
                <a:solidFill>
                  <a:srgbClr val="000000"/>
                </a:solidFill>
                <a:effectLst/>
                <a:latin typeface="Calibri"/>
                <a:ea typeface="Calibri"/>
                <a:cs typeface="Calibri"/>
              </a:rPr>
              <a:t> Director David Mineta of the White House Office of National Drug Control Policy</a:t>
            </a:r>
            <a:r>
              <a:rPr lang="en-US" dirty="0">
                <a:solidFill>
                  <a:srgbClr val="000000"/>
                </a:solidFill>
                <a:latin typeface="Calibri"/>
                <a:ea typeface="Calibri"/>
                <a:cs typeface="Calibri"/>
              </a:rPr>
              <a:t> presented on Federal policy trends</a:t>
            </a:r>
            <a:endParaRPr lang="en-US" dirty="0">
              <a:solidFill>
                <a:srgbClr val="420023"/>
              </a:solidFill>
              <a:latin typeface="Calibri"/>
              <a:ea typeface="Calibri"/>
              <a:cs typeface="Calibri"/>
            </a:endParaRPr>
          </a:p>
          <a:p>
            <a:pPr>
              <a:buClr>
                <a:srgbClr val="B1005E"/>
              </a:buClr>
            </a:pPr>
            <a:r>
              <a:rPr lang="en-US" b="0" i="0" dirty="0">
                <a:solidFill>
                  <a:srgbClr val="000000"/>
                </a:solidFill>
                <a:effectLst/>
                <a:latin typeface="Calibri"/>
                <a:ea typeface="Calibri"/>
                <a:cs typeface="Calibri"/>
              </a:rPr>
              <a:t>Jason Howell, President of the National Alliance for Recovery Residences (NARR</a:t>
            </a:r>
            <a:r>
              <a:rPr lang="en-US" dirty="0">
                <a:solidFill>
                  <a:srgbClr val="000000"/>
                </a:solidFill>
                <a:latin typeface="Calibri"/>
                <a:ea typeface="Calibri"/>
                <a:cs typeface="Calibri"/>
              </a:rPr>
              <a:t>) shared national best practices </a:t>
            </a:r>
            <a:endParaRPr lang="en-US" dirty="0">
              <a:ea typeface="Calibri"/>
              <a:cs typeface="Calibri"/>
            </a:endParaRPr>
          </a:p>
          <a:p>
            <a:r>
              <a:rPr lang="en-US" dirty="0">
                <a:solidFill>
                  <a:srgbClr val="000000"/>
                </a:solidFill>
                <a:latin typeface="Calibri"/>
                <a:ea typeface="Calibri"/>
                <a:cs typeface="Calibri"/>
              </a:rPr>
              <a:t>Provider, housing</a:t>
            </a:r>
            <a:r>
              <a:rPr lang="en-US" b="0" i="0" dirty="0">
                <a:solidFill>
                  <a:srgbClr val="000000"/>
                </a:solidFill>
                <a:effectLst/>
                <a:latin typeface="Calibri"/>
                <a:ea typeface="Calibri"/>
                <a:cs typeface="Calibri"/>
              </a:rPr>
              <a:t> and board collaborations that are working in Ohio </a:t>
            </a:r>
            <a:r>
              <a:rPr lang="en-US" dirty="0">
                <a:solidFill>
                  <a:srgbClr val="000000"/>
                </a:solidFill>
                <a:latin typeface="Calibri"/>
                <a:ea typeface="Calibri"/>
                <a:cs typeface="Calibri"/>
              </a:rPr>
              <a:t>were highlighted</a:t>
            </a:r>
            <a:endParaRPr lang="en-US" dirty="0">
              <a:solidFill>
                <a:srgbClr val="420023"/>
              </a:solidFill>
              <a:latin typeface="Calibri"/>
              <a:ea typeface="Calibri"/>
              <a:cs typeface="Calibri"/>
            </a:endParaRPr>
          </a:p>
          <a:p>
            <a:pPr>
              <a:buClr>
                <a:srgbClr val="B1005E"/>
              </a:buClr>
            </a:pPr>
            <a:r>
              <a:rPr lang="en-US" dirty="0">
                <a:solidFill>
                  <a:srgbClr val="000000"/>
                </a:solidFill>
                <a:latin typeface="Calibri"/>
                <a:ea typeface="Calibri"/>
                <a:cs typeface="Calibri"/>
              </a:rPr>
              <a:t> </a:t>
            </a:r>
            <a:r>
              <a:rPr lang="en-US" b="0" i="0" dirty="0">
                <a:solidFill>
                  <a:srgbClr val="000000"/>
                </a:solidFill>
                <a:effectLst/>
                <a:latin typeface="Calibri"/>
                <a:ea typeface="Calibri"/>
                <a:cs typeface="Calibri"/>
              </a:rPr>
              <a:t>A legislative overview on recovery initiatives in the Ohio legislature was provided by Representative Lynn Wachtmann, Ohio House of </a:t>
            </a:r>
            <a:r>
              <a:rPr lang="en-US" dirty="0">
                <a:solidFill>
                  <a:srgbClr val="000000"/>
                </a:solidFill>
                <a:latin typeface="Calibri"/>
                <a:ea typeface="Calibri"/>
                <a:cs typeface="Calibri"/>
              </a:rPr>
              <a:t>Representatives</a:t>
            </a:r>
            <a:endParaRPr lang="en-US" dirty="0">
              <a:solidFill>
                <a:srgbClr val="420023"/>
              </a:solidFill>
              <a:latin typeface="Calibri"/>
              <a:ea typeface="Calibri"/>
              <a:cs typeface="Calibri"/>
            </a:endParaRPr>
          </a:p>
          <a:p>
            <a:pPr>
              <a:buClr>
                <a:srgbClr val="B1005E"/>
              </a:buClr>
            </a:pPr>
            <a:r>
              <a:rPr lang="en-US" dirty="0">
                <a:solidFill>
                  <a:srgbClr val="000000"/>
                </a:solidFill>
                <a:latin typeface="Calibri"/>
                <a:ea typeface="Calibri"/>
                <a:cs typeface="Calibri"/>
              </a:rPr>
              <a:t>Director</a:t>
            </a:r>
            <a:r>
              <a:rPr lang="en-US" b="0" i="0" dirty="0">
                <a:solidFill>
                  <a:srgbClr val="000000"/>
                </a:solidFill>
                <a:effectLst/>
                <a:latin typeface="Calibri"/>
                <a:ea typeface="Calibri"/>
                <a:cs typeface="Calibri"/>
              </a:rPr>
              <a:t> </a:t>
            </a:r>
            <a:r>
              <a:rPr lang="en-US" b="0" i="0" dirty="0" err="1">
                <a:solidFill>
                  <a:srgbClr val="000000"/>
                </a:solidFill>
                <a:effectLst/>
                <a:latin typeface="Calibri"/>
                <a:ea typeface="Calibri"/>
                <a:cs typeface="Calibri"/>
              </a:rPr>
              <a:t>Plouck</a:t>
            </a:r>
            <a:r>
              <a:rPr lang="en-US" b="0" i="0" dirty="0">
                <a:solidFill>
                  <a:srgbClr val="000000"/>
                </a:solidFill>
                <a:effectLst/>
                <a:latin typeface="Calibri"/>
                <a:ea typeface="Calibri"/>
                <a:cs typeface="Calibri"/>
              </a:rPr>
              <a:t> provided an overview of accomplishments with Ohio’s recovery housing initiative to date.</a:t>
            </a:r>
            <a:endParaRPr lang="en-US">
              <a:latin typeface="Calibri"/>
              <a:ea typeface="Calibri"/>
              <a:cs typeface="Calibri"/>
            </a:endParaRPr>
          </a:p>
        </p:txBody>
      </p:sp>
      <p:pic>
        <p:nvPicPr>
          <p:cNvPr id="4" name="Picture 3">
            <a:extLst>
              <a:ext uri="{FF2B5EF4-FFF2-40B4-BE49-F238E27FC236}">
                <a16:creationId xmlns:a16="http://schemas.microsoft.com/office/drawing/2014/main" id="{8A5575BD-E845-A655-4BEF-A47071C232F0}"/>
              </a:ext>
            </a:extLst>
          </p:cNvPr>
          <p:cNvPicPr>
            <a:picLocks noChangeAspect="1"/>
          </p:cNvPicPr>
          <p:nvPr/>
        </p:nvPicPr>
        <p:blipFill>
          <a:blip r:embed="rId2"/>
          <a:stretch>
            <a:fillRect/>
          </a:stretch>
        </p:blipFill>
        <p:spPr>
          <a:xfrm>
            <a:off x="7993449" y="1043459"/>
            <a:ext cx="3584833" cy="4496487"/>
          </a:xfrm>
          <a:prstGeom prst="rect">
            <a:avLst/>
          </a:prstGeom>
        </p:spPr>
      </p:pic>
    </p:spTree>
    <p:extLst>
      <p:ext uri="{BB962C8B-B14F-4D97-AF65-F5344CB8AC3E}">
        <p14:creationId xmlns:p14="http://schemas.microsoft.com/office/powerpoint/2010/main" val="38401461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6ECE-17EA-5F54-2656-CCB73D16715C}"/>
              </a:ext>
            </a:extLst>
          </p:cNvPr>
          <p:cNvSpPr>
            <a:spLocks noGrp="1"/>
          </p:cNvSpPr>
          <p:nvPr>
            <p:ph type="title"/>
          </p:nvPr>
        </p:nvSpPr>
        <p:spPr>
          <a:xfrm>
            <a:off x="787172" y="458573"/>
            <a:ext cx="9933522" cy="663615"/>
          </a:xfrm>
        </p:spPr>
        <p:txBody>
          <a:bodyPr>
            <a:noAutofit/>
          </a:bodyPr>
          <a:lstStyle/>
          <a:p>
            <a:r>
              <a:rPr lang="en-US" sz="4400" dirty="0"/>
              <a:t>Foundational supports for recovery make a difference</a:t>
            </a:r>
          </a:p>
        </p:txBody>
      </p:sp>
      <p:sp>
        <p:nvSpPr>
          <p:cNvPr id="3" name="Content Placeholder 2">
            <a:extLst>
              <a:ext uri="{FF2B5EF4-FFF2-40B4-BE49-F238E27FC236}">
                <a16:creationId xmlns:a16="http://schemas.microsoft.com/office/drawing/2014/main" id="{22437ABE-1FBE-C198-F3BE-97D91A5D93AF}"/>
              </a:ext>
            </a:extLst>
          </p:cNvPr>
          <p:cNvSpPr>
            <a:spLocks noGrp="1"/>
          </p:cNvSpPr>
          <p:nvPr>
            <p:ph idx="1"/>
          </p:nvPr>
        </p:nvSpPr>
        <p:spPr>
          <a:xfrm>
            <a:off x="677334" y="1476450"/>
            <a:ext cx="10807154" cy="4606101"/>
          </a:xfrm>
        </p:spPr>
        <p:txBody>
          <a:bodyPr vert="horz" lIns="91440" tIns="45720" rIns="91440" bIns="45720" rtlCol="0" anchor="t">
            <a:noAutofit/>
          </a:bodyPr>
          <a:lstStyle/>
          <a:p>
            <a:r>
              <a:rPr lang="en-US" sz="2400" b="1" dirty="0">
                <a:solidFill>
                  <a:srgbClr val="211D1E"/>
                </a:solidFill>
                <a:effectLst/>
                <a:latin typeface="Calibri"/>
                <a:ea typeface="Calibri"/>
                <a:cs typeface="Calibri"/>
              </a:rPr>
              <a:t>Health:  </a:t>
            </a:r>
            <a:r>
              <a:rPr lang="en-US" sz="2400" dirty="0">
                <a:solidFill>
                  <a:srgbClr val="211D1E"/>
                </a:solidFill>
                <a:effectLst/>
                <a:latin typeface="Calibri"/>
                <a:ea typeface="Calibri"/>
                <a:cs typeface="Calibri"/>
              </a:rPr>
              <a:t>Alcohol and illicit drug use decreased across all three levels. Levels 2 and 3 showed a statistically significant decrease in use, meaning the decline in use was likely due at least in part to recovery housing and not chance alone. (RQs 2 &amp; 3)</a:t>
            </a:r>
          </a:p>
          <a:p>
            <a:r>
              <a:rPr lang="en-US" sz="2400" b="1" dirty="0">
                <a:solidFill>
                  <a:srgbClr val="211D1E"/>
                </a:solidFill>
                <a:effectLst/>
                <a:latin typeface="Calibri"/>
                <a:ea typeface="Calibri"/>
                <a:cs typeface="Calibri"/>
              </a:rPr>
              <a:t>Health</a:t>
            </a:r>
            <a:r>
              <a:rPr lang="en-US" sz="2400" b="1" dirty="0">
                <a:solidFill>
                  <a:srgbClr val="211D1E"/>
                </a:solidFill>
                <a:latin typeface="Calibri"/>
                <a:ea typeface="Calibri"/>
                <a:cs typeface="Calibri"/>
              </a:rPr>
              <a:t>: </a:t>
            </a:r>
            <a:r>
              <a:rPr lang="en-US" sz="2400" dirty="0">
                <a:solidFill>
                  <a:srgbClr val="211D1E"/>
                </a:solidFill>
                <a:effectLst/>
                <a:latin typeface="Calibri"/>
                <a:ea typeface="Calibri"/>
                <a:cs typeface="Calibri"/>
              </a:rPr>
              <a:t>Mental and physical health ratings improved across all three housing levels. The improvements were statistically significance for Levels 2 and 3, meaning the improvements were likely due in part to recovery housing. (RQ 4)</a:t>
            </a:r>
          </a:p>
          <a:p>
            <a:r>
              <a:rPr lang="en-US" sz="2400" b="1" dirty="0">
                <a:solidFill>
                  <a:srgbClr val="211D1E"/>
                </a:solidFill>
                <a:effectLst/>
                <a:latin typeface="Calibri"/>
                <a:ea typeface="Calibri"/>
                <a:cs typeface="Calibri"/>
              </a:rPr>
              <a:t>Community: </a:t>
            </a:r>
            <a:r>
              <a:rPr lang="en-US" sz="2400" dirty="0">
                <a:solidFill>
                  <a:srgbClr val="211D1E"/>
                </a:solidFill>
                <a:effectLst/>
                <a:latin typeface="Calibri"/>
                <a:ea typeface="Calibri"/>
                <a:cs typeface="Calibri"/>
              </a:rPr>
              <a:t>Recovery supports increased significantly across all levels. Residents reported utilization of more recovery supports at the six-month follow-up compared to move-in. (RQ5)</a:t>
            </a:r>
          </a:p>
          <a:p>
            <a:r>
              <a:rPr lang="en-US" sz="2400" b="1" dirty="0">
                <a:solidFill>
                  <a:srgbClr val="211D1E"/>
                </a:solidFill>
                <a:effectLst/>
                <a:latin typeface="Calibri"/>
                <a:ea typeface="Calibri"/>
                <a:cs typeface="Calibri"/>
              </a:rPr>
              <a:t>Purpose: </a:t>
            </a:r>
            <a:r>
              <a:rPr lang="en-US" sz="2400" dirty="0">
                <a:solidFill>
                  <a:srgbClr val="211D1E"/>
                </a:solidFill>
                <a:effectLst/>
                <a:latin typeface="Calibri"/>
                <a:ea typeface="Calibri"/>
                <a:cs typeface="Calibri"/>
              </a:rPr>
              <a:t>Employment rates increased and unemployment decreased across all housing levels. These changes were significant, meaning recovery housing very likely had a role in improving employment status. Level 1 residents were more likely to be employed at move-in; by six-months there was no discernible difference in rates of employment across housing levels. (RQ8)</a:t>
            </a:r>
          </a:p>
          <a:p>
            <a:endParaRPr lang="en-US" sz="2000" dirty="0">
              <a:solidFill>
                <a:srgbClr val="211D1E"/>
              </a:solidFill>
              <a:effectLst/>
              <a:latin typeface="Avenir Next" panose="020B0503020202020204" pitchFamily="34" charset="0"/>
            </a:endParaRPr>
          </a:p>
          <a:p>
            <a:endParaRPr lang="en-US" dirty="0"/>
          </a:p>
        </p:txBody>
      </p:sp>
    </p:spTree>
    <p:extLst>
      <p:ext uri="{BB962C8B-B14F-4D97-AF65-F5344CB8AC3E}">
        <p14:creationId xmlns:p14="http://schemas.microsoft.com/office/powerpoint/2010/main" val="37658549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598318-6B77-BD08-810A-96DE5F16AAB7}"/>
              </a:ext>
            </a:extLst>
          </p:cNvPr>
          <p:cNvPicPr>
            <a:picLocks noChangeAspect="1"/>
          </p:cNvPicPr>
          <p:nvPr/>
        </p:nvPicPr>
        <p:blipFill>
          <a:blip r:embed="rId2"/>
          <a:stretch>
            <a:fillRect/>
          </a:stretch>
        </p:blipFill>
        <p:spPr>
          <a:xfrm>
            <a:off x="1807726" y="226541"/>
            <a:ext cx="4965629" cy="6411784"/>
          </a:xfrm>
          <a:prstGeom prst="rect">
            <a:avLst/>
          </a:prstGeom>
        </p:spPr>
      </p:pic>
      <p:pic>
        <p:nvPicPr>
          <p:cNvPr id="1026" name="Picture 2" descr="Brandn Green">
            <a:extLst>
              <a:ext uri="{FF2B5EF4-FFF2-40B4-BE49-F238E27FC236}">
                <a16:creationId xmlns:a16="http://schemas.microsoft.com/office/drawing/2014/main" id="{535DD080-1C0F-DB27-0958-EEA6835BA0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10256" y="1485899"/>
            <a:ext cx="2375807" cy="23758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7E5F9E-35C8-E6E2-4272-9E3966BE81A0}"/>
              </a:ext>
            </a:extLst>
          </p:cNvPr>
          <p:cNvSpPr txBox="1"/>
          <p:nvPr/>
        </p:nvSpPr>
        <p:spPr>
          <a:xfrm>
            <a:off x="8253799" y="4057650"/>
            <a:ext cx="2743200" cy="646331"/>
          </a:xfrm>
          <a:prstGeom prst="rect">
            <a:avLst/>
          </a:prstGeom>
          <a:noFill/>
        </p:spPr>
        <p:txBody>
          <a:bodyPr wrap="square" rtlCol="0">
            <a:spAutoFit/>
          </a:bodyPr>
          <a:lstStyle/>
          <a:p>
            <a:r>
              <a:rPr lang="en-US" dirty="0"/>
              <a:t>Dr. Brandn Green </a:t>
            </a:r>
          </a:p>
          <a:p>
            <a:r>
              <a:rPr lang="en-US" dirty="0"/>
              <a:t>JG Research &amp; Evaluation</a:t>
            </a:r>
          </a:p>
        </p:txBody>
      </p:sp>
    </p:spTree>
    <p:extLst>
      <p:ext uri="{BB962C8B-B14F-4D97-AF65-F5344CB8AC3E}">
        <p14:creationId xmlns:p14="http://schemas.microsoft.com/office/powerpoint/2010/main" val="42690412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C0478D-778E-6EA3-E526-6675A5B8FF97}"/>
              </a:ext>
            </a:extLst>
          </p:cNvPr>
          <p:cNvSpPr>
            <a:spLocks noGrp="1"/>
          </p:cNvSpPr>
          <p:nvPr>
            <p:ph type="title"/>
          </p:nvPr>
        </p:nvSpPr>
        <p:spPr/>
        <p:txBody>
          <a:bodyPr/>
          <a:lstStyle/>
          <a:p>
            <a:r>
              <a:rPr lang="en-US" dirty="0"/>
              <a:t>Mapping the Gap</a:t>
            </a:r>
          </a:p>
        </p:txBody>
      </p:sp>
      <p:sp>
        <p:nvSpPr>
          <p:cNvPr id="5" name="Content Placeholder 4">
            <a:extLst>
              <a:ext uri="{FF2B5EF4-FFF2-40B4-BE49-F238E27FC236}">
                <a16:creationId xmlns:a16="http://schemas.microsoft.com/office/drawing/2014/main" id="{43A69126-9146-8375-2210-F203D769D69E}"/>
              </a:ext>
            </a:extLst>
          </p:cNvPr>
          <p:cNvSpPr>
            <a:spLocks noGrp="1"/>
          </p:cNvSpPr>
          <p:nvPr>
            <p:ph idx="1"/>
          </p:nvPr>
        </p:nvSpPr>
        <p:spPr/>
        <p:txBody>
          <a:bodyPr vert="horz" lIns="91440" tIns="45720" rIns="91440" bIns="45720" rtlCol="0" anchor="t">
            <a:normAutofit/>
          </a:bodyPr>
          <a:lstStyle/>
          <a:p>
            <a:r>
              <a:rPr lang="en-US" sz="2400" dirty="0"/>
              <a:t>This capacity assessment was intended to quantify three key questions for ORH:</a:t>
            </a:r>
          </a:p>
          <a:p>
            <a:pPr marL="0" indent="0">
              <a:buNone/>
            </a:pPr>
            <a:endParaRPr lang="en-US" dirty="0"/>
          </a:p>
          <a:p>
            <a:pPr lvl="1">
              <a:lnSpc>
                <a:spcPct val="100000"/>
              </a:lnSpc>
            </a:pPr>
            <a:r>
              <a:rPr lang="en-US" sz="2000" dirty="0"/>
              <a:t>1. What is the current capacity of the existing bed infrastructure of recovery housing in Ohio and does this meet the projected demand for this service?</a:t>
            </a:r>
            <a:endParaRPr lang="en-US" sz="2000" dirty="0">
              <a:ea typeface="Calibri"/>
              <a:cs typeface="Calibri"/>
            </a:endParaRPr>
          </a:p>
          <a:p>
            <a:pPr marL="457200" lvl="1" indent="0">
              <a:lnSpc>
                <a:spcPct val="100000"/>
              </a:lnSpc>
              <a:buNone/>
            </a:pPr>
            <a:endParaRPr lang="en-US" sz="2000" dirty="0">
              <a:ea typeface="Calibri"/>
              <a:cs typeface="Calibri"/>
            </a:endParaRPr>
          </a:p>
          <a:p>
            <a:pPr lvl="1">
              <a:lnSpc>
                <a:spcPct val="100000"/>
              </a:lnSpc>
            </a:pPr>
            <a:r>
              <a:rPr lang="en-US" sz="2000" dirty="0"/>
              <a:t>2. What are projections for the cost savings to the behavioral health treatment care system in Ohio with additional investments in recovery housing?</a:t>
            </a:r>
            <a:endParaRPr lang="en-US" sz="2000" dirty="0">
              <a:ea typeface="Calibri"/>
              <a:cs typeface="Calibri"/>
            </a:endParaRPr>
          </a:p>
          <a:p>
            <a:pPr marL="457200" lvl="1" indent="0">
              <a:lnSpc>
                <a:spcPct val="100000"/>
              </a:lnSpc>
              <a:buNone/>
            </a:pPr>
            <a:endParaRPr lang="en-US" sz="2000" dirty="0">
              <a:ea typeface="Calibri"/>
              <a:cs typeface="Calibri"/>
            </a:endParaRPr>
          </a:p>
          <a:p>
            <a:pPr lvl="1">
              <a:lnSpc>
                <a:spcPct val="100000"/>
              </a:lnSpc>
            </a:pPr>
            <a:r>
              <a:rPr lang="en-US" sz="2000" dirty="0"/>
              <a:t>3. Are there disparities in access or utilization by geography, race, gender, and socio-economic status for recovery housing?</a:t>
            </a:r>
            <a:endParaRPr lang="en-US" sz="2000" dirty="0">
              <a:ea typeface="Calibri"/>
              <a:cs typeface="Calibri"/>
            </a:endParaRPr>
          </a:p>
        </p:txBody>
      </p:sp>
      <p:pic>
        <p:nvPicPr>
          <p:cNvPr id="7" name="Picture 6" descr="A purple square with a white question mark&#10;&#10;AI-generated content may be incorrect.">
            <a:extLst>
              <a:ext uri="{FF2B5EF4-FFF2-40B4-BE49-F238E27FC236}">
                <a16:creationId xmlns:a16="http://schemas.microsoft.com/office/drawing/2014/main" id="{3EE90A22-F71D-BDD5-06EF-BDD56C17BE1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46971" y="2626222"/>
            <a:ext cx="817357" cy="766762"/>
          </a:xfrm>
          <a:prstGeom prst="rect">
            <a:avLst/>
          </a:prstGeom>
        </p:spPr>
      </p:pic>
      <p:pic>
        <p:nvPicPr>
          <p:cNvPr id="8" name="Picture 7" descr="A purple square with a white question mark&#10;&#10;AI-generated content may be incorrect.">
            <a:extLst>
              <a:ext uri="{FF2B5EF4-FFF2-40B4-BE49-F238E27FC236}">
                <a16:creationId xmlns:a16="http://schemas.microsoft.com/office/drawing/2014/main" id="{D5B3777F-D384-5C64-CFDF-3E4766B862A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46970" y="3576795"/>
            <a:ext cx="817357" cy="766762"/>
          </a:xfrm>
          <a:prstGeom prst="rect">
            <a:avLst/>
          </a:prstGeom>
        </p:spPr>
      </p:pic>
      <p:pic>
        <p:nvPicPr>
          <p:cNvPr id="9" name="Picture 8" descr="A purple square with a white question mark&#10;&#10;AI-generated content may be incorrect.">
            <a:extLst>
              <a:ext uri="{FF2B5EF4-FFF2-40B4-BE49-F238E27FC236}">
                <a16:creationId xmlns:a16="http://schemas.microsoft.com/office/drawing/2014/main" id="{66CD065D-2D06-4446-4EDB-0D17324232E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68561" y="4610200"/>
            <a:ext cx="817357" cy="766762"/>
          </a:xfrm>
          <a:prstGeom prst="rect">
            <a:avLst/>
          </a:prstGeom>
        </p:spPr>
      </p:pic>
    </p:spTree>
    <p:extLst>
      <p:ext uri="{BB962C8B-B14F-4D97-AF65-F5344CB8AC3E}">
        <p14:creationId xmlns:p14="http://schemas.microsoft.com/office/powerpoint/2010/main" val="22638165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08DE9-5647-483E-B731-49D34A839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26962B4-5DCE-4745-A877-F7237DA68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3" name="Freeform: Shape 12">
            <a:extLst>
              <a:ext uri="{FF2B5EF4-FFF2-40B4-BE49-F238E27FC236}">
                <a16:creationId xmlns:a16="http://schemas.microsoft.com/office/drawing/2014/main" id="{FFC31C6D-653C-4C57-B226-ED6CE571F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2590" y="0"/>
            <a:ext cx="8389411" cy="6858000"/>
          </a:xfrm>
          <a:custGeom>
            <a:avLst/>
            <a:gdLst>
              <a:gd name="connsiteX0" fmla="*/ 1405847 w 8389411"/>
              <a:gd name="connsiteY0" fmla="*/ 0 h 6858000"/>
              <a:gd name="connsiteX1" fmla="*/ 8389411 w 8389411"/>
              <a:gd name="connsiteY1" fmla="*/ 0 h 6858000"/>
              <a:gd name="connsiteX2" fmla="*/ 8389411 w 8389411"/>
              <a:gd name="connsiteY2" fmla="*/ 6858000 h 6858000"/>
              <a:gd name="connsiteX3" fmla="*/ 1403382 w 8389411"/>
              <a:gd name="connsiteY3" fmla="*/ 6858000 h 6858000"/>
              <a:gd name="connsiteX4" fmla="*/ 1126450 w 8389411"/>
              <a:gd name="connsiteY4" fmla="*/ 6554701 h 6858000"/>
              <a:gd name="connsiteX5" fmla="*/ 0 w 8389411"/>
              <a:gd name="connsiteY5" fmla="*/ 3431347 h 6858000"/>
              <a:gd name="connsiteX6" fmla="*/ 1281495 w 8389411"/>
              <a:gd name="connsiteY6" fmla="*/ 1298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9411" h="6858000">
                <a:moveTo>
                  <a:pt x="1405847" y="0"/>
                </a:moveTo>
                <a:lnTo>
                  <a:pt x="8389411" y="0"/>
                </a:lnTo>
                <a:lnTo>
                  <a:pt x="8389411" y="6858000"/>
                </a:lnTo>
                <a:lnTo>
                  <a:pt x="1403382" y="6858000"/>
                </a:lnTo>
                <a:lnTo>
                  <a:pt x="1126450" y="6554701"/>
                </a:lnTo>
                <a:cubicBezTo>
                  <a:pt x="422736" y="5705928"/>
                  <a:pt x="0" y="4617776"/>
                  <a:pt x="0" y="3431347"/>
                </a:cubicBezTo>
                <a:cubicBezTo>
                  <a:pt x="0" y="2160173"/>
                  <a:pt x="485281" y="1001818"/>
                  <a:pt x="1281495" y="1298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nvGrpSpPr>
          <p:cNvPr id="15" name="decorative circles">
            <a:extLst>
              <a:ext uri="{FF2B5EF4-FFF2-40B4-BE49-F238E27FC236}">
                <a16:creationId xmlns:a16="http://schemas.microsoft.com/office/drawing/2014/main" id="{C310B041-3468-403A-926B-E3C1CF4433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4914" y="299808"/>
            <a:ext cx="11521822" cy="6038357"/>
            <a:chOff x="244914" y="299808"/>
            <a:chExt cx="11521822" cy="6038357"/>
          </a:xfrm>
        </p:grpSpPr>
        <p:sp>
          <p:nvSpPr>
            <p:cNvPr id="16" name="Oval 15">
              <a:extLst>
                <a:ext uri="{FF2B5EF4-FFF2-40B4-BE49-F238E27FC236}">
                  <a16:creationId xmlns:a16="http://schemas.microsoft.com/office/drawing/2014/main" id="{F65CBEB7-29CF-4F21-ABB7-012581304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00295" y="515708"/>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C900504-84D3-4813-B737-775C16F8F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4134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F04BF80-E9DB-4641-8EA2-51698324F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5899" y="5741646"/>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34395B9-3F83-49A4-9275-0A315D88F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0333" y="6032385"/>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0E7ABD02-CD92-4D6C-B4BA-984D6688F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914" y="5821038"/>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35BC853-AE11-3805-6800-D492EE474989}"/>
              </a:ext>
            </a:extLst>
          </p:cNvPr>
          <p:cNvSpPr>
            <a:spLocks noGrp="1"/>
          </p:cNvSpPr>
          <p:nvPr>
            <p:ph type="title"/>
          </p:nvPr>
        </p:nvSpPr>
        <p:spPr>
          <a:xfrm>
            <a:off x="770878" y="952022"/>
            <a:ext cx="2862591" cy="5157049"/>
          </a:xfrm>
        </p:spPr>
        <p:txBody>
          <a:bodyPr anchor="ctr">
            <a:normAutofit/>
          </a:bodyPr>
          <a:lstStyle/>
          <a:p>
            <a:r>
              <a:rPr lang="en-US" sz="4400"/>
              <a:t>Key Findings</a:t>
            </a:r>
          </a:p>
        </p:txBody>
      </p:sp>
      <p:graphicFrame>
        <p:nvGraphicFramePr>
          <p:cNvPr id="5" name="Content Placeholder 2">
            <a:extLst>
              <a:ext uri="{FF2B5EF4-FFF2-40B4-BE49-F238E27FC236}">
                <a16:creationId xmlns:a16="http://schemas.microsoft.com/office/drawing/2014/main" id="{43EE6475-317F-37E1-502C-5A8CE6E8BB29}"/>
              </a:ext>
            </a:extLst>
          </p:cNvPr>
          <p:cNvGraphicFramePr>
            <a:graphicFrameLocks noGrp="1"/>
          </p:cNvGraphicFramePr>
          <p:nvPr>
            <p:ph idx="1"/>
            <p:extLst>
              <p:ext uri="{D42A27DB-BD31-4B8C-83A1-F6EECF244321}">
                <p14:modId xmlns:p14="http://schemas.microsoft.com/office/powerpoint/2010/main" val="4030527772"/>
              </p:ext>
            </p:extLst>
          </p:nvPr>
        </p:nvGraphicFramePr>
        <p:xfrm>
          <a:off x="4629151" y="952022"/>
          <a:ext cx="7117918" cy="5157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06593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E3109-555C-1CBD-FFCD-2B61302FFD92}"/>
              </a:ext>
            </a:extLst>
          </p:cNvPr>
          <p:cNvSpPr>
            <a:spLocks noGrp="1"/>
          </p:cNvSpPr>
          <p:nvPr>
            <p:ph type="title"/>
          </p:nvPr>
        </p:nvSpPr>
        <p:spPr/>
        <p:txBody>
          <a:bodyPr/>
          <a:lstStyle/>
          <a:p>
            <a:r>
              <a:rPr lang="en-US" dirty="0"/>
              <a:t>Key Findings, continued</a:t>
            </a:r>
          </a:p>
        </p:txBody>
      </p:sp>
      <p:sp>
        <p:nvSpPr>
          <p:cNvPr id="3" name="Content Placeholder 2">
            <a:extLst>
              <a:ext uri="{FF2B5EF4-FFF2-40B4-BE49-F238E27FC236}">
                <a16:creationId xmlns:a16="http://schemas.microsoft.com/office/drawing/2014/main" id="{34F74502-1E6D-D135-6A40-9B105CE4B45E}"/>
              </a:ext>
            </a:extLst>
          </p:cNvPr>
          <p:cNvSpPr>
            <a:spLocks noGrp="1"/>
          </p:cNvSpPr>
          <p:nvPr>
            <p:ph idx="1"/>
          </p:nvPr>
        </p:nvSpPr>
        <p:spPr/>
        <p:txBody>
          <a:bodyPr vert="horz" lIns="91440" tIns="45720" rIns="91440" bIns="45720" rtlCol="0" anchor="t">
            <a:noAutofit/>
          </a:bodyPr>
          <a:lstStyle/>
          <a:p>
            <a:pPr>
              <a:spcBef>
                <a:spcPts val="360"/>
              </a:spcBef>
              <a:buFont typeface="Arial" panose="020B0604020202020204" pitchFamily="34" charset="0"/>
              <a:buChar char="•"/>
            </a:pPr>
            <a:r>
              <a:rPr lang="en-US" sz="2400" dirty="0">
                <a:solidFill>
                  <a:srgbClr val="231F20"/>
                </a:solidFill>
                <a:effectLst/>
                <a:latin typeface="Calibri"/>
                <a:ea typeface="Calibri"/>
                <a:cs typeface="Calibri"/>
              </a:rPr>
              <a:t>Based upon demographic records collected by recovery housing, there are no disparities in utilization of services by race or gender. </a:t>
            </a:r>
          </a:p>
          <a:p>
            <a:pPr lvl="1">
              <a:spcBef>
                <a:spcPts val="360"/>
              </a:spcBef>
            </a:pPr>
            <a:r>
              <a:rPr lang="en-US" sz="2000" dirty="0">
                <a:solidFill>
                  <a:srgbClr val="231F20"/>
                </a:solidFill>
                <a:effectLst/>
                <a:latin typeface="Calibri"/>
                <a:ea typeface="Calibri"/>
                <a:cs typeface="Calibri"/>
              </a:rPr>
              <a:t>The race and ethnicity of residents aligns with the demo- graphics of Ohio, but there is significant variation across regions</a:t>
            </a:r>
          </a:p>
          <a:p>
            <a:pPr marL="457200" lvl="1" indent="0">
              <a:spcBef>
                <a:spcPts val="360"/>
              </a:spcBef>
              <a:buNone/>
            </a:pPr>
            <a:endParaRPr lang="en-US" sz="2400" dirty="0">
              <a:solidFill>
                <a:srgbClr val="231F20"/>
              </a:solidFill>
              <a:effectLst/>
              <a:latin typeface="Calibri"/>
              <a:ea typeface="Calibri"/>
              <a:cs typeface="Calibri"/>
            </a:endParaRPr>
          </a:p>
          <a:p>
            <a:pPr>
              <a:spcBef>
                <a:spcPts val="353"/>
              </a:spcBef>
              <a:buFont typeface="Arial" panose="020B0604020202020204" pitchFamily="34" charset="0"/>
              <a:buChar char="•"/>
            </a:pPr>
            <a:r>
              <a:rPr lang="en-US" sz="2400" dirty="0">
                <a:solidFill>
                  <a:srgbClr val="231F20"/>
                </a:solidFill>
                <a:effectLst/>
                <a:latin typeface="Calibri"/>
                <a:ea typeface="Calibri"/>
                <a:cs typeface="Calibri"/>
              </a:rPr>
              <a:t>There is variation across the state in the capacity of recovery housing, both by Level and by County behavioral health authority regions.</a:t>
            </a:r>
          </a:p>
          <a:p>
            <a:pPr marL="0" indent="0">
              <a:spcBef>
                <a:spcPts val="353"/>
              </a:spcBef>
              <a:buNone/>
            </a:pPr>
            <a:endParaRPr lang="en-US" sz="2400" dirty="0">
              <a:solidFill>
                <a:srgbClr val="231F20"/>
              </a:solidFill>
              <a:effectLst/>
              <a:latin typeface="Calibri"/>
              <a:ea typeface="Calibri"/>
              <a:cs typeface="Calibri"/>
            </a:endParaRPr>
          </a:p>
          <a:p>
            <a:pPr>
              <a:spcBef>
                <a:spcPts val="353"/>
              </a:spcBef>
              <a:buFont typeface="Arial" panose="020B0604020202020204" pitchFamily="34" charset="0"/>
              <a:buChar char="•"/>
            </a:pPr>
            <a:r>
              <a:rPr lang="en-US" sz="2400" dirty="0">
                <a:solidFill>
                  <a:srgbClr val="231F20"/>
                </a:solidFill>
                <a:effectLst/>
                <a:latin typeface="Calibri"/>
                <a:ea typeface="Calibri"/>
                <a:cs typeface="Calibri"/>
              </a:rPr>
              <a:t>The recovery housing level with the largest gap in capacity (only 8% of total need being met) is Level .</a:t>
            </a:r>
          </a:p>
          <a:p>
            <a:pPr marL="0" indent="0">
              <a:spcBef>
                <a:spcPts val="353"/>
              </a:spcBef>
              <a:buNone/>
            </a:pPr>
            <a:endParaRPr lang="en-US" sz="2400" dirty="0">
              <a:solidFill>
                <a:srgbClr val="231F20"/>
              </a:solidFill>
              <a:effectLst/>
              <a:latin typeface="Calibri"/>
              <a:ea typeface="Calibri"/>
              <a:cs typeface="Calibri"/>
            </a:endParaRPr>
          </a:p>
          <a:p>
            <a:pPr>
              <a:spcBef>
                <a:spcPts val="315"/>
              </a:spcBef>
              <a:buFont typeface="Arial" panose="020B0604020202020204" pitchFamily="34" charset="0"/>
              <a:buChar char="•"/>
            </a:pPr>
            <a:r>
              <a:rPr lang="en-US" sz="2400" dirty="0">
                <a:solidFill>
                  <a:srgbClr val="231F20"/>
                </a:solidFill>
                <a:effectLst/>
                <a:latin typeface="Calibri"/>
                <a:ea typeface="Calibri"/>
                <a:cs typeface="Calibri"/>
              </a:rPr>
              <a:t>The recovery housing level with the smallest gap in capacity is Level 3 (with 83% of the total need being met)</a:t>
            </a:r>
          </a:p>
          <a:p>
            <a:endParaRPr lang="en-US" dirty="0"/>
          </a:p>
        </p:txBody>
      </p:sp>
    </p:spTree>
    <p:extLst>
      <p:ext uri="{BB962C8B-B14F-4D97-AF65-F5344CB8AC3E}">
        <p14:creationId xmlns:p14="http://schemas.microsoft.com/office/powerpoint/2010/main" val="15696895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56B3E0C-24EB-75DA-99EE-7BA2CC707FCE}"/>
              </a:ext>
            </a:extLst>
          </p:cNvPr>
          <p:cNvPicPr>
            <a:picLocks noGrp="1" noChangeAspect="1"/>
          </p:cNvPicPr>
          <p:nvPr>
            <p:ph idx="1"/>
          </p:nvPr>
        </p:nvPicPr>
        <p:blipFill>
          <a:blip r:embed="rId2"/>
          <a:stretch>
            <a:fillRect/>
          </a:stretch>
        </p:blipFill>
        <p:spPr>
          <a:xfrm>
            <a:off x="2005692" y="110149"/>
            <a:ext cx="8501743" cy="6499593"/>
          </a:xfrm>
          <a:prstGeom prst="rect">
            <a:avLst/>
          </a:prstGeom>
        </p:spPr>
      </p:pic>
    </p:spTree>
    <p:extLst>
      <p:ext uri="{BB962C8B-B14F-4D97-AF65-F5344CB8AC3E}">
        <p14:creationId xmlns:p14="http://schemas.microsoft.com/office/powerpoint/2010/main" val="6552739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7B18DE9-C50F-5AD4-080D-061CC48EE63C}"/>
              </a:ext>
            </a:extLst>
          </p:cNvPr>
          <p:cNvPicPr>
            <a:picLocks noGrp="1" noChangeAspect="1"/>
          </p:cNvPicPr>
          <p:nvPr>
            <p:ph idx="1"/>
          </p:nvPr>
        </p:nvPicPr>
        <p:blipFill>
          <a:blip r:embed="rId2"/>
          <a:stretch>
            <a:fillRect/>
          </a:stretch>
        </p:blipFill>
        <p:spPr>
          <a:xfrm>
            <a:off x="1607285" y="315665"/>
            <a:ext cx="8278536" cy="6327055"/>
          </a:xfrm>
          <a:prstGeom prst="rect">
            <a:avLst/>
          </a:prstGeom>
        </p:spPr>
      </p:pic>
    </p:spTree>
    <p:extLst>
      <p:ext uri="{BB962C8B-B14F-4D97-AF65-F5344CB8AC3E}">
        <p14:creationId xmlns:p14="http://schemas.microsoft.com/office/powerpoint/2010/main" val="6975063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0C0F-E754-13A6-6EE4-5984CC5959D8}"/>
              </a:ext>
            </a:extLst>
          </p:cNvPr>
          <p:cNvSpPr>
            <a:spLocks noGrp="1"/>
          </p:cNvSpPr>
          <p:nvPr>
            <p:ph type="title"/>
          </p:nvPr>
        </p:nvSpPr>
        <p:spPr>
          <a:xfrm>
            <a:off x="785404" y="569233"/>
            <a:ext cx="4676503" cy="1471838"/>
          </a:xfrm>
        </p:spPr>
        <p:txBody>
          <a:bodyPr>
            <a:normAutofit/>
          </a:bodyPr>
          <a:lstStyle/>
          <a:p>
            <a:r>
              <a:rPr lang="en-US" sz="3600" dirty="0"/>
              <a:t>Risk Assessment using Data Science</a:t>
            </a:r>
          </a:p>
        </p:txBody>
      </p:sp>
      <p:pic>
        <p:nvPicPr>
          <p:cNvPr id="4" name="Content Placeholder 3">
            <a:extLst>
              <a:ext uri="{FF2B5EF4-FFF2-40B4-BE49-F238E27FC236}">
                <a16:creationId xmlns:a16="http://schemas.microsoft.com/office/drawing/2014/main" id="{E4FFEA12-3E04-708A-B9F1-919D0E481530}"/>
              </a:ext>
            </a:extLst>
          </p:cNvPr>
          <p:cNvPicPr>
            <a:picLocks noGrp="1" noChangeAspect="1"/>
          </p:cNvPicPr>
          <p:nvPr>
            <p:ph idx="4294967295"/>
          </p:nvPr>
        </p:nvPicPr>
        <p:blipFill>
          <a:blip r:embed="rId2"/>
          <a:stretch>
            <a:fillRect/>
          </a:stretch>
        </p:blipFill>
        <p:spPr>
          <a:xfrm>
            <a:off x="5680480" y="385155"/>
            <a:ext cx="5569906" cy="6252913"/>
          </a:xfrm>
          <a:prstGeom prst="rect">
            <a:avLst/>
          </a:prstGeom>
        </p:spPr>
      </p:pic>
      <p:pic>
        <p:nvPicPr>
          <p:cNvPr id="6" name="Picture 5" descr="A person with a beard and glasses&#10;&#10;AI-generated content may be incorrect.">
            <a:extLst>
              <a:ext uri="{FF2B5EF4-FFF2-40B4-BE49-F238E27FC236}">
                <a16:creationId xmlns:a16="http://schemas.microsoft.com/office/drawing/2014/main" id="{BFE1E05A-F215-002A-E626-77DA1FA75B24}"/>
              </a:ext>
            </a:extLst>
          </p:cNvPr>
          <p:cNvPicPr>
            <a:picLocks noChangeAspect="1"/>
          </p:cNvPicPr>
          <p:nvPr/>
        </p:nvPicPr>
        <p:blipFill>
          <a:blip r:embed="rId3"/>
          <a:stretch>
            <a:fillRect/>
          </a:stretch>
        </p:blipFill>
        <p:spPr>
          <a:xfrm>
            <a:off x="2195287" y="2212956"/>
            <a:ext cx="1687908" cy="2529113"/>
          </a:xfrm>
          <a:prstGeom prst="rect">
            <a:avLst/>
          </a:prstGeom>
        </p:spPr>
      </p:pic>
      <p:sp>
        <p:nvSpPr>
          <p:cNvPr id="7" name="TextBox 6">
            <a:extLst>
              <a:ext uri="{FF2B5EF4-FFF2-40B4-BE49-F238E27FC236}">
                <a16:creationId xmlns:a16="http://schemas.microsoft.com/office/drawing/2014/main" id="{655A9BCF-A9A3-BD9B-FD39-8CF3D364EF42}"/>
              </a:ext>
            </a:extLst>
          </p:cNvPr>
          <p:cNvSpPr txBox="1"/>
          <p:nvPr/>
        </p:nvSpPr>
        <p:spPr>
          <a:xfrm>
            <a:off x="1787979" y="4980214"/>
            <a:ext cx="2432957" cy="369332"/>
          </a:xfrm>
          <a:prstGeom prst="rect">
            <a:avLst/>
          </a:prstGeom>
          <a:noFill/>
        </p:spPr>
        <p:txBody>
          <a:bodyPr wrap="square" rtlCol="0">
            <a:spAutoFit/>
          </a:bodyPr>
          <a:lstStyle/>
          <a:p>
            <a:r>
              <a:rPr lang="en-US" dirty="0"/>
              <a:t>Ely Potter, Data Scientist</a:t>
            </a:r>
          </a:p>
        </p:txBody>
      </p:sp>
    </p:spTree>
    <p:extLst>
      <p:ext uri="{BB962C8B-B14F-4D97-AF65-F5344CB8AC3E}">
        <p14:creationId xmlns:p14="http://schemas.microsoft.com/office/powerpoint/2010/main" val="13817261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32DA6-2D3C-A045-FC19-7ECDF87ADD16}"/>
              </a:ext>
            </a:extLst>
          </p:cNvPr>
          <p:cNvSpPr>
            <a:spLocks noGrp="1"/>
          </p:cNvSpPr>
          <p:nvPr>
            <p:ph type="title"/>
          </p:nvPr>
        </p:nvSpPr>
        <p:spPr/>
        <p:txBody>
          <a:bodyPr/>
          <a:lstStyle/>
          <a:p>
            <a:r>
              <a:rPr lang="en-US" dirty="0"/>
              <a:t>Study Goals</a:t>
            </a:r>
          </a:p>
        </p:txBody>
      </p:sp>
      <p:sp>
        <p:nvSpPr>
          <p:cNvPr id="3" name="Content Placeholder 2">
            <a:extLst>
              <a:ext uri="{FF2B5EF4-FFF2-40B4-BE49-F238E27FC236}">
                <a16:creationId xmlns:a16="http://schemas.microsoft.com/office/drawing/2014/main" id="{4D7A459B-E5DA-81E5-D4DA-EE41BE69EBCB}"/>
              </a:ext>
            </a:extLst>
          </p:cNvPr>
          <p:cNvSpPr>
            <a:spLocks noGrp="1"/>
          </p:cNvSpPr>
          <p:nvPr>
            <p:ph idx="1"/>
          </p:nvPr>
        </p:nvSpPr>
        <p:spPr>
          <a:xfrm>
            <a:off x="763510" y="1690706"/>
            <a:ext cx="10659110" cy="4657879"/>
          </a:xfrm>
        </p:spPr>
        <p:txBody>
          <a:bodyPr vert="horz" lIns="91440" tIns="45720" rIns="91440" bIns="45720" rtlCol="0" anchor="t">
            <a:normAutofit/>
          </a:bodyPr>
          <a:lstStyle/>
          <a:p>
            <a:r>
              <a:rPr lang="en-US" sz="2400" dirty="0"/>
              <a:t>1. Provide a comprehensive analysis of the impact of recovery housing on resident recovery</a:t>
            </a:r>
            <a:endParaRPr lang="en-US" sz="2400" dirty="0">
              <a:ea typeface="Calibri"/>
              <a:cs typeface="Calibri"/>
            </a:endParaRPr>
          </a:p>
          <a:p>
            <a:r>
              <a:rPr lang="en-US" sz="2400" dirty="0"/>
              <a:t>2. Construct a risk assessment model that will identify key sobriety and recovery capital risk factors for incoming residents</a:t>
            </a:r>
            <a:endParaRPr lang="en-US" sz="2400" dirty="0">
              <a:ea typeface="Calibri"/>
              <a:cs typeface="Calibri"/>
            </a:endParaRPr>
          </a:p>
          <a:p>
            <a:endParaRPr lang="en-US" sz="2400" dirty="0">
              <a:ea typeface="Calibri"/>
              <a:cs typeface="Calibri"/>
            </a:endParaRPr>
          </a:p>
          <a:p>
            <a:pPr marL="0" indent="0">
              <a:buNone/>
            </a:pPr>
            <a:r>
              <a:rPr lang="en-US" sz="2400" dirty="0"/>
              <a:t>“Specifically, using findings from an analysis of a resident survey data set, a predictive classification model will be created to help determine the probability that a given incoming resident will disrupt treatment, meaning they will leave the program before the critical six-month mark.  Additionally, the model will output which specific survey responses and demographic features impact a given prediction the most.”</a:t>
            </a:r>
            <a:endParaRPr lang="en-US" sz="2400" dirty="0">
              <a:ea typeface="Calibri"/>
              <a:cs typeface="Calibri"/>
            </a:endParaRPr>
          </a:p>
        </p:txBody>
      </p:sp>
    </p:spTree>
    <p:extLst>
      <p:ext uri="{BB962C8B-B14F-4D97-AF65-F5344CB8AC3E}">
        <p14:creationId xmlns:p14="http://schemas.microsoft.com/office/powerpoint/2010/main" val="9809704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7F5DF-A93F-0713-8FA3-4FA6503E51EB}"/>
              </a:ext>
            </a:extLst>
          </p:cNvPr>
          <p:cNvSpPr>
            <a:spLocks noGrp="1"/>
          </p:cNvSpPr>
          <p:nvPr>
            <p:ph type="title"/>
          </p:nvPr>
        </p:nvSpPr>
        <p:spPr>
          <a:xfrm>
            <a:off x="777240" y="365126"/>
            <a:ext cx="10659110" cy="881114"/>
          </a:xfrm>
        </p:spPr>
        <p:txBody>
          <a:bodyPr/>
          <a:lstStyle/>
          <a:p>
            <a:r>
              <a:rPr lang="en-US" dirty="0"/>
              <a:t>Sample Size</a:t>
            </a:r>
          </a:p>
        </p:txBody>
      </p:sp>
      <p:sp>
        <p:nvSpPr>
          <p:cNvPr id="3" name="Content Placeholder 2">
            <a:extLst>
              <a:ext uri="{FF2B5EF4-FFF2-40B4-BE49-F238E27FC236}">
                <a16:creationId xmlns:a16="http://schemas.microsoft.com/office/drawing/2014/main" id="{64992E99-8B47-28B5-D3A5-06D4E4C6DAE7}"/>
              </a:ext>
            </a:extLst>
          </p:cNvPr>
          <p:cNvSpPr>
            <a:spLocks noGrp="1"/>
          </p:cNvSpPr>
          <p:nvPr>
            <p:ph idx="1"/>
          </p:nvPr>
        </p:nvSpPr>
        <p:spPr/>
        <p:txBody>
          <a:bodyPr vert="horz" lIns="91440" tIns="45720" rIns="91440" bIns="45720" rtlCol="0" anchor="t">
            <a:normAutofit/>
          </a:bodyPr>
          <a:lstStyle/>
          <a:p>
            <a:r>
              <a:rPr lang="en-US" sz="2400" dirty="0"/>
              <a:t>Analyzed the original cases from version 1.0 of the Outcomes Tool: </a:t>
            </a:r>
            <a:endParaRPr lang="en-US" sz="2400" dirty="0">
              <a:ea typeface="Calibri"/>
              <a:cs typeface="Calibri"/>
            </a:endParaRPr>
          </a:p>
          <a:p>
            <a:pPr lvl="1"/>
            <a:r>
              <a:rPr lang="en-US" sz="2000" dirty="0"/>
              <a:t>11,500 records</a:t>
            </a:r>
            <a:endParaRPr lang="en-US" sz="2000" dirty="0">
              <a:ea typeface="Calibri"/>
              <a:cs typeface="Calibri"/>
            </a:endParaRPr>
          </a:p>
          <a:p>
            <a:pPr marL="457200" lvl="1" indent="0">
              <a:buClr>
                <a:srgbClr val="B1005E"/>
              </a:buClr>
              <a:buNone/>
            </a:pPr>
            <a:endParaRPr lang="en-US" sz="2000" dirty="0">
              <a:ea typeface="Calibri"/>
              <a:cs typeface="Calibri"/>
            </a:endParaRPr>
          </a:p>
          <a:p>
            <a:r>
              <a:rPr lang="en-US" sz="2400" dirty="0"/>
              <a:t>Analyzed the cases from version 2.0 of the Outcomes Tool: </a:t>
            </a:r>
            <a:endParaRPr lang="en-US" sz="2400" dirty="0">
              <a:ea typeface="Calibri"/>
              <a:cs typeface="Calibri"/>
            </a:endParaRPr>
          </a:p>
          <a:p>
            <a:pPr lvl="1"/>
            <a:r>
              <a:rPr lang="en-US" sz="2000" dirty="0"/>
              <a:t>5,000 records</a:t>
            </a:r>
            <a:endParaRPr lang="en-US" sz="2000" dirty="0">
              <a:ea typeface="Calibri"/>
              <a:cs typeface="Calibri"/>
            </a:endParaRPr>
          </a:p>
          <a:p>
            <a:pPr lvl="1"/>
            <a:endParaRPr lang="en-US" sz="2400" dirty="0">
              <a:ea typeface="Calibri"/>
              <a:cs typeface="Calibri"/>
            </a:endParaRPr>
          </a:p>
          <a:p>
            <a:r>
              <a:rPr lang="en-US" sz="2400" dirty="0"/>
              <a:t>To be able to analyze the two versions of the outcomes tool and surveys, the following steps were taken: </a:t>
            </a:r>
            <a:endParaRPr lang="en-US" sz="2400" dirty="0">
              <a:ea typeface="Calibri"/>
              <a:cs typeface="Calibri"/>
            </a:endParaRPr>
          </a:p>
          <a:p>
            <a:pPr lvl="1"/>
            <a:r>
              <a:rPr lang="en-US" sz="2000" dirty="0"/>
              <a:t>Identify key features </a:t>
            </a:r>
            <a:endParaRPr lang="en-US" sz="2000">
              <a:ea typeface="Calibri"/>
              <a:cs typeface="Calibri"/>
            </a:endParaRPr>
          </a:p>
          <a:p>
            <a:pPr lvl="1"/>
            <a:r>
              <a:rPr lang="en-US" sz="2000" dirty="0"/>
              <a:t>Data Cleaning and aggregation</a:t>
            </a:r>
            <a:endParaRPr lang="en-US" sz="2000">
              <a:ea typeface="Calibri"/>
              <a:cs typeface="Calibri"/>
            </a:endParaRPr>
          </a:p>
          <a:p>
            <a:pPr lvl="1"/>
            <a:r>
              <a:rPr lang="en-US" sz="2000" dirty="0"/>
              <a:t>Construct module for cleaning and encoding data</a:t>
            </a:r>
            <a:endParaRPr lang="en-US" sz="2000" dirty="0">
              <a:ea typeface="Calibri"/>
              <a:cs typeface="Calibri"/>
            </a:endParaRPr>
          </a:p>
        </p:txBody>
      </p:sp>
    </p:spTree>
    <p:extLst>
      <p:ext uri="{BB962C8B-B14F-4D97-AF65-F5344CB8AC3E}">
        <p14:creationId xmlns:p14="http://schemas.microsoft.com/office/powerpoint/2010/main" val="1590909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7818AA9-82F7-46F6-8A83-1A6258163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07E8EDD9-1806-B32C-313F-1534C4FB4DC1}"/>
              </a:ext>
            </a:extLst>
          </p:cNvPr>
          <p:cNvPicPr>
            <a:picLocks noGrp="1" noChangeAspect="1"/>
          </p:cNvPicPr>
          <p:nvPr>
            <p:ph idx="4294967295"/>
          </p:nvPr>
        </p:nvPicPr>
        <p:blipFill>
          <a:blip r:embed="rId2">
            <a:alphaModFix/>
            <a:extLst>
              <a:ext uri="{28A0092B-C50C-407E-A947-70E740481C1C}">
                <a14:useLocalDpi xmlns:a14="http://schemas.microsoft.com/office/drawing/2010/main"/>
              </a:ext>
            </a:extLst>
          </a:blip>
          <a:srcRect/>
          <a:stretch/>
        </p:blipFill>
        <p:spPr>
          <a:xfrm>
            <a:off x="2559563" y="1434424"/>
            <a:ext cx="8893348" cy="5001903"/>
          </a:xfrm>
          <a:prstGeom prst="rect">
            <a:avLst/>
          </a:prstGeom>
        </p:spPr>
      </p:pic>
      <p:sp>
        <p:nvSpPr>
          <p:cNvPr id="2" name="Title 1">
            <a:extLst>
              <a:ext uri="{FF2B5EF4-FFF2-40B4-BE49-F238E27FC236}">
                <a16:creationId xmlns:a16="http://schemas.microsoft.com/office/drawing/2014/main" id="{EC8C4630-D79F-9C2F-B1FB-71A69BD0A3A4}"/>
              </a:ext>
            </a:extLst>
          </p:cNvPr>
          <p:cNvSpPr>
            <a:spLocks noGrp="1"/>
          </p:cNvSpPr>
          <p:nvPr>
            <p:ph type="title" idx="4294967295"/>
          </p:nvPr>
        </p:nvSpPr>
        <p:spPr>
          <a:xfrm>
            <a:off x="574332" y="107179"/>
            <a:ext cx="6682345" cy="1325563"/>
          </a:xfrm>
        </p:spPr>
        <p:txBody>
          <a:bodyPr>
            <a:noAutofit/>
          </a:bodyPr>
          <a:lstStyle/>
          <a:p>
            <a:r>
              <a:rPr lang="en-US" dirty="0"/>
              <a:t>Fast Forward to Today</a:t>
            </a:r>
          </a:p>
        </p:txBody>
      </p:sp>
    </p:spTree>
    <p:extLst>
      <p:ext uri="{BB962C8B-B14F-4D97-AF65-F5344CB8AC3E}">
        <p14:creationId xmlns:p14="http://schemas.microsoft.com/office/powerpoint/2010/main" val="37714342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C866B-3732-B773-2FCE-02BB0CD1F435}"/>
              </a:ext>
            </a:extLst>
          </p:cNvPr>
          <p:cNvSpPr>
            <a:spLocks noGrp="1"/>
          </p:cNvSpPr>
          <p:nvPr>
            <p:ph type="title"/>
          </p:nvPr>
        </p:nvSpPr>
        <p:spPr/>
        <p:txBody>
          <a:bodyPr/>
          <a:lstStyle/>
          <a:p>
            <a:r>
              <a:rPr lang="en-US" dirty="0"/>
              <a:t>Model for Analysis</a:t>
            </a:r>
          </a:p>
        </p:txBody>
      </p:sp>
      <p:sp>
        <p:nvSpPr>
          <p:cNvPr id="3" name="Content Placeholder 2">
            <a:extLst>
              <a:ext uri="{FF2B5EF4-FFF2-40B4-BE49-F238E27FC236}">
                <a16:creationId xmlns:a16="http://schemas.microsoft.com/office/drawing/2014/main" id="{E99477A9-AA09-66F0-CFA9-4FC14FA984F6}"/>
              </a:ext>
            </a:extLst>
          </p:cNvPr>
          <p:cNvSpPr>
            <a:spLocks noGrp="1"/>
          </p:cNvSpPr>
          <p:nvPr>
            <p:ph idx="1"/>
          </p:nvPr>
        </p:nvSpPr>
        <p:spPr/>
        <p:txBody>
          <a:bodyPr vert="horz" lIns="91440" tIns="45720" rIns="91440" bIns="45720" rtlCol="0" anchor="t">
            <a:normAutofit/>
          </a:bodyPr>
          <a:lstStyle/>
          <a:p>
            <a:r>
              <a:rPr lang="en-US" sz="2400" dirty="0"/>
              <a:t>A Pseudo-Ensemble Model was developed for the final product and combined three statistical prediction models: </a:t>
            </a:r>
            <a:endParaRPr lang="en-US" sz="2400" dirty="0">
              <a:ea typeface="Calibri"/>
              <a:cs typeface="Calibri"/>
            </a:endParaRPr>
          </a:p>
          <a:p>
            <a:pPr lvl="1"/>
            <a:r>
              <a:rPr lang="en-US" sz="2000" dirty="0"/>
              <a:t>Logistic Regression Prediction</a:t>
            </a:r>
            <a:endParaRPr lang="en-US" sz="2000">
              <a:ea typeface="Calibri"/>
              <a:cs typeface="Calibri"/>
            </a:endParaRPr>
          </a:p>
          <a:p>
            <a:pPr lvl="1"/>
            <a:r>
              <a:rPr lang="en-US" sz="2000" dirty="0"/>
              <a:t>XG Boost Prediction</a:t>
            </a:r>
            <a:endParaRPr lang="en-US" sz="2000">
              <a:ea typeface="Calibri"/>
              <a:cs typeface="Calibri"/>
            </a:endParaRPr>
          </a:p>
          <a:p>
            <a:pPr lvl="1"/>
            <a:r>
              <a:rPr lang="en-US" sz="2000" dirty="0"/>
              <a:t>Neural Network Prediction</a:t>
            </a:r>
            <a:endParaRPr lang="en-US" sz="2000" dirty="0">
              <a:ea typeface="Calibri"/>
              <a:cs typeface="Calibri"/>
            </a:endParaRPr>
          </a:p>
          <a:p>
            <a:pPr marL="457200" lvl="1" indent="0">
              <a:buNone/>
            </a:pPr>
            <a:endParaRPr lang="en-US" sz="2400" dirty="0">
              <a:ea typeface="Calibri"/>
              <a:cs typeface="Calibri"/>
            </a:endParaRPr>
          </a:p>
          <a:p>
            <a:pPr marL="457200" lvl="1" indent="0">
              <a:buNone/>
            </a:pPr>
            <a:r>
              <a:rPr lang="en-US" sz="2400" dirty="0"/>
              <a:t>The use of the pseudo-ensemble model resulted in high levels of confidence about the ability to predict disruption prior to six months.</a:t>
            </a:r>
            <a:endParaRPr lang="en-US" sz="2400" dirty="0">
              <a:ea typeface="Calibri"/>
              <a:cs typeface="Calibri"/>
            </a:endParaRPr>
          </a:p>
        </p:txBody>
      </p:sp>
    </p:spTree>
    <p:extLst>
      <p:ext uri="{BB962C8B-B14F-4D97-AF65-F5344CB8AC3E}">
        <p14:creationId xmlns:p14="http://schemas.microsoft.com/office/powerpoint/2010/main" val="27225321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3"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4" name="Oval 13">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5" name="Freeform: Shape 24">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6" name="Freeform: Shape 25">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7" name="Oval 26">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30" name="Rectangle 29">
            <a:extLst>
              <a:ext uri="{FF2B5EF4-FFF2-40B4-BE49-F238E27FC236}">
                <a16:creationId xmlns:a16="http://schemas.microsoft.com/office/drawing/2014/main" id="{B7818AA9-82F7-46F6-8A83-1A6258163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74D62545-C3FD-44EB-2E46-4BAB47C5EB74}"/>
              </a:ext>
            </a:extLst>
          </p:cNvPr>
          <p:cNvPicPr>
            <a:picLocks noGrp="1" noChangeAspect="1"/>
          </p:cNvPicPr>
          <p:nvPr>
            <p:ph idx="1"/>
          </p:nvPr>
        </p:nvPicPr>
        <p:blipFill>
          <a:blip r:embed="rId2">
            <a:alphaModFix/>
            <a:extLst>
              <a:ext uri="{28A0092B-C50C-407E-A947-70E740481C1C}">
                <a14:useLocalDpi xmlns:a14="http://schemas.microsoft.com/office/drawing/2010/main"/>
              </a:ext>
            </a:extLst>
          </a:blip>
          <a:srcRect/>
          <a:stretch/>
        </p:blipFill>
        <p:spPr>
          <a:xfrm>
            <a:off x="-1" y="10"/>
            <a:ext cx="12192001" cy="6857990"/>
          </a:xfrm>
          <a:prstGeom prst="rect">
            <a:avLst/>
          </a:prstGeom>
        </p:spPr>
      </p:pic>
    </p:spTree>
    <p:extLst>
      <p:ext uri="{BB962C8B-B14F-4D97-AF65-F5344CB8AC3E}">
        <p14:creationId xmlns:p14="http://schemas.microsoft.com/office/powerpoint/2010/main" val="5358801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B77EC-67A5-3CBE-62F8-80BF0431DCAA}"/>
              </a:ext>
            </a:extLst>
          </p:cNvPr>
          <p:cNvSpPr>
            <a:spLocks noGrp="1"/>
          </p:cNvSpPr>
          <p:nvPr>
            <p:ph type="title"/>
          </p:nvPr>
        </p:nvSpPr>
        <p:spPr>
          <a:xfrm>
            <a:off x="488916" y="351395"/>
            <a:ext cx="11208299" cy="655411"/>
          </a:xfrm>
        </p:spPr>
        <p:txBody>
          <a:bodyPr>
            <a:noAutofit/>
          </a:bodyPr>
          <a:lstStyle/>
          <a:p>
            <a:r>
              <a:rPr lang="en-US" sz="4400" dirty="0"/>
              <a:t>ORH also does a lot of research and evaluation</a:t>
            </a:r>
          </a:p>
        </p:txBody>
      </p:sp>
      <p:pic>
        <p:nvPicPr>
          <p:cNvPr id="4" name="Content Placeholder 3">
            <a:extLst>
              <a:ext uri="{FF2B5EF4-FFF2-40B4-BE49-F238E27FC236}">
                <a16:creationId xmlns:a16="http://schemas.microsoft.com/office/drawing/2014/main" id="{76BC47F9-4731-55F9-40F0-8989BF43141A}"/>
              </a:ext>
            </a:extLst>
          </p:cNvPr>
          <p:cNvPicPr>
            <a:picLocks noGrp="1" noChangeAspect="1"/>
          </p:cNvPicPr>
          <p:nvPr>
            <p:ph idx="1"/>
          </p:nvPr>
        </p:nvPicPr>
        <p:blipFill>
          <a:blip r:embed="rId2"/>
          <a:stretch>
            <a:fillRect/>
          </a:stretch>
        </p:blipFill>
        <p:spPr>
          <a:xfrm>
            <a:off x="3518808" y="1154974"/>
            <a:ext cx="5176156" cy="5285337"/>
          </a:xfrm>
          <a:prstGeom prst="rect">
            <a:avLst/>
          </a:prstGeom>
        </p:spPr>
      </p:pic>
    </p:spTree>
    <p:extLst>
      <p:ext uri="{BB962C8B-B14F-4D97-AF65-F5344CB8AC3E}">
        <p14:creationId xmlns:p14="http://schemas.microsoft.com/office/powerpoint/2010/main" val="40520250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DA7F-8574-9045-C940-5921E189B767}"/>
              </a:ext>
            </a:extLst>
          </p:cNvPr>
          <p:cNvSpPr>
            <a:spLocks noGrp="1"/>
          </p:cNvSpPr>
          <p:nvPr>
            <p:ph type="title"/>
          </p:nvPr>
        </p:nvSpPr>
        <p:spPr>
          <a:xfrm>
            <a:off x="777240" y="365125"/>
            <a:ext cx="10659110" cy="671739"/>
          </a:xfrm>
        </p:spPr>
        <p:txBody>
          <a:bodyPr>
            <a:normAutofit fontScale="90000"/>
          </a:bodyPr>
          <a:lstStyle/>
          <a:p>
            <a:r>
              <a:rPr lang="en-US" dirty="0"/>
              <a:t>And, they produce best practice guides</a:t>
            </a:r>
          </a:p>
        </p:txBody>
      </p:sp>
      <p:pic>
        <p:nvPicPr>
          <p:cNvPr id="4" name="Content Placeholder 3">
            <a:extLst>
              <a:ext uri="{FF2B5EF4-FFF2-40B4-BE49-F238E27FC236}">
                <a16:creationId xmlns:a16="http://schemas.microsoft.com/office/drawing/2014/main" id="{11898880-66BD-6999-0A6F-87721A23CB45}"/>
              </a:ext>
            </a:extLst>
          </p:cNvPr>
          <p:cNvPicPr>
            <a:picLocks noGrp="1" noChangeAspect="1"/>
          </p:cNvPicPr>
          <p:nvPr>
            <p:ph idx="1"/>
          </p:nvPr>
        </p:nvPicPr>
        <p:blipFill>
          <a:blip r:embed="rId2"/>
          <a:stretch>
            <a:fillRect/>
          </a:stretch>
        </p:blipFill>
        <p:spPr>
          <a:xfrm>
            <a:off x="3272255" y="1086598"/>
            <a:ext cx="5450510" cy="5771065"/>
          </a:xfrm>
          <a:prstGeom prst="rect">
            <a:avLst/>
          </a:prstGeom>
        </p:spPr>
      </p:pic>
    </p:spTree>
    <p:extLst>
      <p:ext uri="{BB962C8B-B14F-4D97-AF65-F5344CB8AC3E}">
        <p14:creationId xmlns:p14="http://schemas.microsoft.com/office/powerpoint/2010/main" val="22851257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7908DE9-5647-483E-B731-49D34A839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26962B4-5DCE-4745-A877-F7237DA68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5" name="Freeform: Shape 14">
            <a:extLst>
              <a:ext uri="{FF2B5EF4-FFF2-40B4-BE49-F238E27FC236}">
                <a16:creationId xmlns:a16="http://schemas.microsoft.com/office/drawing/2014/main" id="{FFC31C6D-653C-4C57-B226-ED6CE571F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2590" y="0"/>
            <a:ext cx="8389411" cy="6858000"/>
          </a:xfrm>
          <a:custGeom>
            <a:avLst/>
            <a:gdLst>
              <a:gd name="connsiteX0" fmla="*/ 1405847 w 8389411"/>
              <a:gd name="connsiteY0" fmla="*/ 0 h 6858000"/>
              <a:gd name="connsiteX1" fmla="*/ 8389411 w 8389411"/>
              <a:gd name="connsiteY1" fmla="*/ 0 h 6858000"/>
              <a:gd name="connsiteX2" fmla="*/ 8389411 w 8389411"/>
              <a:gd name="connsiteY2" fmla="*/ 6858000 h 6858000"/>
              <a:gd name="connsiteX3" fmla="*/ 1403382 w 8389411"/>
              <a:gd name="connsiteY3" fmla="*/ 6858000 h 6858000"/>
              <a:gd name="connsiteX4" fmla="*/ 1126450 w 8389411"/>
              <a:gd name="connsiteY4" fmla="*/ 6554701 h 6858000"/>
              <a:gd name="connsiteX5" fmla="*/ 0 w 8389411"/>
              <a:gd name="connsiteY5" fmla="*/ 3431347 h 6858000"/>
              <a:gd name="connsiteX6" fmla="*/ 1281495 w 8389411"/>
              <a:gd name="connsiteY6" fmla="*/ 1298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9411" h="6858000">
                <a:moveTo>
                  <a:pt x="1405847" y="0"/>
                </a:moveTo>
                <a:lnTo>
                  <a:pt x="8389411" y="0"/>
                </a:lnTo>
                <a:lnTo>
                  <a:pt x="8389411" y="6858000"/>
                </a:lnTo>
                <a:lnTo>
                  <a:pt x="1403382" y="6858000"/>
                </a:lnTo>
                <a:lnTo>
                  <a:pt x="1126450" y="6554701"/>
                </a:lnTo>
                <a:cubicBezTo>
                  <a:pt x="422736" y="5705928"/>
                  <a:pt x="0" y="4617776"/>
                  <a:pt x="0" y="3431347"/>
                </a:cubicBezTo>
                <a:cubicBezTo>
                  <a:pt x="0" y="2160173"/>
                  <a:pt x="485281" y="1001818"/>
                  <a:pt x="1281495" y="1298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nvGrpSpPr>
          <p:cNvPr id="17" name="decorative circles">
            <a:extLst>
              <a:ext uri="{FF2B5EF4-FFF2-40B4-BE49-F238E27FC236}">
                <a16:creationId xmlns:a16="http://schemas.microsoft.com/office/drawing/2014/main" id="{C310B041-3468-403A-926B-E3C1CF4433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4914" y="299808"/>
            <a:ext cx="11521822" cy="6038357"/>
            <a:chOff x="244914" y="299808"/>
            <a:chExt cx="11521822" cy="6038357"/>
          </a:xfrm>
        </p:grpSpPr>
        <p:sp>
          <p:nvSpPr>
            <p:cNvPr id="18" name="Oval 17">
              <a:extLst>
                <a:ext uri="{FF2B5EF4-FFF2-40B4-BE49-F238E27FC236}">
                  <a16:creationId xmlns:a16="http://schemas.microsoft.com/office/drawing/2014/main" id="{F65CBEB7-29CF-4F21-ABB7-012581304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00295" y="515708"/>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9C900504-84D3-4813-B737-775C16F8F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4134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F04BF80-E9DB-4641-8EA2-51698324F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5899" y="5741646"/>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34395B9-3F83-49A4-9275-0A315D88F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0333" y="6032385"/>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0E7ABD02-CD92-4D6C-B4BA-984D6688F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914" y="5821038"/>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0065732-D817-4FFE-82AD-BB50F41831AF}"/>
              </a:ext>
            </a:extLst>
          </p:cNvPr>
          <p:cNvSpPr>
            <a:spLocks noGrp="1"/>
          </p:cNvSpPr>
          <p:nvPr>
            <p:ph type="title"/>
          </p:nvPr>
        </p:nvSpPr>
        <p:spPr>
          <a:xfrm>
            <a:off x="356338" y="-2415"/>
            <a:ext cx="10825491" cy="2508584"/>
          </a:xfrm>
        </p:spPr>
        <p:txBody>
          <a:bodyPr anchor="ctr">
            <a:normAutofit/>
          </a:bodyPr>
          <a:lstStyle/>
          <a:p>
            <a:r>
              <a:rPr lang="en-US" sz="4400" dirty="0"/>
              <a:t>We remain committed to studying recovery housing in Ohio</a:t>
            </a:r>
          </a:p>
        </p:txBody>
      </p:sp>
      <p:graphicFrame>
        <p:nvGraphicFramePr>
          <p:cNvPr id="7" name="Content Placeholder 4">
            <a:extLst>
              <a:ext uri="{FF2B5EF4-FFF2-40B4-BE49-F238E27FC236}">
                <a16:creationId xmlns:a16="http://schemas.microsoft.com/office/drawing/2014/main" id="{A3CAA0AA-C34F-CD34-8A82-BAE9976C086F}"/>
              </a:ext>
            </a:extLst>
          </p:cNvPr>
          <p:cNvGraphicFramePr>
            <a:graphicFrameLocks noGrp="1"/>
          </p:cNvGraphicFramePr>
          <p:nvPr>
            <p:ph idx="1"/>
            <p:extLst>
              <p:ext uri="{D42A27DB-BD31-4B8C-83A1-F6EECF244321}">
                <p14:modId xmlns:p14="http://schemas.microsoft.com/office/powerpoint/2010/main" val="2651887326"/>
              </p:ext>
            </p:extLst>
          </p:nvPr>
        </p:nvGraphicFramePr>
        <p:xfrm>
          <a:off x="4643846" y="1369839"/>
          <a:ext cx="7117918" cy="5157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89459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End' typed on a typewriter">
            <a:extLst>
              <a:ext uri="{FF2B5EF4-FFF2-40B4-BE49-F238E27FC236}">
                <a16:creationId xmlns:a16="http://schemas.microsoft.com/office/drawing/2014/main" id="{07864F64-E1E6-11DE-A449-553AEABF2B6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68452" y="571500"/>
            <a:ext cx="11055096" cy="5715000"/>
          </a:xfrm>
          <a:prstGeom prst="rect">
            <a:avLst/>
          </a:prstGeom>
        </p:spPr>
      </p:pic>
    </p:spTree>
    <p:extLst>
      <p:ext uri="{BB962C8B-B14F-4D97-AF65-F5344CB8AC3E}">
        <p14:creationId xmlns:p14="http://schemas.microsoft.com/office/powerpoint/2010/main" val="3130897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EB16D-1BD2-2EC8-7BE3-8D6668DCDD19}"/>
              </a:ext>
            </a:extLst>
          </p:cNvPr>
          <p:cNvSpPr>
            <a:spLocks noGrp="1"/>
          </p:cNvSpPr>
          <p:nvPr>
            <p:ph type="title"/>
          </p:nvPr>
        </p:nvSpPr>
        <p:spPr/>
        <p:txBody>
          <a:bodyPr>
            <a:normAutofit/>
          </a:bodyPr>
          <a:lstStyle/>
          <a:p>
            <a:r>
              <a:rPr lang="en-US" dirty="0"/>
              <a:t>Learning Objectives</a:t>
            </a:r>
          </a:p>
        </p:txBody>
      </p:sp>
      <p:sp>
        <p:nvSpPr>
          <p:cNvPr id="3" name="Content Placeholder 2">
            <a:extLst>
              <a:ext uri="{FF2B5EF4-FFF2-40B4-BE49-F238E27FC236}">
                <a16:creationId xmlns:a16="http://schemas.microsoft.com/office/drawing/2014/main" id="{0C23E871-6E5C-39D2-6FF6-2280A62001A9}"/>
              </a:ext>
            </a:extLst>
          </p:cNvPr>
          <p:cNvSpPr>
            <a:spLocks noGrp="1"/>
          </p:cNvSpPr>
          <p:nvPr>
            <p:ph idx="1"/>
          </p:nvPr>
        </p:nvSpPr>
        <p:spPr/>
        <p:txBody>
          <a:bodyPr vert="horz" lIns="91440" tIns="45720" rIns="91440" bIns="45720" rtlCol="0" anchor="t">
            <a:normAutofit/>
          </a:bodyPr>
          <a:lstStyle/>
          <a:p>
            <a:pPr marL="0" indent="0">
              <a:buNone/>
            </a:pPr>
            <a:r>
              <a:rPr lang="en-US" sz="2800" b="1" dirty="0">
                <a:ea typeface="Calibri"/>
                <a:cs typeface="Calibri"/>
              </a:rPr>
              <a:t>We want you to: </a:t>
            </a:r>
            <a:endParaRPr lang="en-US" sz="2800" dirty="0">
              <a:ea typeface="Calibri"/>
              <a:cs typeface="Calibri"/>
            </a:endParaRPr>
          </a:p>
          <a:p>
            <a:pPr marL="0" indent="0">
              <a:buClr>
                <a:srgbClr val="B1005E"/>
              </a:buClr>
              <a:buNone/>
            </a:pPr>
            <a:endParaRPr lang="en-US" sz="2800" dirty="0">
              <a:ea typeface="Calibri"/>
              <a:cs typeface="Calibri"/>
            </a:endParaRPr>
          </a:p>
          <a:p>
            <a:pPr>
              <a:buClr>
                <a:srgbClr val="B1005E"/>
              </a:buClr>
            </a:pPr>
            <a:r>
              <a:rPr lang="en-US" sz="2800" dirty="0"/>
              <a:t>Understand foundational principles for accurate and timely data collection as it relates to the ORH Outcomes Tool</a:t>
            </a:r>
            <a:endParaRPr lang="en-US" sz="2800" dirty="0">
              <a:ea typeface="Calibri"/>
              <a:cs typeface="Calibri"/>
            </a:endParaRPr>
          </a:p>
          <a:p>
            <a:r>
              <a:rPr lang="en-US" sz="2800" dirty="0"/>
              <a:t>Understand how to interpret data trends over time from move-in, six-months, and exit from recovery housing</a:t>
            </a:r>
            <a:endParaRPr lang="en-US" sz="2800" dirty="0">
              <a:ea typeface="Calibri"/>
              <a:cs typeface="Calibri"/>
            </a:endParaRPr>
          </a:p>
          <a:p>
            <a:r>
              <a:rPr lang="en-US" sz="2800" dirty="0"/>
              <a:t>Learn how to share data in ways that help stakeholders understand the impact of recovery housing</a:t>
            </a:r>
            <a:endParaRPr lang="en-US" sz="2800" dirty="0">
              <a:ea typeface="Calibri"/>
              <a:cs typeface="Calibri"/>
            </a:endParaRPr>
          </a:p>
        </p:txBody>
      </p:sp>
    </p:spTree>
    <p:extLst>
      <p:ext uri="{BB962C8B-B14F-4D97-AF65-F5344CB8AC3E}">
        <p14:creationId xmlns:p14="http://schemas.microsoft.com/office/powerpoint/2010/main" val="67983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A14D-5BBD-FDD6-F906-D09E30EB3458}"/>
              </a:ext>
            </a:extLst>
          </p:cNvPr>
          <p:cNvSpPr>
            <a:spLocks noGrp="1"/>
          </p:cNvSpPr>
          <p:nvPr>
            <p:ph type="title"/>
          </p:nvPr>
        </p:nvSpPr>
        <p:spPr/>
        <p:txBody>
          <a:bodyPr/>
          <a:lstStyle/>
          <a:p>
            <a:r>
              <a:rPr lang="en-US" dirty="0"/>
              <a:t>Let’s think for a minute...</a:t>
            </a:r>
          </a:p>
        </p:txBody>
      </p:sp>
      <p:sp>
        <p:nvSpPr>
          <p:cNvPr id="3" name="Content Placeholder 2">
            <a:extLst>
              <a:ext uri="{FF2B5EF4-FFF2-40B4-BE49-F238E27FC236}">
                <a16:creationId xmlns:a16="http://schemas.microsoft.com/office/drawing/2014/main" id="{1A0E8672-E6B0-E8ED-35E6-7421F1063D23}"/>
              </a:ext>
            </a:extLst>
          </p:cNvPr>
          <p:cNvSpPr>
            <a:spLocks noGrp="1"/>
          </p:cNvSpPr>
          <p:nvPr>
            <p:ph idx="1"/>
          </p:nvPr>
        </p:nvSpPr>
        <p:spPr/>
        <p:txBody>
          <a:bodyPr vert="horz" lIns="91440" tIns="45720" rIns="91440" bIns="45720" rtlCol="0" anchor="t">
            <a:normAutofit/>
          </a:bodyPr>
          <a:lstStyle/>
          <a:p>
            <a:r>
              <a:rPr lang="en-US" sz="2800" dirty="0"/>
              <a:t>How do we successfully harness data to tell the story of the successes and benefits found in recovery housing?</a:t>
            </a:r>
            <a:endParaRPr lang="en-US" sz="2800" dirty="0">
              <a:ea typeface="Calibri"/>
              <a:cs typeface="Calibri"/>
            </a:endParaRPr>
          </a:p>
          <a:p>
            <a:pPr marL="0" indent="0">
              <a:buClr>
                <a:srgbClr val="B1005E"/>
              </a:buClr>
              <a:buNone/>
            </a:pPr>
            <a:endParaRPr lang="en-US" sz="3200" dirty="0">
              <a:ea typeface="Calibri"/>
              <a:cs typeface="Calibri"/>
            </a:endParaRPr>
          </a:p>
          <a:p>
            <a:r>
              <a:rPr lang="en-US" sz="2800" dirty="0"/>
              <a:t>What is the life cycle of data and outcomes reporting?</a:t>
            </a:r>
            <a:endParaRPr lang="en-US" sz="2800" dirty="0">
              <a:ea typeface="Calibri"/>
              <a:cs typeface="Calibri"/>
            </a:endParaRPr>
          </a:p>
          <a:p>
            <a:pPr lvl="1"/>
            <a:r>
              <a:rPr lang="en-US" sz="2400" dirty="0"/>
              <a:t>What are some best practices for data collection?</a:t>
            </a:r>
            <a:endParaRPr lang="en-US" sz="2400">
              <a:ea typeface="Calibri"/>
              <a:cs typeface="Calibri"/>
            </a:endParaRPr>
          </a:p>
          <a:p>
            <a:pPr lvl="1"/>
            <a:r>
              <a:rPr lang="en-US" sz="2400" dirty="0"/>
              <a:t>How do I know what I should be looking for and how to interpret the information?</a:t>
            </a:r>
            <a:endParaRPr lang="en-US" sz="2400">
              <a:ea typeface="Calibri"/>
              <a:cs typeface="Calibri"/>
            </a:endParaRPr>
          </a:p>
          <a:p>
            <a:pPr lvl="1"/>
            <a:r>
              <a:rPr lang="en-US" sz="2400" dirty="0"/>
              <a:t>How do I use my findings to help advocate for recovery housing?</a:t>
            </a:r>
            <a:r>
              <a:rPr lang="en-US" sz="3200" dirty="0"/>
              <a:t> </a:t>
            </a:r>
            <a:endParaRPr lang="en-US" sz="3200" dirty="0">
              <a:ea typeface="Calibri"/>
              <a:cs typeface="Calibri"/>
            </a:endParaRPr>
          </a:p>
        </p:txBody>
      </p:sp>
    </p:spTree>
    <p:extLst>
      <p:ext uri="{BB962C8B-B14F-4D97-AF65-F5344CB8AC3E}">
        <p14:creationId xmlns:p14="http://schemas.microsoft.com/office/powerpoint/2010/main" val="99336392"/>
      </p:ext>
    </p:extLst>
  </p:cSld>
  <p:clrMapOvr>
    <a:masterClrMapping/>
  </p:clrMapOvr>
</p:sld>
</file>

<file path=ppt/theme/theme1.xml><?xml version="1.0" encoding="utf-8"?>
<a:theme xmlns:a="http://schemas.openxmlformats.org/drawingml/2006/main" name="ConfettiVTI">
  <a:themeElements>
    <a:clrScheme name="Custom 30">
      <a:dk1>
        <a:sysClr val="windowText" lastClr="000000"/>
      </a:dk1>
      <a:lt1>
        <a:sysClr val="window" lastClr="FFFFFF"/>
      </a:lt1>
      <a:dk2>
        <a:srgbClr val="420023"/>
      </a:dk2>
      <a:lt2>
        <a:srgbClr val="FDFBF9"/>
      </a:lt2>
      <a:accent1>
        <a:srgbClr val="97446E"/>
      </a:accent1>
      <a:accent2>
        <a:srgbClr val="A40056"/>
      </a:accent2>
      <a:accent3>
        <a:srgbClr val="24BEEE"/>
      </a:accent3>
      <a:accent4>
        <a:srgbClr val="91274F"/>
      </a:accent4>
      <a:accent5>
        <a:srgbClr val="F39E29"/>
      </a:accent5>
      <a:accent6>
        <a:srgbClr val="E87450"/>
      </a:accent6>
      <a:hlink>
        <a:srgbClr val="F55D5D"/>
      </a:hlink>
      <a:folHlink>
        <a:srgbClr val="EA3A60"/>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ttiVTI" id="{B5618F7C-B4F0-4D28-83B4-440D0519681F}" vid="{5F84EFDF-E14E-48C6-955C-990A32085A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CA24A353C5534B8E0DE01C901400D4" ma:contentTypeVersion="15" ma:contentTypeDescription="Create a new document." ma:contentTypeScope="" ma:versionID="f6abf2391618e5b6e4a5e619bf1ba4ed">
  <xsd:schema xmlns:xsd="http://www.w3.org/2001/XMLSchema" xmlns:xs="http://www.w3.org/2001/XMLSchema" xmlns:p="http://schemas.microsoft.com/office/2006/metadata/properties" xmlns:ns2="331ed7e6-3127-4f14-963d-e156ae1447d3" xmlns:ns3="1848a53b-7821-40ed-8e43-a3f1d38d81f5" targetNamespace="http://schemas.microsoft.com/office/2006/metadata/properties" ma:root="true" ma:fieldsID="cca0015ee627509a9f35732deaf79dd7" ns2:_="" ns3:_="">
    <xsd:import namespace="331ed7e6-3127-4f14-963d-e156ae1447d3"/>
    <xsd:import namespace="1848a53b-7821-40ed-8e43-a3f1d38d81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1ed7e6-3127-4f14-963d-e156ae1447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37f8784-f875-460d-a0aa-88acc3d1c16c"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48a53b-7821-40ed-8e43-a3f1d38d81f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6b0d929-e9f6-48fd-a24b-7621eac27fd6}" ma:internalName="TaxCatchAll" ma:showField="CatchAllData" ma:web="1848a53b-7821-40ed-8e43-a3f1d38d81f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848a53b-7821-40ed-8e43-a3f1d38d81f5" xsi:nil="true"/>
    <lcf76f155ced4ddcb4097134ff3c332f xmlns="331ed7e6-3127-4f14-963d-e156ae1447d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E6FADD1-6CBF-4959-BD8A-17DF6F67FA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1ed7e6-3127-4f14-963d-e156ae1447d3"/>
    <ds:schemaRef ds:uri="1848a53b-7821-40ed-8e43-a3f1d38d81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1E4D4D-9B1C-4AFC-BEFA-C29FB2173E67}">
  <ds:schemaRefs>
    <ds:schemaRef ds:uri="http://schemas.microsoft.com/sharepoint/v3/contenttype/forms"/>
  </ds:schemaRefs>
</ds:datastoreItem>
</file>

<file path=customXml/itemProps3.xml><?xml version="1.0" encoding="utf-8"?>
<ds:datastoreItem xmlns:ds="http://schemas.openxmlformats.org/officeDocument/2006/customXml" ds:itemID="{6DDDCEE0-CC05-42D7-9120-CB2205EAB00E}">
  <ds:schemaRefs>
    <ds:schemaRef ds:uri="http://schemas.microsoft.com/office/2006/metadata/properties"/>
    <ds:schemaRef ds:uri="http://schemas.microsoft.com/office/infopath/2007/PartnerControls"/>
    <ds:schemaRef ds:uri="1848a53b-7821-40ed-8e43-a3f1d38d81f5"/>
    <ds:schemaRef ds:uri="331ed7e6-3127-4f14-963d-e156ae1447d3"/>
  </ds:schemaRefs>
</ds:datastoreItem>
</file>

<file path=docProps/app.xml><?xml version="1.0" encoding="utf-8"?>
<Properties xmlns="http://schemas.openxmlformats.org/officeDocument/2006/extended-properties" xmlns:vt="http://schemas.openxmlformats.org/officeDocument/2006/docPropsVTypes">
  <TotalTime>424</TotalTime>
  <Words>6355</Words>
  <Application>Microsoft Office PowerPoint</Application>
  <PresentationFormat>Widescreen</PresentationFormat>
  <Paragraphs>484</Paragraphs>
  <Slides>75</Slides>
  <Notes>11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75</vt:i4>
      </vt:variant>
    </vt:vector>
  </HeadingPairs>
  <TitlesOfParts>
    <vt:vector size="84" baseType="lpstr">
      <vt:lpstr>SimSun</vt:lpstr>
      <vt:lpstr>Aptos</vt:lpstr>
      <vt:lpstr>Arial</vt:lpstr>
      <vt:lpstr>Avenir Next</vt:lpstr>
      <vt:lpstr>Calibri</vt:lpstr>
      <vt:lpstr>Gill Sans Nova</vt:lpstr>
      <vt:lpstr>Helvetica</vt:lpstr>
      <vt:lpstr>Wingdings 3</vt:lpstr>
      <vt:lpstr>ConfettiVTI</vt:lpstr>
      <vt:lpstr>From Data to Impact:  Building the Case for Quality Recovery Housing</vt:lpstr>
      <vt:lpstr>Hey, Friends!</vt:lpstr>
      <vt:lpstr>PowerPoint Presentation</vt:lpstr>
      <vt:lpstr>Let’s Have Some Fun</vt:lpstr>
      <vt:lpstr>First Conference</vt:lpstr>
      <vt:lpstr>Second Conference</vt:lpstr>
      <vt:lpstr>Fast Forward to Today</vt:lpstr>
      <vt:lpstr>Learning Objectives</vt:lpstr>
      <vt:lpstr>Let’s think for a minute...</vt:lpstr>
      <vt:lpstr>Now, let’s go back in time… and consider data</vt:lpstr>
      <vt:lpstr>The founders and early leaders of ORH knew: </vt:lpstr>
      <vt:lpstr>Sharing the Big Picture</vt:lpstr>
      <vt:lpstr>11 years of outcomes</vt:lpstr>
      <vt:lpstr>We have a way to collect data and tell our story!</vt:lpstr>
      <vt:lpstr>History of the ORH Outcomes Data</vt:lpstr>
      <vt:lpstr>History of Data Analysis</vt:lpstr>
      <vt:lpstr>Data Quality</vt:lpstr>
      <vt:lpstr>Accuracy</vt:lpstr>
      <vt:lpstr>Improving Accuracy</vt:lpstr>
      <vt:lpstr>Completeness</vt:lpstr>
      <vt:lpstr>Reliability</vt:lpstr>
      <vt:lpstr>Relevancy</vt:lpstr>
      <vt:lpstr>Timeliness</vt:lpstr>
      <vt:lpstr>PowerPoint Presentation</vt:lpstr>
      <vt:lpstr>Implications</vt:lpstr>
      <vt:lpstr>Recovery Housing plays a valuable role in improving outcomes for residents</vt:lpstr>
      <vt:lpstr>SAMHSA</vt:lpstr>
      <vt:lpstr>HOME is where Recovery Lives</vt:lpstr>
      <vt:lpstr>Evaluation in the Real World</vt:lpstr>
      <vt:lpstr>Laboratory Experiments</vt:lpstr>
      <vt:lpstr>What is Evaluation? </vt:lpstr>
      <vt:lpstr>Types of Data</vt:lpstr>
      <vt:lpstr>PowerPoint Presentation</vt:lpstr>
      <vt:lpstr>Qualitative Data</vt:lpstr>
      <vt:lpstr>Your Data</vt:lpstr>
      <vt:lpstr>Dashboards</vt:lpstr>
      <vt:lpstr>So… what am I looking at?</vt:lpstr>
      <vt:lpstr>Annual Reports</vt:lpstr>
      <vt:lpstr>PowerPoint Presentation</vt:lpstr>
      <vt:lpstr>2024 Annual Report: In Process</vt:lpstr>
      <vt:lpstr>PowerPoint Presentation</vt:lpstr>
      <vt:lpstr>PowerPoint Presentation</vt:lpstr>
      <vt:lpstr>PowerPoint Presentation</vt:lpstr>
      <vt:lpstr>PowerPoint Presentation</vt:lpstr>
      <vt:lpstr>Purpose and Scope</vt:lpstr>
      <vt:lpstr>Research Questions</vt:lpstr>
      <vt:lpstr>Methods</vt:lpstr>
      <vt:lpstr>RQ1 – Race </vt:lpstr>
      <vt:lpstr>RQ1 – Sexuality </vt:lpstr>
      <vt:lpstr>RQ2 &amp; RQ3</vt:lpstr>
      <vt:lpstr>RQ2 &amp; RQ3 (continued)</vt:lpstr>
      <vt:lpstr>RQ4</vt:lpstr>
      <vt:lpstr>RQ5</vt:lpstr>
      <vt:lpstr>RQ6</vt:lpstr>
      <vt:lpstr>RQ7</vt:lpstr>
      <vt:lpstr>RQ7</vt:lpstr>
      <vt:lpstr>RQ8 </vt:lpstr>
      <vt:lpstr>RQ8 </vt:lpstr>
      <vt:lpstr>RQ9</vt:lpstr>
      <vt:lpstr>Foundational supports for recovery make a difference</vt:lpstr>
      <vt:lpstr>PowerPoint Presentation</vt:lpstr>
      <vt:lpstr>Mapping the Gap</vt:lpstr>
      <vt:lpstr>Key Findings</vt:lpstr>
      <vt:lpstr>Key Findings, continued</vt:lpstr>
      <vt:lpstr>PowerPoint Presentation</vt:lpstr>
      <vt:lpstr>PowerPoint Presentation</vt:lpstr>
      <vt:lpstr>Risk Assessment using Data Science</vt:lpstr>
      <vt:lpstr>Study Goals</vt:lpstr>
      <vt:lpstr>Sample Size</vt:lpstr>
      <vt:lpstr>Model for Analysis</vt:lpstr>
      <vt:lpstr>PowerPoint Presentation</vt:lpstr>
      <vt:lpstr>ORH also does a lot of research and evaluation</vt:lpstr>
      <vt:lpstr>And, they produce best practice guides</vt:lpstr>
      <vt:lpstr>We remain committed to studying recovery housing in Ohio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Gretchen Hammond</dc:creator>
  <cp:lastModifiedBy>Stacy Brannan-Smith</cp:lastModifiedBy>
  <cp:revision>519</cp:revision>
  <dcterms:created xsi:type="dcterms:W3CDTF">2025-03-14T17:26:07Z</dcterms:created>
  <dcterms:modified xsi:type="dcterms:W3CDTF">2025-03-20T18:17:49Z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0x01010020CA24A353C5534B8E0DE01C901400D4</vt:lpwstr>
  </property>
  <property fmtid="{D5CDD505-2E9C-101B-9397-08002B2CF9AE}" pid="3" name="MediaServiceImageTags">
    <vt:lpwstr/>
  </property>
</Properties>
</file>