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9" r:id="rId5"/>
    <p:sldId id="260" r:id="rId6"/>
    <p:sldId id="261" r:id="rId7"/>
    <p:sldId id="262" r:id="rId8"/>
    <p:sldId id="258" r:id="rId9"/>
    <p:sldId id="264" r:id="rId10"/>
    <p:sldId id="263" r:id="rId11"/>
    <p:sldId id="268" r:id="rId12"/>
    <p:sldId id="269" r:id="rId13"/>
    <p:sldId id="270" r:id="rId14"/>
    <p:sldId id="271" r:id="rId15"/>
    <p:sldId id="272" r:id="rId16"/>
    <p:sldId id="273" r:id="rId17"/>
    <p:sldId id="274" r:id="rId18"/>
    <p:sldId id="275" r:id="rId19"/>
    <p:sldId id="276" r:id="rId20"/>
    <p:sldId id="277"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A5832-2AB9-4EEB-940A-317CCC2BF4A3}" v="15" dt="2025-03-20T21:02:56.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35"/>
    <p:restoredTop sz="94694"/>
  </p:normalViewPr>
  <p:slideViewPr>
    <p:cSldViewPr snapToGrid="0" snapToObjects="1">
      <p:cViewPr varScale="1">
        <p:scale>
          <a:sx n="120" d="100"/>
          <a:sy n="120" d="100"/>
        </p:scale>
        <p:origin x="1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th Michalak" userId="SP9SgAAOcw6eiT/u2SW4qALLvN+DYQPZvrZhNRWNYkw=" providerId="None" clId="Web-{51FA5832-2AB9-4EEB-940A-317CCC2BF4A3}"/>
    <pc:docChg chg="modSld">
      <pc:chgData name="Seth Michalak" userId="SP9SgAAOcw6eiT/u2SW4qALLvN+DYQPZvrZhNRWNYkw=" providerId="None" clId="Web-{51FA5832-2AB9-4EEB-940A-317CCC2BF4A3}" dt="2025-03-20T21:02:56.681" v="14" actId="20577"/>
      <pc:docMkLst>
        <pc:docMk/>
      </pc:docMkLst>
      <pc:sldChg chg="modSp">
        <pc:chgData name="Seth Michalak" userId="SP9SgAAOcw6eiT/u2SW4qALLvN+DYQPZvrZhNRWNYkw=" providerId="None" clId="Web-{51FA5832-2AB9-4EEB-940A-317CCC2BF4A3}" dt="2025-03-20T21:02:13.133" v="9" actId="20577"/>
        <pc:sldMkLst>
          <pc:docMk/>
          <pc:sldMk cId="1626574507" sldId="258"/>
        </pc:sldMkLst>
        <pc:spChg chg="mod">
          <ac:chgData name="Seth Michalak" userId="SP9SgAAOcw6eiT/u2SW4qALLvN+DYQPZvrZhNRWNYkw=" providerId="None" clId="Web-{51FA5832-2AB9-4EEB-940A-317CCC2BF4A3}" dt="2025-03-20T21:02:13.133" v="9" actId="20577"/>
          <ac:spMkLst>
            <pc:docMk/>
            <pc:sldMk cId="1626574507" sldId="258"/>
            <ac:spMk id="6" creationId="{8B4B192E-1375-9552-94CA-558DF7250217}"/>
          </ac:spMkLst>
        </pc:spChg>
      </pc:sldChg>
      <pc:sldChg chg="modSp">
        <pc:chgData name="Seth Michalak" userId="SP9SgAAOcw6eiT/u2SW4qALLvN+DYQPZvrZhNRWNYkw=" providerId="None" clId="Web-{51FA5832-2AB9-4EEB-940A-317CCC2BF4A3}" dt="2025-03-20T21:02:56.681" v="14" actId="20577"/>
        <pc:sldMkLst>
          <pc:docMk/>
          <pc:sldMk cId="903935255" sldId="264"/>
        </pc:sldMkLst>
        <pc:spChg chg="mod">
          <ac:chgData name="Seth Michalak" userId="SP9SgAAOcw6eiT/u2SW4qALLvN+DYQPZvrZhNRWNYkw=" providerId="None" clId="Web-{51FA5832-2AB9-4EEB-940A-317CCC2BF4A3}" dt="2025-03-20T21:02:56.681" v="14" actId="20577"/>
          <ac:spMkLst>
            <pc:docMk/>
            <pc:sldMk cId="903935255" sldId="264"/>
            <ac:spMk id="3" creationId="{5728D494-8123-9C99-9BCA-7044A9829E36}"/>
          </ac:spMkLst>
        </pc:spChg>
      </pc:sldChg>
      <pc:sldChg chg="modSp">
        <pc:chgData name="Seth Michalak" userId="SP9SgAAOcw6eiT/u2SW4qALLvN+DYQPZvrZhNRWNYkw=" providerId="None" clId="Web-{51FA5832-2AB9-4EEB-940A-317CCC2BF4A3}" dt="2025-03-20T21:00:51.709" v="7" actId="20577"/>
        <pc:sldMkLst>
          <pc:docMk/>
          <pc:sldMk cId="3847148698" sldId="265"/>
        </pc:sldMkLst>
        <pc:spChg chg="mod">
          <ac:chgData name="Seth Michalak" userId="SP9SgAAOcw6eiT/u2SW4qALLvN+DYQPZvrZhNRWNYkw=" providerId="None" clId="Web-{51FA5832-2AB9-4EEB-940A-317CCC2BF4A3}" dt="2025-03-20T21:00:51.709" v="7" actId="20577"/>
          <ac:spMkLst>
            <pc:docMk/>
            <pc:sldMk cId="3847148698" sldId="265"/>
            <ac:spMk id="3" creationId="{440E70CD-E399-4C9B-B4CD-F8FE7C8957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FDAED-C7C3-49CC-A0CE-B8CA373063A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DE9B0AA-878A-4CEB-B7F5-0BC843BD0C5C}">
      <dgm:prSet/>
      <dgm:spPr/>
      <dgm:t>
        <a:bodyPr/>
        <a:lstStyle/>
        <a:p>
          <a:r>
            <a:rPr lang="en-US"/>
            <a:t>Many people live with someone for most of their lives.  That someone may be:</a:t>
          </a:r>
        </a:p>
      </dgm:t>
    </dgm:pt>
    <dgm:pt modelId="{28207D52-91BC-46FC-B743-11708EB94085}" type="parTrans" cxnId="{4ABCE2A7-B972-46E7-A154-72F3CA6AFA1A}">
      <dgm:prSet/>
      <dgm:spPr/>
      <dgm:t>
        <a:bodyPr/>
        <a:lstStyle/>
        <a:p>
          <a:endParaRPr lang="en-US"/>
        </a:p>
      </dgm:t>
    </dgm:pt>
    <dgm:pt modelId="{1C31A99F-6273-4C72-AEDE-8B3B3F9C2F5B}" type="sibTrans" cxnId="{4ABCE2A7-B972-46E7-A154-72F3CA6AFA1A}">
      <dgm:prSet/>
      <dgm:spPr/>
      <dgm:t>
        <a:bodyPr/>
        <a:lstStyle/>
        <a:p>
          <a:endParaRPr lang="en-US"/>
        </a:p>
      </dgm:t>
    </dgm:pt>
    <dgm:pt modelId="{23EF5B0B-C664-4D6E-8276-A1451E54A814}">
      <dgm:prSet/>
      <dgm:spPr/>
      <dgm:t>
        <a:bodyPr/>
        <a:lstStyle/>
        <a:p>
          <a:r>
            <a:rPr lang="en-US"/>
            <a:t>A parent</a:t>
          </a:r>
        </a:p>
      </dgm:t>
    </dgm:pt>
    <dgm:pt modelId="{E9FF98F3-1729-4970-B8A2-590EC7BC0F87}" type="parTrans" cxnId="{448F45A5-4D02-4212-875C-1C99D090906B}">
      <dgm:prSet/>
      <dgm:spPr/>
      <dgm:t>
        <a:bodyPr/>
        <a:lstStyle/>
        <a:p>
          <a:endParaRPr lang="en-US"/>
        </a:p>
      </dgm:t>
    </dgm:pt>
    <dgm:pt modelId="{B7FD4171-30D5-4451-B911-2DBD3BF7A7DA}" type="sibTrans" cxnId="{448F45A5-4D02-4212-875C-1C99D090906B}">
      <dgm:prSet/>
      <dgm:spPr/>
      <dgm:t>
        <a:bodyPr/>
        <a:lstStyle/>
        <a:p>
          <a:endParaRPr lang="en-US"/>
        </a:p>
      </dgm:t>
    </dgm:pt>
    <dgm:pt modelId="{DD66535D-45AE-4C83-8E15-4C43D3530C56}">
      <dgm:prSet/>
      <dgm:spPr/>
      <dgm:t>
        <a:bodyPr/>
        <a:lstStyle/>
        <a:p>
          <a:r>
            <a:rPr lang="en-US"/>
            <a:t>A child</a:t>
          </a:r>
        </a:p>
      </dgm:t>
    </dgm:pt>
    <dgm:pt modelId="{D8351A97-EFC7-4095-85CB-0B363A98D806}" type="parTrans" cxnId="{D16A73FA-B6D9-4DCE-8844-0AD9EC6A8975}">
      <dgm:prSet/>
      <dgm:spPr/>
      <dgm:t>
        <a:bodyPr/>
        <a:lstStyle/>
        <a:p>
          <a:endParaRPr lang="en-US"/>
        </a:p>
      </dgm:t>
    </dgm:pt>
    <dgm:pt modelId="{B5BEA2A9-A032-47FC-8380-A554DA0A6572}" type="sibTrans" cxnId="{D16A73FA-B6D9-4DCE-8844-0AD9EC6A8975}">
      <dgm:prSet/>
      <dgm:spPr/>
      <dgm:t>
        <a:bodyPr/>
        <a:lstStyle/>
        <a:p>
          <a:endParaRPr lang="en-US"/>
        </a:p>
      </dgm:t>
    </dgm:pt>
    <dgm:pt modelId="{3A149C95-E70F-46F6-9491-091DEE543BEA}">
      <dgm:prSet/>
      <dgm:spPr/>
      <dgm:t>
        <a:bodyPr/>
        <a:lstStyle/>
        <a:p>
          <a:r>
            <a:rPr lang="en-US"/>
            <a:t>A significant other or spouse</a:t>
          </a:r>
        </a:p>
      </dgm:t>
    </dgm:pt>
    <dgm:pt modelId="{402319AE-4D4A-4013-925F-F8C08F784A93}" type="parTrans" cxnId="{293A85E5-5E71-478C-8ED8-379E4396035E}">
      <dgm:prSet/>
      <dgm:spPr/>
      <dgm:t>
        <a:bodyPr/>
        <a:lstStyle/>
        <a:p>
          <a:endParaRPr lang="en-US"/>
        </a:p>
      </dgm:t>
    </dgm:pt>
    <dgm:pt modelId="{8F9D57C1-827E-4609-BE67-E9068839AAAD}" type="sibTrans" cxnId="{293A85E5-5E71-478C-8ED8-379E4396035E}">
      <dgm:prSet/>
      <dgm:spPr/>
      <dgm:t>
        <a:bodyPr/>
        <a:lstStyle/>
        <a:p>
          <a:endParaRPr lang="en-US"/>
        </a:p>
      </dgm:t>
    </dgm:pt>
    <dgm:pt modelId="{828F21AB-5D4F-4E59-9A87-83DD1EA28FBB}">
      <dgm:prSet/>
      <dgm:spPr/>
      <dgm:t>
        <a:bodyPr/>
        <a:lstStyle/>
        <a:p>
          <a:r>
            <a:rPr lang="en-US"/>
            <a:t>A friend</a:t>
          </a:r>
        </a:p>
      </dgm:t>
    </dgm:pt>
    <dgm:pt modelId="{65F31E4E-33F1-488A-93D4-9447BDFBD606}" type="parTrans" cxnId="{8A6599A5-EA61-45BC-A6CF-6E612CD10A58}">
      <dgm:prSet/>
      <dgm:spPr/>
      <dgm:t>
        <a:bodyPr/>
        <a:lstStyle/>
        <a:p>
          <a:endParaRPr lang="en-US"/>
        </a:p>
      </dgm:t>
    </dgm:pt>
    <dgm:pt modelId="{E3D44EEB-28C3-40C8-A8B1-6A47AA711242}" type="sibTrans" cxnId="{8A6599A5-EA61-45BC-A6CF-6E612CD10A58}">
      <dgm:prSet/>
      <dgm:spPr/>
      <dgm:t>
        <a:bodyPr/>
        <a:lstStyle/>
        <a:p>
          <a:endParaRPr lang="en-US"/>
        </a:p>
      </dgm:t>
    </dgm:pt>
    <dgm:pt modelId="{66D36059-A3D8-4614-8DC8-4B9154B1993A}">
      <dgm:prSet/>
      <dgm:spPr/>
      <dgm:t>
        <a:bodyPr/>
        <a:lstStyle/>
        <a:p>
          <a:r>
            <a:rPr lang="en-US"/>
            <a:t>A family member</a:t>
          </a:r>
        </a:p>
      </dgm:t>
    </dgm:pt>
    <dgm:pt modelId="{E747DCE5-D1F3-4DB6-B06F-B858FC792958}" type="parTrans" cxnId="{8E7512FA-9EE7-4C1F-B1C2-6F81E22CFF95}">
      <dgm:prSet/>
      <dgm:spPr/>
      <dgm:t>
        <a:bodyPr/>
        <a:lstStyle/>
        <a:p>
          <a:endParaRPr lang="en-US"/>
        </a:p>
      </dgm:t>
    </dgm:pt>
    <dgm:pt modelId="{8199B739-0D57-49FB-83C1-517A35DF3851}" type="sibTrans" cxnId="{8E7512FA-9EE7-4C1F-B1C2-6F81E22CFF95}">
      <dgm:prSet/>
      <dgm:spPr/>
      <dgm:t>
        <a:bodyPr/>
        <a:lstStyle/>
        <a:p>
          <a:endParaRPr lang="en-US"/>
        </a:p>
      </dgm:t>
    </dgm:pt>
    <dgm:pt modelId="{53E61808-920B-480B-93C7-E92A175B445F}">
      <dgm:prSet/>
      <dgm:spPr/>
      <dgm:t>
        <a:bodyPr/>
        <a:lstStyle/>
        <a:p>
          <a:r>
            <a:rPr lang="en-US"/>
            <a:t>There are many reasons to live with someone:</a:t>
          </a:r>
        </a:p>
      </dgm:t>
    </dgm:pt>
    <dgm:pt modelId="{9AE94B7D-BACD-4097-9210-339A9A49F332}" type="parTrans" cxnId="{6EFDE61E-3851-44E0-B175-BA5C7C9C24BD}">
      <dgm:prSet/>
      <dgm:spPr/>
      <dgm:t>
        <a:bodyPr/>
        <a:lstStyle/>
        <a:p>
          <a:endParaRPr lang="en-US"/>
        </a:p>
      </dgm:t>
    </dgm:pt>
    <dgm:pt modelId="{78ED11D1-398A-4D1B-BEFC-A9970D9B1371}" type="sibTrans" cxnId="{6EFDE61E-3851-44E0-B175-BA5C7C9C24BD}">
      <dgm:prSet/>
      <dgm:spPr/>
      <dgm:t>
        <a:bodyPr/>
        <a:lstStyle/>
        <a:p>
          <a:endParaRPr lang="en-US"/>
        </a:p>
      </dgm:t>
    </dgm:pt>
    <dgm:pt modelId="{83ECFE3C-A40B-45B8-B2A3-99626CBD8CDD}">
      <dgm:prSet/>
      <dgm:spPr/>
      <dgm:t>
        <a:bodyPr/>
        <a:lstStyle/>
        <a:p>
          <a:r>
            <a:rPr lang="en-US"/>
            <a:t>Financial cost sharing/savings</a:t>
          </a:r>
        </a:p>
      </dgm:t>
    </dgm:pt>
    <dgm:pt modelId="{A6D92F07-0726-4002-98E9-F1A233428FE3}" type="parTrans" cxnId="{ABFAF543-54B7-4FEF-967C-19D2085A9157}">
      <dgm:prSet/>
      <dgm:spPr/>
      <dgm:t>
        <a:bodyPr/>
        <a:lstStyle/>
        <a:p>
          <a:endParaRPr lang="en-US"/>
        </a:p>
      </dgm:t>
    </dgm:pt>
    <dgm:pt modelId="{3B53ED93-4ABD-461D-9089-80DE9ECD2EC3}" type="sibTrans" cxnId="{ABFAF543-54B7-4FEF-967C-19D2085A9157}">
      <dgm:prSet/>
      <dgm:spPr/>
      <dgm:t>
        <a:bodyPr/>
        <a:lstStyle/>
        <a:p>
          <a:endParaRPr lang="en-US"/>
        </a:p>
      </dgm:t>
    </dgm:pt>
    <dgm:pt modelId="{1A97A7B2-5226-44F3-B6B1-46AC8F7A47F4}">
      <dgm:prSet/>
      <dgm:spPr/>
      <dgm:t>
        <a:bodyPr/>
        <a:lstStyle/>
        <a:p>
          <a:r>
            <a:rPr lang="en-US"/>
            <a:t>Social needs and feeling less isolated</a:t>
          </a:r>
        </a:p>
      </dgm:t>
    </dgm:pt>
    <dgm:pt modelId="{0B00E7DD-9FAF-4C9A-BE8E-93262C825FEF}" type="parTrans" cxnId="{39F3125F-214C-4C82-BD1A-64AD604B71BF}">
      <dgm:prSet/>
      <dgm:spPr/>
      <dgm:t>
        <a:bodyPr/>
        <a:lstStyle/>
        <a:p>
          <a:endParaRPr lang="en-US"/>
        </a:p>
      </dgm:t>
    </dgm:pt>
    <dgm:pt modelId="{D2A4BB81-7F38-4627-908F-8682FD5298A5}" type="sibTrans" cxnId="{39F3125F-214C-4C82-BD1A-64AD604B71BF}">
      <dgm:prSet/>
      <dgm:spPr/>
      <dgm:t>
        <a:bodyPr/>
        <a:lstStyle/>
        <a:p>
          <a:endParaRPr lang="en-US"/>
        </a:p>
      </dgm:t>
    </dgm:pt>
    <dgm:pt modelId="{6CEA4760-5709-4F40-942E-F2786FB41CF2}">
      <dgm:prSet/>
      <dgm:spPr/>
      <dgm:t>
        <a:bodyPr/>
        <a:lstStyle/>
        <a:p>
          <a:r>
            <a:rPr lang="en-US"/>
            <a:t>Caregiving needs or safety needs</a:t>
          </a:r>
        </a:p>
      </dgm:t>
    </dgm:pt>
    <dgm:pt modelId="{9C2643DB-95FC-430C-8AE0-7019DAB5C1A3}" type="parTrans" cxnId="{5DEB62B8-348C-4B8B-BE66-3CE96D785FC2}">
      <dgm:prSet/>
      <dgm:spPr/>
      <dgm:t>
        <a:bodyPr/>
        <a:lstStyle/>
        <a:p>
          <a:endParaRPr lang="en-US"/>
        </a:p>
      </dgm:t>
    </dgm:pt>
    <dgm:pt modelId="{0D4075C5-7277-423E-A96D-AD0D28226725}" type="sibTrans" cxnId="{5DEB62B8-348C-4B8B-BE66-3CE96D785FC2}">
      <dgm:prSet/>
      <dgm:spPr/>
      <dgm:t>
        <a:bodyPr/>
        <a:lstStyle/>
        <a:p>
          <a:endParaRPr lang="en-US"/>
        </a:p>
      </dgm:t>
    </dgm:pt>
    <dgm:pt modelId="{5EAC2644-8470-47B0-A7D1-E61A458B2BDA}">
      <dgm:prSet/>
      <dgm:spPr/>
      <dgm:t>
        <a:bodyPr/>
        <a:lstStyle/>
        <a:p>
          <a:r>
            <a:rPr lang="en-US"/>
            <a:t>Other shared resources</a:t>
          </a:r>
        </a:p>
      </dgm:t>
    </dgm:pt>
    <dgm:pt modelId="{9456943D-0DA1-410F-80EA-A03F2211EA89}" type="parTrans" cxnId="{BDF29456-EF7E-4248-AD2D-31BF75BF5D4B}">
      <dgm:prSet/>
      <dgm:spPr/>
      <dgm:t>
        <a:bodyPr/>
        <a:lstStyle/>
        <a:p>
          <a:endParaRPr lang="en-US"/>
        </a:p>
      </dgm:t>
    </dgm:pt>
    <dgm:pt modelId="{72AE6FDB-0F05-4939-9426-23DE378B7532}" type="sibTrans" cxnId="{BDF29456-EF7E-4248-AD2D-31BF75BF5D4B}">
      <dgm:prSet/>
      <dgm:spPr/>
      <dgm:t>
        <a:bodyPr/>
        <a:lstStyle/>
        <a:p>
          <a:endParaRPr lang="en-US"/>
        </a:p>
      </dgm:t>
    </dgm:pt>
    <dgm:pt modelId="{D3E7A7D7-BDF8-4CBC-970D-869BCCD0D5F5}">
      <dgm:prSet/>
      <dgm:spPr/>
      <dgm:t>
        <a:bodyPr/>
        <a:lstStyle/>
        <a:p>
          <a:r>
            <a:rPr lang="en-US"/>
            <a:t>Romantic/emotional reasons</a:t>
          </a:r>
        </a:p>
      </dgm:t>
    </dgm:pt>
    <dgm:pt modelId="{6507B9A0-E21B-49FB-8903-591B0D69A4AA}" type="parTrans" cxnId="{2B2A7500-76B6-43F2-A842-C9BE6DD5C540}">
      <dgm:prSet/>
      <dgm:spPr/>
      <dgm:t>
        <a:bodyPr/>
        <a:lstStyle/>
        <a:p>
          <a:endParaRPr lang="en-US"/>
        </a:p>
      </dgm:t>
    </dgm:pt>
    <dgm:pt modelId="{F3334679-67C3-4FD6-8384-C5CCD8060B0B}" type="sibTrans" cxnId="{2B2A7500-76B6-43F2-A842-C9BE6DD5C540}">
      <dgm:prSet/>
      <dgm:spPr/>
      <dgm:t>
        <a:bodyPr/>
        <a:lstStyle/>
        <a:p>
          <a:endParaRPr lang="en-US"/>
        </a:p>
      </dgm:t>
    </dgm:pt>
    <dgm:pt modelId="{32953EA6-867D-B245-A391-826E8D924AF9}" type="pres">
      <dgm:prSet presAssocID="{1B3FDAED-C7C3-49CC-A0CE-B8CA373063AC}" presName="Name0" presStyleCnt="0">
        <dgm:presLayoutVars>
          <dgm:dir/>
          <dgm:animLvl val="lvl"/>
          <dgm:resizeHandles val="exact"/>
        </dgm:presLayoutVars>
      </dgm:prSet>
      <dgm:spPr/>
    </dgm:pt>
    <dgm:pt modelId="{A3E9718B-C059-134D-829A-59F70D74E99D}" type="pres">
      <dgm:prSet presAssocID="{7DE9B0AA-878A-4CEB-B7F5-0BC843BD0C5C}" presName="linNode" presStyleCnt="0"/>
      <dgm:spPr/>
    </dgm:pt>
    <dgm:pt modelId="{FC5E408D-9A88-EA48-8ACB-4785F51AD0A7}" type="pres">
      <dgm:prSet presAssocID="{7DE9B0AA-878A-4CEB-B7F5-0BC843BD0C5C}" presName="parentText" presStyleLbl="node1" presStyleIdx="0" presStyleCnt="2">
        <dgm:presLayoutVars>
          <dgm:chMax val="1"/>
          <dgm:bulletEnabled val="1"/>
        </dgm:presLayoutVars>
      </dgm:prSet>
      <dgm:spPr/>
    </dgm:pt>
    <dgm:pt modelId="{95BC1D9F-84E0-B14F-8EC9-28E9FA0C7D82}" type="pres">
      <dgm:prSet presAssocID="{7DE9B0AA-878A-4CEB-B7F5-0BC843BD0C5C}" presName="descendantText" presStyleLbl="alignAccFollowNode1" presStyleIdx="0" presStyleCnt="2">
        <dgm:presLayoutVars>
          <dgm:bulletEnabled val="1"/>
        </dgm:presLayoutVars>
      </dgm:prSet>
      <dgm:spPr/>
    </dgm:pt>
    <dgm:pt modelId="{6E3B6B68-59FD-B849-AB50-572EDC9DF10F}" type="pres">
      <dgm:prSet presAssocID="{1C31A99F-6273-4C72-AEDE-8B3B3F9C2F5B}" presName="sp" presStyleCnt="0"/>
      <dgm:spPr/>
    </dgm:pt>
    <dgm:pt modelId="{118E57D1-D46B-D247-A0C7-03F943AB4C1F}" type="pres">
      <dgm:prSet presAssocID="{53E61808-920B-480B-93C7-E92A175B445F}" presName="linNode" presStyleCnt="0"/>
      <dgm:spPr/>
    </dgm:pt>
    <dgm:pt modelId="{2C57324E-BDBF-4443-88B1-AB5F4139075F}" type="pres">
      <dgm:prSet presAssocID="{53E61808-920B-480B-93C7-E92A175B445F}" presName="parentText" presStyleLbl="node1" presStyleIdx="1" presStyleCnt="2">
        <dgm:presLayoutVars>
          <dgm:chMax val="1"/>
          <dgm:bulletEnabled val="1"/>
        </dgm:presLayoutVars>
      </dgm:prSet>
      <dgm:spPr/>
    </dgm:pt>
    <dgm:pt modelId="{2F615671-3A83-CD49-BD2B-DDECE058B259}" type="pres">
      <dgm:prSet presAssocID="{53E61808-920B-480B-93C7-E92A175B445F}" presName="descendantText" presStyleLbl="alignAccFollowNode1" presStyleIdx="1" presStyleCnt="2">
        <dgm:presLayoutVars>
          <dgm:bulletEnabled val="1"/>
        </dgm:presLayoutVars>
      </dgm:prSet>
      <dgm:spPr/>
    </dgm:pt>
  </dgm:ptLst>
  <dgm:cxnLst>
    <dgm:cxn modelId="{2B2A7500-76B6-43F2-A842-C9BE6DD5C540}" srcId="{53E61808-920B-480B-93C7-E92A175B445F}" destId="{D3E7A7D7-BDF8-4CBC-970D-869BCCD0D5F5}" srcOrd="4" destOrd="0" parTransId="{6507B9A0-E21B-49FB-8903-591B0D69A4AA}" sibTransId="{F3334679-67C3-4FD6-8384-C5CCD8060B0B}"/>
    <dgm:cxn modelId="{BA1A121A-507E-B040-B9E4-2F77B2E2769A}" type="presOf" srcId="{7DE9B0AA-878A-4CEB-B7F5-0BC843BD0C5C}" destId="{FC5E408D-9A88-EA48-8ACB-4785F51AD0A7}" srcOrd="0" destOrd="0" presId="urn:microsoft.com/office/officeart/2005/8/layout/vList5"/>
    <dgm:cxn modelId="{6EFDE61E-3851-44E0-B175-BA5C7C9C24BD}" srcId="{1B3FDAED-C7C3-49CC-A0CE-B8CA373063AC}" destId="{53E61808-920B-480B-93C7-E92A175B445F}" srcOrd="1" destOrd="0" parTransId="{9AE94B7D-BACD-4097-9210-339A9A49F332}" sibTransId="{78ED11D1-398A-4D1B-BEFC-A9970D9B1371}"/>
    <dgm:cxn modelId="{A5F4EE22-0E27-5447-83C3-540DF0407EAA}" type="presOf" srcId="{DD66535D-45AE-4C83-8E15-4C43D3530C56}" destId="{95BC1D9F-84E0-B14F-8EC9-28E9FA0C7D82}" srcOrd="0" destOrd="1" presId="urn:microsoft.com/office/officeart/2005/8/layout/vList5"/>
    <dgm:cxn modelId="{5F44B12E-F14B-B94D-8257-C09FB05C2AB0}" type="presOf" srcId="{6CEA4760-5709-4F40-942E-F2786FB41CF2}" destId="{2F615671-3A83-CD49-BD2B-DDECE058B259}" srcOrd="0" destOrd="2" presId="urn:microsoft.com/office/officeart/2005/8/layout/vList5"/>
    <dgm:cxn modelId="{ABFAF543-54B7-4FEF-967C-19D2085A9157}" srcId="{53E61808-920B-480B-93C7-E92A175B445F}" destId="{83ECFE3C-A40B-45B8-B2A3-99626CBD8CDD}" srcOrd="0" destOrd="0" parTransId="{A6D92F07-0726-4002-98E9-F1A233428FE3}" sibTransId="{3B53ED93-4ABD-461D-9089-80DE9ECD2EC3}"/>
    <dgm:cxn modelId="{636A6E4E-CA5F-CB41-9169-DB75CD40794C}" type="presOf" srcId="{D3E7A7D7-BDF8-4CBC-970D-869BCCD0D5F5}" destId="{2F615671-3A83-CD49-BD2B-DDECE058B259}" srcOrd="0" destOrd="4" presId="urn:microsoft.com/office/officeart/2005/8/layout/vList5"/>
    <dgm:cxn modelId="{BC60CF4F-6DA5-384B-A77F-D7BD3E7C1291}" type="presOf" srcId="{23EF5B0B-C664-4D6E-8276-A1451E54A814}" destId="{95BC1D9F-84E0-B14F-8EC9-28E9FA0C7D82}" srcOrd="0" destOrd="0" presId="urn:microsoft.com/office/officeart/2005/8/layout/vList5"/>
    <dgm:cxn modelId="{BDF29456-EF7E-4248-AD2D-31BF75BF5D4B}" srcId="{53E61808-920B-480B-93C7-E92A175B445F}" destId="{5EAC2644-8470-47B0-A7D1-E61A458B2BDA}" srcOrd="3" destOrd="0" parTransId="{9456943D-0DA1-410F-80EA-A03F2211EA89}" sibTransId="{72AE6FDB-0F05-4939-9426-23DE378B7532}"/>
    <dgm:cxn modelId="{0840165D-E624-7D4F-816C-4A8ED24EA0E6}" type="presOf" srcId="{1B3FDAED-C7C3-49CC-A0CE-B8CA373063AC}" destId="{32953EA6-867D-B245-A391-826E8D924AF9}" srcOrd="0" destOrd="0" presId="urn:microsoft.com/office/officeart/2005/8/layout/vList5"/>
    <dgm:cxn modelId="{046A6E5E-7A11-134D-951A-E75009BC07F2}" type="presOf" srcId="{828F21AB-5D4F-4E59-9A87-83DD1EA28FBB}" destId="{95BC1D9F-84E0-B14F-8EC9-28E9FA0C7D82}" srcOrd="0" destOrd="3" presId="urn:microsoft.com/office/officeart/2005/8/layout/vList5"/>
    <dgm:cxn modelId="{39F3125F-214C-4C82-BD1A-64AD604B71BF}" srcId="{53E61808-920B-480B-93C7-E92A175B445F}" destId="{1A97A7B2-5226-44F3-B6B1-46AC8F7A47F4}" srcOrd="1" destOrd="0" parTransId="{0B00E7DD-9FAF-4C9A-BE8E-93262C825FEF}" sibTransId="{D2A4BB81-7F38-4627-908F-8682FD5298A5}"/>
    <dgm:cxn modelId="{AED3FD6F-22C7-BF41-ADE8-1B5A2C347384}" type="presOf" srcId="{53E61808-920B-480B-93C7-E92A175B445F}" destId="{2C57324E-BDBF-4443-88B1-AB5F4139075F}" srcOrd="0" destOrd="0" presId="urn:microsoft.com/office/officeart/2005/8/layout/vList5"/>
    <dgm:cxn modelId="{D0F24170-C8FB-BC4F-9E6B-CF84F34B6829}" type="presOf" srcId="{66D36059-A3D8-4614-8DC8-4B9154B1993A}" destId="{95BC1D9F-84E0-B14F-8EC9-28E9FA0C7D82}" srcOrd="0" destOrd="4" presId="urn:microsoft.com/office/officeart/2005/8/layout/vList5"/>
    <dgm:cxn modelId="{448F45A5-4D02-4212-875C-1C99D090906B}" srcId="{7DE9B0AA-878A-4CEB-B7F5-0BC843BD0C5C}" destId="{23EF5B0B-C664-4D6E-8276-A1451E54A814}" srcOrd="0" destOrd="0" parTransId="{E9FF98F3-1729-4970-B8A2-590EC7BC0F87}" sibTransId="{B7FD4171-30D5-4451-B911-2DBD3BF7A7DA}"/>
    <dgm:cxn modelId="{8A6599A5-EA61-45BC-A6CF-6E612CD10A58}" srcId="{7DE9B0AA-878A-4CEB-B7F5-0BC843BD0C5C}" destId="{828F21AB-5D4F-4E59-9A87-83DD1EA28FBB}" srcOrd="3" destOrd="0" parTransId="{65F31E4E-33F1-488A-93D4-9447BDFBD606}" sibTransId="{E3D44EEB-28C3-40C8-A8B1-6A47AA711242}"/>
    <dgm:cxn modelId="{4ABCE2A7-B972-46E7-A154-72F3CA6AFA1A}" srcId="{1B3FDAED-C7C3-49CC-A0CE-B8CA373063AC}" destId="{7DE9B0AA-878A-4CEB-B7F5-0BC843BD0C5C}" srcOrd="0" destOrd="0" parTransId="{28207D52-91BC-46FC-B743-11708EB94085}" sibTransId="{1C31A99F-6273-4C72-AEDE-8B3B3F9C2F5B}"/>
    <dgm:cxn modelId="{C48896AB-14B6-394D-B013-8279312040B1}" type="presOf" srcId="{83ECFE3C-A40B-45B8-B2A3-99626CBD8CDD}" destId="{2F615671-3A83-CD49-BD2B-DDECE058B259}" srcOrd="0" destOrd="0" presId="urn:microsoft.com/office/officeart/2005/8/layout/vList5"/>
    <dgm:cxn modelId="{5DEB62B8-348C-4B8B-BE66-3CE96D785FC2}" srcId="{53E61808-920B-480B-93C7-E92A175B445F}" destId="{6CEA4760-5709-4F40-942E-F2786FB41CF2}" srcOrd="2" destOrd="0" parTransId="{9C2643DB-95FC-430C-8AE0-7019DAB5C1A3}" sibTransId="{0D4075C5-7277-423E-A96D-AD0D28226725}"/>
    <dgm:cxn modelId="{CB245BCC-B3A3-2740-891C-A3478141BF5E}" type="presOf" srcId="{5EAC2644-8470-47B0-A7D1-E61A458B2BDA}" destId="{2F615671-3A83-CD49-BD2B-DDECE058B259}" srcOrd="0" destOrd="3" presId="urn:microsoft.com/office/officeart/2005/8/layout/vList5"/>
    <dgm:cxn modelId="{29F0C3E1-EC55-9841-AE4E-F1257BCF662D}" type="presOf" srcId="{3A149C95-E70F-46F6-9491-091DEE543BEA}" destId="{95BC1D9F-84E0-B14F-8EC9-28E9FA0C7D82}" srcOrd="0" destOrd="2" presId="urn:microsoft.com/office/officeart/2005/8/layout/vList5"/>
    <dgm:cxn modelId="{293A85E5-5E71-478C-8ED8-379E4396035E}" srcId="{7DE9B0AA-878A-4CEB-B7F5-0BC843BD0C5C}" destId="{3A149C95-E70F-46F6-9491-091DEE543BEA}" srcOrd="2" destOrd="0" parTransId="{402319AE-4D4A-4013-925F-F8C08F784A93}" sibTransId="{8F9D57C1-827E-4609-BE67-E9068839AAAD}"/>
    <dgm:cxn modelId="{E7629CF3-AA31-BB4A-A35E-764918DE7471}" type="presOf" srcId="{1A97A7B2-5226-44F3-B6B1-46AC8F7A47F4}" destId="{2F615671-3A83-CD49-BD2B-DDECE058B259}" srcOrd="0" destOrd="1" presId="urn:microsoft.com/office/officeart/2005/8/layout/vList5"/>
    <dgm:cxn modelId="{8E7512FA-9EE7-4C1F-B1C2-6F81E22CFF95}" srcId="{7DE9B0AA-878A-4CEB-B7F5-0BC843BD0C5C}" destId="{66D36059-A3D8-4614-8DC8-4B9154B1993A}" srcOrd="4" destOrd="0" parTransId="{E747DCE5-D1F3-4DB6-B06F-B858FC792958}" sibTransId="{8199B739-0D57-49FB-83C1-517A35DF3851}"/>
    <dgm:cxn modelId="{D16A73FA-B6D9-4DCE-8844-0AD9EC6A8975}" srcId="{7DE9B0AA-878A-4CEB-B7F5-0BC843BD0C5C}" destId="{DD66535D-45AE-4C83-8E15-4C43D3530C56}" srcOrd="1" destOrd="0" parTransId="{D8351A97-EFC7-4095-85CB-0B363A98D806}" sibTransId="{B5BEA2A9-A032-47FC-8380-A554DA0A6572}"/>
    <dgm:cxn modelId="{D92772A9-28E4-EF43-9559-A7EB9E724203}" type="presParOf" srcId="{32953EA6-867D-B245-A391-826E8D924AF9}" destId="{A3E9718B-C059-134D-829A-59F70D74E99D}" srcOrd="0" destOrd="0" presId="urn:microsoft.com/office/officeart/2005/8/layout/vList5"/>
    <dgm:cxn modelId="{0D8CAD8D-2FA5-8B45-A9E5-025272C9A30B}" type="presParOf" srcId="{A3E9718B-C059-134D-829A-59F70D74E99D}" destId="{FC5E408D-9A88-EA48-8ACB-4785F51AD0A7}" srcOrd="0" destOrd="0" presId="urn:microsoft.com/office/officeart/2005/8/layout/vList5"/>
    <dgm:cxn modelId="{2ECF8740-5EF2-F144-8A93-7B7EAACD83E4}" type="presParOf" srcId="{A3E9718B-C059-134D-829A-59F70D74E99D}" destId="{95BC1D9F-84E0-B14F-8EC9-28E9FA0C7D82}" srcOrd="1" destOrd="0" presId="urn:microsoft.com/office/officeart/2005/8/layout/vList5"/>
    <dgm:cxn modelId="{F56B32EB-8404-064B-9624-ADB9FE42BC15}" type="presParOf" srcId="{32953EA6-867D-B245-A391-826E8D924AF9}" destId="{6E3B6B68-59FD-B849-AB50-572EDC9DF10F}" srcOrd="1" destOrd="0" presId="urn:microsoft.com/office/officeart/2005/8/layout/vList5"/>
    <dgm:cxn modelId="{D767D80C-9F9B-1741-A4D1-8A35815F6310}" type="presParOf" srcId="{32953EA6-867D-B245-A391-826E8D924AF9}" destId="{118E57D1-D46B-D247-A0C7-03F943AB4C1F}" srcOrd="2" destOrd="0" presId="urn:microsoft.com/office/officeart/2005/8/layout/vList5"/>
    <dgm:cxn modelId="{F54359BF-409E-174F-9401-127C1197F0C6}" type="presParOf" srcId="{118E57D1-D46B-D247-A0C7-03F943AB4C1F}" destId="{2C57324E-BDBF-4443-88B1-AB5F4139075F}" srcOrd="0" destOrd="0" presId="urn:microsoft.com/office/officeart/2005/8/layout/vList5"/>
    <dgm:cxn modelId="{D7F1DD48-1A04-784C-B9B8-A284D0EDBB81}" type="presParOf" srcId="{118E57D1-D46B-D247-A0C7-03F943AB4C1F}" destId="{2F615671-3A83-CD49-BD2B-DDECE058B2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C1D9F-84E0-B14F-8EC9-28E9FA0C7D82}">
      <dsp:nvSpPr>
        <dsp:cNvPr id="0" name=""/>
        <dsp:cNvSpPr/>
      </dsp:nvSpPr>
      <dsp:spPr>
        <a:xfrm rot="5400000">
          <a:off x="5088528" y="-1804379"/>
          <a:ext cx="15144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A parent</a:t>
          </a:r>
        </a:p>
        <a:p>
          <a:pPr marL="171450" lvl="1" indent="-171450" algn="l" defTabSz="755650">
            <a:lnSpc>
              <a:spcPct val="90000"/>
            </a:lnSpc>
            <a:spcBef>
              <a:spcPct val="0"/>
            </a:spcBef>
            <a:spcAft>
              <a:spcPct val="15000"/>
            </a:spcAft>
            <a:buChar char="•"/>
          </a:pPr>
          <a:r>
            <a:rPr lang="en-US" sz="1700" kern="1200"/>
            <a:t>A child</a:t>
          </a:r>
        </a:p>
        <a:p>
          <a:pPr marL="171450" lvl="1" indent="-171450" algn="l" defTabSz="755650">
            <a:lnSpc>
              <a:spcPct val="90000"/>
            </a:lnSpc>
            <a:spcBef>
              <a:spcPct val="0"/>
            </a:spcBef>
            <a:spcAft>
              <a:spcPct val="15000"/>
            </a:spcAft>
            <a:buChar char="•"/>
          </a:pPr>
          <a:r>
            <a:rPr lang="en-US" sz="1700" kern="1200"/>
            <a:t>A significant other or spouse</a:t>
          </a:r>
        </a:p>
        <a:p>
          <a:pPr marL="171450" lvl="1" indent="-171450" algn="l" defTabSz="755650">
            <a:lnSpc>
              <a:spcPct val="90000"/>
            </a:lnSpc>
            <a:spcBef>
              <a:spcPct val="0"/>
            </a:spcBef>
            <a:spcAft>
              <a:spcPct val="15000"/>
            </a:spcAft>
            <a:buChar char="•"/>
          </a:pPr>
          <a:r>
            <a:rPr lang="en-US" sz="1700" kern="1200"/>
            <a:t>A friend</a:t>
          </a:r>
        </a:p>
        <a:p>
          <a:pPr marL="171450" lvl="1" indent="-171450" algn="l" defTabSz="755650">
            <a:lnSpc>
              <a:spcPct val="90000"/>
            </a:lnSpc>
            <a:spcBef>
              <a:spcPct val="0"/>
            </a:spcBef>
            <a:spcAft>
              <a:spcPct val="15000"/>
            </a:spcAft>
            <a:buChar char="•"/>
          </a:pPr>
          <a:r>
            <a:rPr lang="en-US" sz="1700" kern="1200"/>
            <a:t>A family member</a:t>
          </a:r>
        </a:p>
      </dsp:txBody>
      <dsp:txXfrm rot="-5400000">
        <a:off x="3094801" y="263275"/>
        <a:ext cx="5427940" cy="1366557"/>
      </dsp:txXfrm>
    </dsp:sp>
    <dsp:sp modelId="{FC5E408D-9A88-EA48-8ACB-4785F51AD0A7}">
      <dsp:nvSpPr>
        <dsp:cNvPr id="0" name=""/>
        <dsp:cNvSpPr/>
      </dsp:nvSpPr>
      <dsp:spPr>
        <a:xfrm>
          <a:off x="0" y="47"/>
          <a:ext cx="3094800" cy="18930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Many people live with someone for most of their lives.  That someone may be:</a:t>
          </a:r>
        </a:p>
      </dsp:txBody>
      <dsp:txXfrm>
        <a:off x="92409" y="92456"/>
        <a:ext cx="2909982" cy="1708195"/>
      </dsp:txXfrm>
    </dsp:sp>
    <dsp:sp modelId="{2F615671-3A83-CD49-BD2B-DDECE058B259}">
      <dsp:nvSpPr>
        <dsp:cNvPr id="0" name=""/>
        <dsp:cNvSpPr/>
      </dsp:nvSpPr>
      <dsp:spPr>
        <a:xfrm rot="5400000">
          <a:off x="5088528" y="183284"/>
          <a:ext cx="15144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Financial cost sharing/savings</a:t>
          </a:r>
        </a:p>
        <a:p>
          <a:pPr marL="171450" lvl="1" indent="-171450" algn="l" defTabSz="755650">
            <a:lnSpc>
              <a:spcPct val="90000"/>
            </a:lnSpc>
            <a:spcBef>
              <a:spcPct val="0"/>
            </a:spcBef>
            <a:spcAft>
              <a:spcPct val="15000"/>
            </a:spcAft>
            <a:buChar char="•"/>
          </a:pPr>
          <a:r>
            <a:rPr lang="en-US" sz="1700" kern="1200"/>
            <a:t>Social needs and feeling less isolated</a:t>
          </a:r>
        </a:p>
        <a:p>
          <a:pPr marL="171450" lvl="1" indent="-171450" algn="l" defTabSz="755650">
            <a:lnSpc>
              <a:spcPct val="90000"/>
            </a:lnSpc>
            <a:spcBef>
              <a:spcPct val="0"/>
            </a:spcBef>
            <a:spcAft>
              <a:spcPct val="15000"/>
            </a:spcAft>
            <a:buChar char="•"/>
          </a:pPr>
          <a:r>
            <a:rPr lang="en-US" sz="1700" kern="1200"/>
            <a:t>Caregiving needs or safety needs</a:t>
          </a:r>
        </a:p>
        <a:p>
          <a:pPr marL="171450" lvl="1" indent="-171450" algn="l" defTabSz="755650">
            <a:lnSpc>
              <a:spcPct val="90000"/>
            </a:lnSpc>
            <a:spcBef>
              <a:spcPct val="0"/>
            </a:spcBef>
            <a:spcAft>
              <a:spcPct val="15000"/>
            </a:spcAft>
            <a:buChar char="•"/>
          </a:pPr>
          <a:r>
            <a:rPr lang="en-US" sz="1700" kern="1200"/>
            <a:t>Other shared resources</a:t>
          </a:r>
        </a:p>
        <a:p>
          <a:pPr marL="171450" lvl="1" indent="-171450" algn="l" defTabSz="755650">
            <a:lnSpc>
              <a:spcPct val="90000"/>
            </a:lnSpc>
            <a:spcBef>
              <a:spcPct val="0"/>
            </a:spcBef>
            <a:spcAft>
              <a:spcPct val="15000"/>
            </a:spcAft>
            <a:buChar char="•"/>
          </a:pPr>
          <a:r>
            <a:rPr lang="en-US" sz="1700" kern="1200"/>
            <a:t>Romantic/emotional reasons</a:t>
          </a:r>
        </a:p>
      </dsp:txBody>
      <dsp:txXfrm rot="-5400000">
        <a:off x="3094801" y="2250939"/>
        <a:ext cx="5427940" cy="1366557"/>
      </dsp:txXfrm>
    </dsp:sp>
    <dsp:sp modelId="{2C57324E-BDBF-4443-88B1-AB5F4139075F}">
      <dsp:nvSpPr>
        <dsp:cNvPr id="0" name=""/>
        <dsp:cNvSpPr/>
      </dsp:nvSpPr>
      <dsp:spPr>
        <a:xfrm>
          <a:off x="0" y="1987711"/>
          <a:ext cx="3094800" cy="18930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There are many reasons to live with someone:</a:t>
          </a:r>
        </a:p>
      </dsp:txBody>
      <dsp:txXfrm>
        <a:off x="92409" y="2080120"/>
        <a:ext cx="2909982" cy="17081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TextBox 9">
            <a:extLst>
              <a:ext uri="{FF2B5EF4-FFF2-40B4-BE49-F238E27FC236}">
                <a16:creationId xmlns:a16="http://schemas.microsoft.com/office/drawing/2014/main" id="{DF166F47-8A64-024B-BF74-D136F18D07A7}"/>
              </a:ext>
            </a:extLst>
          </p:cNvPr>
          <p:cNvSpPr txBox="1"/>
          <p:nvPr userDrawn="1"/>
        </p:nvSpPr>
        <p:spPr>
          <a:xfrm>
            <a:off x="11814464" y="4416136"/>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74934"/>
            <a:chOff x="0" y="-8467"/>
            <a:chExt cx="12192000" cy="6874934"/>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55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owchangelearn.blogspot.com/2009/03/incapable-of-really-relating.html" TargetMode="External"/><Relationship Id="rId2" Type="http://schemas.openxmlformats.org/officeDocument/2006/relationships/hyperlink" Target="http://growchangelearn.blogspot.com/2009/04/in-lieu-of-going-postal.html" TargetMode="External"/><Relationship Id="rId1" Type="http://schemas.openxmlformats.org/officeDocument/2006/relationships/slideLayout" Target="../slideLayouts/slideLayout2.xml"/><Relationship Id="rId4" Type="http://schemas.openxmlformats.org/officeDocument/2006/relationships/hyperlink" Target="http://growchangelearn.blogspot.com/2009/04/transforming-desires-to-eliminat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growchangelearn.blogspot.com/2009/02/irrational-bubbles-bursts-and-bailouts.html" TargetMode="External"/><Relationship Id="rId2" Type="http://schemas.openxmlformats.org/officeDocument/2006/relationships/hyperlink" Target="http://growchangelearn.blogspot.com/2008/04/under-developed-talents.html" TargetMode="External"/><Relationship Id="rId1" Type="http://schemas.openxmlformats.org/officeDocument/2006/relationships/slideLayout" Target="../slideLayouts/slideLayout2.xml"/><Relationship Id="rId5" Type="http://schemas.openxmlformats.org/officeDocument/2006/relationships/hyperlink" Target="http://growchangelearn.blogspot.com/2009/03/snap-judgments-may-become-baggage.html" TargetMode="External"/><Relationship Id="rId4" Type="http://schemas.openxmlformats.org/officeDocument/2006/relationships/hyperlink" Target="http://growchangelearn.blogspot.com/2009/04/sabotaging-disruptive-innovation.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940-A1FA-B04E-98BC-4005824F2459}"/>
              </a:ext>
            </a:extLst>
          </p:cNvPr>
          <p:cNvSpPr>
            <a:spLocks noGrp="1"/>
          </p:cNvSpPr>
          <p:nvPr>
            <p:ph type="ctrTitle"/>
          </p:nvPr>
        </p:nvSpPr>
        <p:spPr/>
        <p:txBody>
          <a:bodyPr/>
          <a:lstStyle/>
          <a:p>
            <a:r>
              <a:rPr lang="en-US" sz="4800" b="0" i="1" dirty="0">
                <a:solidFill>
                  <a:srgbClr val="8BA230"/>
                </a:solidFill>
                <a:effectLst/>
                <a:latin typeface="avenir-lt-w01_35-light1475496"/>
              </a:rPr>
              <a:t>Fostering Healthy Romantic Relationships: </a:t>
            </a:r>
            <a:br>
              <a:rPr lang="en-US" sz="4800" b="0" i="1" dirty="0">
                <a:solidFill>
                  <a:srgbClr val="8BA230"/>
                </a:solidFill>
                <a:effectLst/>
                <a:latin typeface="avenir-lt-w01_35-light1475496"/>
              </a:rPr>
            </a:br>
            <a:r>
              <a:rPr lang="en-US" sz="4800" b="0" i="1" dirty="0">
                <a:solidFill>
                  <a:srgbClr val="8BA230"/>
                </a:solidFill>
                <a:effectLst/>
                <a:latin typeface="avenir-lt-w01_35-light1475496"/>
              </a:rPr>
              <a:t>A Community Discussion</a:t>
            </a:r>
            <a:r>
              <a:rPr lang="en-US" sz="4800" b="0" i="0" dirty="0">
                <a:effectLst/>
                <a:latin typeface="avenir-lt-w01_35-light1475496"/>
              </a:rPr>
              <a:t> </a:t>
            </a:r>
            <a:endParaRPr lang="en-US" sz="4800" dirty="0"/>
          </a:p>
        </p:txBody>
      </p:sp>
      <p:sp>
        <p:nvSpPr>
          <p:cNvPr id="3" name="Subtitle 2">
            <a:extLst>
              <a:ext uri="{FF2B5EF4-FFF2-40B4-BE49-F238E27FC236}">
                <a16:creationId xmlns:a16="http://schemas.microsoft.com/office/drawing/2014/main" id="{55FE9E37-F409-1146-A549-7C192A54A472}"/>
              </a:ext>
            </a:extLst>
          </p:cNvPr>
          <p:cNvSpPr>
            <a:spLocks noGrp="1"/>
          </p:cNvSpPr>
          <p:nvPr>
            <p:ph type="subTitle" idx="1"/>
          </p:nvPr>
        </p:nvSpPr>
        <p:spPr/>
        <p:txBody>
          <a:bodyPr/>
          <a:lstStyle/>
          <a:p>
            <a:r>
              <a:rPr lang="en-US" dirty="0"/>
              <a:t>Gretchen Clark Hammond, PhD, MSW, LSW, LCDCIII, TTS</a:t>
            </a:r>
          </a:p>
          <a:p>
            <a:r>
              <a:rPr lang="en-US" dirty="0"/>
              <a:t>CEO, Mighty Crow</a:t>
            </a:r>
          </a:p>
        </p:txBody>
      </p:sp>
    </p:spTree>
    <p:extLst>
      <p:ext uri="{BB962C8B-B14F-4D97-AF65-F5344CB8AC3E}">
        <p14:creationId xmlns:p14="http://schemas.microsoft.com/office/powerpoint/2010/main" val="406284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B7D617-5D00-E2AF-BA77-507891FFA81C}"/>
              </a:ext>
            </a:extLst>
          </p:cNvPr>
          <p:cNvSpPr>
            <a:spLocks noGrp="1"/>
          </p:cNvSpPr>
          <p:nvPr>
            <p:ph sz="half" idx="1"/>
          </p:nvPr>
        </p:nvSpPr>
        <p:spPr/>
        <p:txBody>
          <a:bodyPr/>
          <a:lstStyle/>
          <a:p>
            <a:pPr lvl="1"/>
            <a:endParaRPr lang="en-US" dirty="0"/>
          </a:p>
          <a:p>
            <a:pPr lvl="1"/>
            <a:endParaRPr lang="en-US" dirty="0"/>
          </a:p>
          <a:p>
            <a:pPr lvl="1"/>
            <a:endParaRPr lang="en-US" dirty="0"/>
          </a:p>
        </p:txBody>
      </p:sp>
      <p:pic>
        <p:nvPicPr>
          <p:cNvPr id="14" name="Picture 13">
            <a:extLst>
              <a:ext uri="{FF2B5EF4-FFF2-40B4-BE49-F238E27FC236}">
                <a16:creationId xmlns:a16="http://schemas.microsoft.com/office/drawing/2014/main" id="{B422367C-5BB8-A424-9577-9937C32D93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692" y="343469"/>
            <a:ext cx="8167116" cy="5945036"/>
          </a:xfrm>
          <a:prstGeom prst="rect">
            <a:avLst/>
          </a:prstGeom>
        </p:spPr>
      </p:pic>
    </p:spTree>
    <p:extLst>
      <p:ext uri="{BB962C8B-B14F-4D97-AF65-F5344CB8AC3E}">
        <p14:creationId xmlns:p14="http://schemas.microsoft.com/office/powerpoint/2010/main" val="16927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75B9CE-3AA2-A081-DB1A-605810D63EF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10305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A stack of brown luggage">
            <a:extLst>
              <a:ext uri="{FF2B5EF4-FFF2-40B4-BE49-F238E27FC236}">
                <a16:creationId xmlns:a16="http://schemas.microsoft.com/office/drawing/2014/main" id="{49BA0AF0-8AA1-0A96-6BBB-AAAD19E19030}"/>
              </a:ext>
            </a:extLst>
          </p:cNvPr>
          <p:cNvPicPr>
            <a:picLocks noChangeAspect="1"/>
          </p:cNvPicPr>
          <p:nvPr/>
        </p:nvPicPr>
        <p:blipFill>
          <a:blip r:embed="rId2" cstate="email">
            <a:duotone>
              <a:prstClr val="black"/>
              <a:prstClr val="white"/>
            </a:duotone>
            <a:extLst>
              <a:ext uri="{28A0092B-C50C-407E-A947-70E740481C1C}">
                <a14:useLocalDpi xmlns:a14="http://schemas.microsoft.com/office/drawing/2010/main"/>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105368A-A775-6FD8-17E5-D7A166F30A8C}"/>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4800"/>
              <a:t>7 Types of Emotional Baggage</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0391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645DB-5233-750C-3C20-25E337449CD9}"/>
              </a:ext>
            </a:extLst>
          </p:cNvPr>
          <p:cNvSpPr>
            <a:spLocks noGrp="1"/>
          </p:cNvSpPr>
          <p:nvPr>
            <p:ph idx="1"/>
          </p:nvPr>
        </p:nvSpPr>
        <p:spPr>
          <a:xfrm>
            <a:off x="740397" y="1130576"/>
            <a:ext cx="8687382" cy="4534500"/>
          </a:xfrm>
        </p:spPr>
        <p:txBody>
          <a:bodyPr>
            <a:normAutofit/>
          </a:bodyPr>
          <a:lstStyle/>
          <a:p>
            <a:pPr lvl="0">
              <a:buFont typeface="+mj-lt"/>
              <a:buAutoNum type="arabicPeriod"/>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may acquire our emotional baggage in the midst of experiences of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tragic loss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may have experienced an irreplaceable loss of safety in our living situation, self confidence in our abilities, courage to take additional risks, self respect in order to expect respect from others, or many other personal qualities we value.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Within this frame, baggage is the scar from such a deep loss.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mj-lt"/>
              <a:buAutoNum type="arabicPeriod"/>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may come by lasting emotional baggage from someone's else's baggage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showing up</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our face or on our case.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feel either trapped by their aggression or challenged to fight back with an alarmed sense of chronic danger.</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keeps us safe amidst continuing threats to our survival.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mj-lt"/>
              <a:buAutoNum type="arabicPeriod"/>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may experience emotional baggage as drawing a blank, being speechless, coming up with nothing to say or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other blockages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our self expression. Others may have silenced our unique voices, the display of our feelings, or unconventional point of view.</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keeps us stifled, inhibited, or blocked from realizing our hidden talents, exceptional gifts and valuable character traits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114044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5CCD40-03FB-3360-4980-5B640C5C3C10}"/>
              </a:ext>
            </a:extLst>
          </p:cNvPr>
          <p:cNvSpPr>
            <a:spLocks noGrp="1"/>
          </p:cNvSpPr>
          <p:nvPr>
            <p:ph idx="1"/>
          </p:nvPr>
        </p:nvSpPr>
        <p:spPr>
          <a:xfrm>
            <a:off x="677334" y="762001"/>
            <a:ext cx="8596668" cy="5279362"/>
          </a:xfrm>
        </p:spPr>
        <p:txBody>
          <a:bodyPr>
            <a:normAutofit/>
          </a:bodyPr>
          <a:lstStyle/>
          <a:p>
            <a:pPr marL="342900" marR="0" lvl="0" indent="-342900">
              <a:buFont typeface="+mj-lt"/>
              <a:buAutoNum type="arabicPeriod" startAt="4"/>
              <a:tabLst>
                <a:tab pos="228600" algn="l"/>
              </a:tabLst>
            </a:pP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may find our baggage taking control of episodes of our life.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may repeatedly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sabotage attempts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business success, personal relationships or new projects at home.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may contain a belief system about our dreadful destiny, cruel fate or perpetual bad luck -- that plays itself out in our lives on occasion. </a:t>
            </a:r>
          </a:p>
          <a:p>
            <a:pPr marL="342900" marR="0" lvl="0" indent="-342900">
              <a:buFont typeface="+mj-lt"/>
              <a:buAutoNum type="arabicPeriod" startAt="4"/>
              <a:tabLst>
                <a:tab pos="2286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emotional baggage can make us very difficult to get along with or be patient with our shortcomings.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We're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possessed by something</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 than the side of our personality which makes a good impression, shows interest in others and earns the respect of people we admire. </a:t>
            </a:r>
          </a:p>
          <a:p>
            <a:pPr>
              <a:buFont typeface="+mj-lt"/>
              <a:buAutoNum type="arabicPeriod" startAt="4"/>
              <a:tabLst>
                <a:tab pos="228600" algn="l"/>
              </a:tabLst>
            </a:pP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invents disguises</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we appear to not have any baggage.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hide the fact we've been shocked by what happened to us years ago.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pretend to be in control of our lives now.</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put on a show of compatibility, confidence and cleverness.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lurks behind the mask it concocted</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startAt="4"/>
              <a:tabLst>
                <a:tab pos="228600" algn="l"/>
              </a:tabLst>
            </a:pP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baggage represents the decision we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made in haste</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while feeling desperate and frothing with self-incriminations.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perpetually live with the consequences of having been so wrong, vulnerable, foolish, unguarded or trusting at that moment when the decision was made. </a:t>
            </a:r>
            <a:endParaRPr lang="en-US" sz="1800" dirty="0">
              <a:effectLst/>
              <a:latin typeface="Candara" panose="020E0502030303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512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image of chess pawns">
            <a:extLst>
              <a:ext uri="{FF2B5EF4-FFF2-40B4-BE49-F238E27FC236}">
                <a16:creationId xmlns:a16="http://schemas.microsoft.com/office/drawing/2014/main" id="{DC886F74-9C9C-FBCB-CDBB-9CF703D6B3D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A09CD0F-EE9B-A02C-C069-83A5385292AD}"/>
              </a:ext>
            </a:extLst>
          </p:cNvPr>
          <p:cNvSpPr>
            <a:spLocks noGrp="1"/>
          </p:cNvSpPr>
          <p:nvPr>
            <p:ph type="title"/>
          </p:nvPr>
        </p:nvSpPr>
        <p:spPr>
          <a:xfrm>
            <a:off x="677333" y="609600"/>
            <a:ext cx="3851123" cy="1320800"/>
          </a:xfrm>
        </p:spPr>
        <p:txBody>
          <a:bodyPr>
            <a:normAutofit/>
          </a:bodyPr>
          <a:lstStyle/>
          <a:p>
            <a:pPr>
              <a:lnSpc>
                <a:spcPct val="90000"/>
              </a:lnSpc>
            </a:pPr>
            <a:r>
              <a:rPr lang="en-US" sz="2000"/>
              <a:t>Family Rules that Come from Trauma and Dysfunction within Active Addiction</a:t>
            </a:r>
          </a:p>
        </p:txBody>
      </p:sp>
      <p:sp>
        <p:nvSpPr>
          <p:cNvPr id="3" name="Content Placeholder 2">
            <a:extLst>
              <a:ext uri="{FF2B5EF4-FFF2-40B4-BE49-F238E27FC236}">
                <a16:creationId xmlns:a16="http://schemas.microsoft.com/office/drawing/2014/main" id="{13B8E723-C38A-D666-2414-2F6749C8A054}"/>
              </a:ext>
            </a:extLst>
          </p:cNvPr>
          <p:cNvSpPr>
            <a:spLocks noGrp="1"/>
          </p:cNvSpPr>
          <p:nvPr>
            <p:ph idx="1"/>
          </p:nvPr>
        </p:nvSpPr>
        <p:spPr>
          <a:xfrm>
            <a:off x="677334" y="2160589"/>
            <a:ext cx="3851122" cy="3880773"/>
          </a:xfrm>
        </p:spPr>
        <p:txBody>
          <a:bodyPr>
            <a:normAutofit/>
          </a:bodyPr>
          <a:lstStyle/>
          <a:p>
            <a:r>
              <a:rPr lang="en-US" dirty="0"/>
              <a:t>From Claudia Black’s Work on children of alcoholics (1987), “It Will Never Happen to Me”:</a:t>
            </a:r>
          </a:p>
          <a:p>
            <a:endParaRPr lang="en-US" dirty="0"/>
          </a:p>
          <a:p>
            <a:r>
              <a:rPr lang="en-US" dirty="0"/>
              <a:t>1. Don’t Talk.</a:t>
            </a:r>
          </a:p>
          <a:p>
            <a:r>
              <a:rPr lang="en-US" dirty="0"/>
              <a:t>2. Don’t Trust.</a:t>
            </a:r>
          </a:p>
          <a:p>
            <a:r>
              <a:rPr lang="en-US" dirty="0"/>
              <a:t>3. Don’t Feel.</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4806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7A4C-C06A-4A7C-C448-A6D73525ED6F}"/>
              </a:ext>
            </a:extLst>
          </p:cNvPr>
          <p:cNvSpPr>
            <a:spLocks noGrp="1"/>
          </p:cNvSpPr>
          <p:nvPr>
            <p:ph type="title"/>
          </p:nvPr>
        </p:nvSpPr>
        <p:spPr/>
        <p:txBody>
          <a:bodyPr/>
          <a:lstStyle/>
          <a:p>
            <a:r>
              <a:rPr lang="en-US" dirty="0"/>
              <a:t>Roles in the Addicted Family System</a:t>
            </a:r>
          </a:p>
        </p:txBody>
      </p:sp>
      <p:sp>
        <p:nvSpPr>
          <p:cNvPr id="3" name="Content Placeholder 2">
            <a:extLst>
              <a:ext uri="{FF2B5EF4-FFF2-40B4-BE49-F238E27FC236}">
                <a16:creationId xmlns:a16="http://schemas.microsoft.com/office/drawing/2014/main" id="{52B66065-5F09-E747-BAEB-FECCBAF98C4C}"/>
              </a:ext>
            </a:extLst>
          </p:cNvPr>
          <p:cNvSpPr>
            <a:spLocks noGrp="1"/>
          </p:cNvSpPr>
          <p:nvPr>
            <p:ph idx="1"/>
          </p:nvPr>
        </p:nvSpPr>
        <p:spPr/>
        <p:txBody>
          <a:bodyPr/>
          <a:lstStyle/>
          <a:p>
            <a:r>
              <a:rPr lang="en-US" dirty="0"/>
              <a:t>The Enabler</a:t>
            </a:r>
          </a:p>
          <a:p>
            <a:r>
              <a:rPr lang="en-US" dirty="0"/>
              <a:t>The Hero</a:t>
            </a:r>
          </a:p>
          <a:p>
            <a:r>
              <a:rPr lang="en-US" dirty="0"/>
              <a:t>The Scapegoat</a:t>
            </a:r>
          </a:p>
          <a:p>
            <a:r>
              <a:rPr lang="en-US" dirty="0"/>
              <a:t>The Lost Child</a:t>
            </a:r>
          </a:p>
          <a:p>
            <a:r>
              <a:rPr lang="en-US" dirty="0"/>
              <a:t>The Mascot</a:t>
            </a:r>
          </a:p>
        </p:txBody>
      </p:sp>
    </p:spTree>
    <p:extLst>
      <p:ext uri="{BB962C8B-B14F-4D97-AF65-F5344CB8AC3E}">
        <p14:creationId xmlns:p14="http://schemas.microsoft.com/office/powerpoint/2010/main" val="185103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D92304-7468-8C61-DD55-412E05AF858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198077" y="176644"/>
            <a:ext cx="6664569" cy="6504711"/>
          </a:xfrm>
          <a:prstGeom prst="rect">
            <a:avLst/>
          </a:prstGeom>
        </p:spPr>
      </p:pic>
    </p:spTree>
    <p:extLst>
      <p:ext uri="{BB962C8B-B14F-4D97-AF65-F5344CB8AC3E}">
        <p14:creationId xmlns:p14="http://schemas.microsoft.com/office/powerpoint/2010/main" val="354179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white pebble with a heart shape">
            <a:extLst>
              <a:ext uri="{FF2B5EF4-FFF2-40B4-BE49-F238E27FC236}">
                <a16:creationId xmlns:a16="http://schemas.microsoft.com/office/drawing/2014/main" id="{4343337E-FC34-7D17-73AE-B1362B3B8830}"/>
              </a:ext>
            </a:extLst>
          </p:cNvPr>
          <p:cNvPicPr>
            <a:picLocks noChangeAspect="1"/>
          </p:cNvPicPr>
          <p:nvPr/>
        </p:nvPicPr>
        <p:blipFill>
          <a:blip r:embed="rId2" cstate="email">
            <a:extLst>
              <a:ext uri="{28A0092B-C50C-407E-A947-70E740481C1C}">
                <a14:useLocalDpi xmlns:a14="http://schemas.microsoft.com/office/drawing/2010/main"/>
              </a:ext>
            </a:extLst>
          </a:blip>
          <a:srcRect r="-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7623EED9-ADBA-54DB-6613-7036F29C51F9}"/>
              </a:ext>
            </a:extLst>
          </p:cNvPr>
          <p:cNvSpPr>
            <a:spLocks noGrp="1"/>
          </p:cNvSpPr>
          <p:nvPr>
            <p:ph type="title"/>
          </p:nvPr>
        </p:nvSpPr>
        <p:spPr>
          <a:xfrm>
            <a:off x="677333" y="609600"/>
            <a:ext cx="3851123" cy="1320800"/>
          </a:xfrm>
        </p:spPr>
        <p:txBody>
          <a:bodyPr>
            <a:normAutofit/>
          </a:bodyPr>
          <a:lstStyle/>
          <a:p>
            <a:pPr>
              <a:lnSpc>
                <a:spcPct val="90000"/>
              </a:lnSpc>
            </a:pPr>
            <a:r>
              <a:rPr lang="en-US" sz="2000"/>
              <a:t>From Celebrating Families! (a curriculum specifically for families in recovery from SUD)</a:t>
            </a:r>
          </a:p>
        </p:txBody>
      </p:sp>
      <p:sp>
        <p:nvSpPr>
          <p:cNvPr id="4" name="Content Placeholder 3">
            <a:extLst>
              <a:ext uri="{FF2B5EF4-FFF2-40B4-BE49-F238E27FC236}">
                <a16:creationId xmlns:a16="http://schemas.microsoft.com/office/drawing/2014/main" id="{47637FB6-402F-F6E6-E476-4387ED08FB1B}"/>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en-US" sz="1400"/>
              <a:t>Healthy Families:</a:t>
            </a:r>
          </a:p>
          <a:p>
            <a:pPr>
              <a:lnSpc>
                <a:spcPct val="90000"/>
              </a:lnSpc>
            </a:pPr>
            <a:r>
              <a:rPr lang="en-US" sz="1400"/>
              <a:t>People feel free to talk about feelings</a:t>
            </a:r>
          </a:p>
          <a:p>
            <a:pPr>
              <a:lnSpc>
                <a:spcPct val="90000"/>
              </a:lnSpc>
            </a:pPr>
            <a:r>
              <a:rPr lang="en-US" sz="1400"/>
              <a:t>Believe feelings are OK</a:t>
            </a:r>
          </a:p>
          <a:p>
            <a:pPr>
              <a:lnSpc>
                <a:spcPct val="90000"/>
              </a:lnSpc>
            </a:pPr>
            <a:r>
              <a:rPr lang="en-US" sz="1400"/>
              <a:t>People are more important than performance</a:t>
            </a:r>
          </a:p>
          <a:p>
            <a:pPr>
              <a:lnSpc>
                <a:spcPct val="90000"/>
              </a:lnSpc>
            </a:pPr>
            <a:r>
              <a:rPr lang="en-US" sz="1400"/>
              <a:t>All subjects are open for discussion </a:t>
            </a:r>
          </a:p>
          <a:p>
            <a:pPr>
              <a:lnSpc>
                <a:spcPct val="90000"/>
              </a:lnSpc>
            </a:pPr>
            <a:r>
              <a:rPr lang="en-US" sz="1400"/>
              <a:t>Respectful criticism</a:t>
            </a:r>
          </a:p>
          <a:p>
            <a:pPr>
              <a:lnSpc>
                <a:spcPct val="90000"/>
              </a:lnSpc>
            </a:pPr>
            <a:r>
              <a:rPr lang="en-US" sz="1400"/>
              <a:t>Growth is celebrated</a:t>
            </a:r>
          </a:p>
          <a:p>
            <a:pPr>
              <a:lnSpc>
                <a:spcPct val="90000"/>
              </a:lnSpc>
            </a:pPr>
            <a:r>
              <a:rPr lang="en-US" sz="1400"/>
              <a:t>People feel loved</a:t>
            </a:r>
          </a:p>
          <a:p>
            <a:pPr>
              <a:lnSpc>
                <a:spcPct val="90000"/>
              </a:lnSpc>
            </a:pPr>
            <a:r>
              <a:rPr lang="en-US" sz="1400"/>
              <a:t>Clear, flexible rules vs. inconsistent and rigid</a:t>
            </a:r>
          </a:p>
          <a:p>
            <a:pPr>
              <a:lnSpc>
                <a:spcPct val="90000"/>
              </a:lnSpc>
            </a:pPr>
            <a:r>
              <a:rPr lang="en-US" sz="1400"/>
              <a:t>Each person is responsible for their own actions</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766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FAC2-AE25-CE77-94AF-2D89C640F3D0}"/>
              </a:ext>
            </a:extLst>
          </p:cNvPr>
          <p:cNvSpPr>
            <a:spLocks noGrp="1"/>
          </p:cNvSpPr>
          <p:nvPr>
            <p:ph type="title"/>
          </p:nvPr>
        </p:nvSpPr>
        <p:spPr>
          <a:xfrm>
            <a:off x="5536734" y="609600"/>
            <a:ext cx="3737268" cy="1320800"/>
          </a:xfrm>
        </p:spPr>
        <p:txBody>
          <a:bodyPr>
            <a:normAutofit/>
          </a:bodyPr>
          <a:lstStyle/>
          <a:p>
            <a:pPr>
              <a:lnSpc>
                <a:spcPct val="90000"/>
              </a:lnSpc>
            </a:pPr>
            <a:r>
              <a:rPr lang="en-US" sz="2800"/>
              <a:t>Knowing what we know, what could the future look like?</a:t>
            </a:r>
          </a:p>
        </p:txBody>
      </p:sp>
      <p:sp>
        <p:nvSpPr>
          <p:cNvPr id="3" name="Content Placeholder 2">
            <a:extLst>
              <a:ext uri="{FF2B5EF4-FFF2-40B4-BE49-F238E27FC236}">
                <a16:creationId xmlns:a16="http://schemas.microsoft.com/office/drawing/2014/main" id="{7F500F51-4496-E30B-2A5C-377032E0BC43}"/>
              </a:ext>
            </a:extLst>
          </p:cNvPr>
          <p:cNvSpPr>
            <a:spLocks noGrp="1"/>
          </p:cNvSpPr>
          <p:nvPr>
            <p:ph idx="1"/>
          </p:nvPr>
        </p:nvSpPr>
        <p:spPr>
          <a:xfrm>
            <a:off x="5209563" y="2160589"/>
            <a:ext cx="4064439" cy="3880773"/>
          </a:xfrm>
        </p:spPr>
        <p:txBody>
          <a:bodyPr>
            <a:normAutofit/>
          </a:bodyPr>
          <a:lstStyle/>
          <a:p>
            <a:r>
              <a:rPr lang="en-US" u="sng" dirty="0"/>
              <a:t>Brainstorm Future Initiatives</a:t>
            </a:r>
            <a:r>
              <a:rPr lang="en-US" dirty="0"/>
              <a:t>: Let’s develop actionable strategies and initiatives that the community can undertake to foster healthier and more supportive relationships among residents.</a:t>
            </a:r>
          </a:p>
          <a:p>
            <a:endParaRPr lang="en-US" dirty="0"/>
          </a:p>
        </p:txBody>
      </p:sp>
      <p:pic>
        <p:nvPicPr>
          <p:cNvPr id="5" name="Picture 4" descr="Paper head with rainbow gears">
            <a:extLst>
              <a:ext uri="{FF2B5EF4-FFF2-40B4-BE49-F238E27FC236}">
                <a16:creationId xmlns:a16="http://schemas.microsoft.com/office/drawing/2014/main" id="{EE4946EB-3243-6269-8D36-E3E2007DD7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8924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Open red front door">
            <a:extLst>
              <a:ext uri="{FF2B5EF4-FFF2-40B4-BE49-F238E27FC236}">
                <a16:creationId xmlns:a16="http://schemas.microsoft.com/office/drawing/2014/main" id="{56D64746-1D51-0748-C89E-6B6D4C35D9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43D7AE4D-1109-4C35-2FF0-E1C7A3F6C123}"/>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Welcome!</a:t>
            </a:r>
          </a:p>
        </p:txBody>
      </p:sp>
    </p:spTree>
    <p:extLst>
      <p:ext uri="{BB962C8B-B14F-4D97-AF65-F5344CB8AC3E}">
        <p14:creationId xmlns:p14="http://schemas.microsoft.com/office/powerpoint/2010/main" val="155047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68719E-9D29-0194-CF67-E0DAB0D5F8D8}"/>
              </a:ext>
            </a:extLst>
          </p:cNvPr>
          <p:cNvSpPr>
            <a:spLocks noGrp="1"/>
          </p:cNvSpPr>
          <p:nvPr>
            <p:ph type="title"/>
          </p:nvPr>
        </p:nvSpPr>
        <p:spPr>
          <a:xfrm>
            <a:off x="643467" y="816638"/>
            <a:ext cx="3367359" cy="5224724"/>
          </a:xfrm>
        </p:spPr>
        <p:txBody>
          <a:bodyPr anchor="ctr">
            <a:normAutofit/>
          </a:bodyPr>
          <a:lstStyle/>
          <a:p>
            <a:r>
              <a:rPr lang="en-US" dirty="0"/>
              <a:t>Wrapping Up</a:t>
            </a:r>
          </a:p>
        </p:txBody>
      </p:sp>
      <p:sp>
        <p:nvSpPr>
          <p:cNvPr id="4" name="Content Placeholder 2">
            <a:extLst>
              <a:ext uri="{FF2B5EF4-FFF2-40B4-BE49-F238E27FC236}">
                <a16:creationId xmlns:a16="http://schemas.microsoft.com/office/drawing/2014/main" id="{487566B7-0BC3-2B9F-7C5D-B2676ADF9CB6}"/>
              </a:ext>
            </a:extLst>
          </p:cNvPr>
          <p:cNvSpPr>
            <a:spLocks noGrp="1"/>
          </p:cNvSpPr>
          <p:nvPr>
            <p:ph idx="1"/>
          </p:nvPr>
        </p:nvSpPr>
        <p:spPr>
          <a:xfrm>
            <a:off x="4654295" y="816638"/>
            <a:ext cx="4619706" cy="5224724"/>
          </a:xfrm>
        </p:spPr>
        <p:txBody>
          <a:bodyPr anchor="ctr">
            <a:normAutofit/>
          </a:bodyPr>
          <a:lstStyle/>
          <a:p>
            <a:pPr>
              <a:lnSpc>
                <a:spcPct val="90000"/>
              </a:lnSpc>
            </a:pPr>
            <a:r>
              <a:rPr lang="en-US" sz="1700"/>
              <a:t>1. </a:t>
            </a:r>
            <a:r>
              <a:rPr lang="en-US" sz="1700" u="sng"/>
              <a:t>Identify Key Issues</a:t>
            </a:r>
            <a:r>
              <a:rPr lang="en-US" sz="1700"/>
              <a:t>: Facilitate a collaborative discussion to identify and understand the primary challenges and issues related to relationships between residents in recovery housing.</a:t>
            </a:r>
          </a:p>
          <a:p>
            <a:pPr>
              <a:lnSpc>
                <a:spcPct val="90000"/>
              </a:lnSpc>
            </a:pPr>
            <a:endParaRPr lang="en-US" sz="1700"/>
          </a:p>
          <a:p>
            <a:pPr>
              <a:lnSpc>
                <a:spcPct val="90000"/>
              </a:lnSpc>
            </a:pPr>
            <a:r>
              <a:rPr lang="en-US" sz="1700"/>
              <a:t>2. </a:t>
            </a:r>
            <a:r>
              <a:rPr lang="en-US" sz="1700" u="sng"/>
              <a:t>Discuss Current Considerations</a:t>
            </a:r>
            <a:r>
              <a:rPr lang="en-US" sz="1700"/>
              <a:t>: Explore and share current practices, considerations, and experiences that impact resident dynamics, aiming to enhance mutual understanding and support.</a:t>
            </a:r>
          </a:p>
          <a:p>
            <a:pPr>
              <a:lnSpc>
                <a:spcPct val="90000"/>
              </a:lnSpc>
            </a:pPr>
            <a:endParaRPr lang="en-US" sz="1700"/>
          </a:p>
          <a:p>
            <a:pPr>
              <a:lnSpc>
                <a:spcPct val="90000"/>
              </a:lnSpc>
            </a:pPr>
            <a:r>
              <a:rPr lang="en-US" sz="1700"/>
              <a:t>3. </a:t>
            </a:r>
            <a:r>
              <a:rPr lang="en-US" sz="1700" u="sng"/>
              <a:t>Brainstorm Future Initiatives</a:t>
            </a:r>
            <a:r>
              <a:rPr lang="en-US" sz="1700"/>
              <a:t>: Engage participants in brainstorming and developing actionable strategies and initiatives that the community can undertake to foster healthier and more supportive relationships among residents.</a:t>
            </a:r>
          </a:p>
          <a:p>
            <a:pPr>
              <a:lnSpc>
                <a:spcPct val="90000"/>
              </a:lnSpc>
            </a:pPr>
            <a:endParaRPr lang="en-US" sz="1700"/>
          </a:p>
          <a:p>
            <a:pPr>
              <a:lnSpc>
                <a:spcPct val="90000"/>
              </a:lnSpc>
            </a:pPr>
            <a:endParaRPr lang="en-US" sz="1700"/>
          </a:p>
        </p:txBody>
      </p:sp>
    </p:spTree>
    <p:extLst>
      <p:ext uri="{BB962C8B-B14F-4D97-AF65-F5344CB8AC3E}">
        <p14:creationId xmlns:p14="http://schemas.microsoft.com/office/powerpoint/2010/main" val="268625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2" name="Straight Connector 308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Isosceles Triangle 308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Isosceles Triangle 308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0" name="Isosceles Triangle 308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092" name="Rectangle 309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ofessional Thank You Notes ...">
            <a:extLst>
              <a:ext uri="{FF2B5EF4-FFF2-40B4-BE49-F238E27FC236}">
                <a16:creationId xmlns:a16="http://schemas.microsoft.com/office/drawing/2014/main" id="{8238D9EF-1242-EE91-7007-933C4281E3D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166488" y="1131994"/>
            <a:ext cx="692320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715A-4DC4-3102-A7AD-9865CF605F96}"/>
              </a:ext>
            </a:extLst>
          </p:cNvPr>
          <p:cNvSpPr>
            <a:spLocks noGrp="1"/>
          </p:cNvSpPr>
          <p:nvPr>
            <p:ph type="title"/>
          </p:nvPr>
        </p:nvSpPr>
        <p:spPr/>
        <p:txBody>
          <a:bodyPr/>
          <a:lstStyle/>
          <a:p>
            <a:r>
              <a:rPr lang="en-US" dirty="0"/>
              <a:t>What are we trying to accomplish in this session? </a:t>
            </a:r>
          </a:p>
        </p:txBody>
      </p:sp>
      <p:sp>
        <p:nvSpPr>
          <p:cNvPr id="3" name="Content Placeholder 2">
            <a:extLst>
              <a:ext uri="{FF2B5EF4-FFF2-40B4-BE49-F238E27FC236}">
                <a16:creationId xmlns:a16="http://schemas.microsoft.com/office/drawing/2014/main" id="{440E70CD-E399-4C9B-B4CD-F8FE7C895766}"/>
              </a:ext>
            </a:extLst>
          </p:cNvPr>
          <p:cNvSpPr>
            <a:spLocks noGrp="1"/>
          </p:cNvSpPr>
          <p:nvPr>
            <p:ph idx="1"/>
          </p:nvPr>
        </p:nvSpPr>
        <p:spPr>
          <a:xfrm>
            <a:off x="677334" y="1930401"/>
            <a:ext cx="8596668" cy="4110962"/>
          </a:xfrm>
        </p:spPr>
        <p:txBody>
          <a:bodyPr vert="horz" lIns="91440" tIns="45720" rIns="91440" bIns="45720" rtlCol="0" anchor="t">
            <a:normAutofit/>
          </a:bodyPr>
          <a:lstStyle/>
          <a:p>
            <a:r>
              <a:rPr lang="en-US" sz="2000" dirty="0"/>
              <a:t>This session will be a discussion on the vital topic of </a:t>
            </a:r>
            <a:r>
              <a:rPr lang="en-US" sz="2000" b="1" i="1" dirty="0"/>
              <a:t>romantic relationships</a:t>
            </a:r>
            <a:r>
              <a:rPr lang="en-US" sz="2000" dirty="0"/>
              <a:t> between residents in recovery housing.  </a:t>
            </a:r>
          </a:p>
          <a:p>
            <a:r>
              <a:rPr lang="en-US" sz="2000" dirty="0"/>
              <a:t>It is a topic that is critically important for our residents, but one that is rarely discussed. </a:t>
            </a:r>
          </a:p>
          <a:p>
            <a:r>
              <a:rPr lang="en-US" sz="2000" dirty="0"/>
              <a:t>Through collaborative dialogue, we aim to enhance understanding and develop strategies to foster healthy and supportive romantic relationships among residents, ultimately contributing to a more positive and effective recovery environment.</a:t>
            </a:r>
          </a:p>
        </p:txBody>
      </p:sp>
    </p:spTree>
    <p:extLst>
      <p:ext uri="{BB962C8B-B14F-4D97-AF65-F5344CB8AC3E}">
        <p14:creationId xmlns:p14="http://schemas.microsoft.com/office/powerpoint/2010/main" val="384714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67B-987A-6217-CB42-793136EB346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B4FE682-2001-DA16-52ED-E87EFC191664}"/>
              </a:ext>
            </a:extLst>
          </p:cNvPr>
          <p:cNvSpPr>
            <a:spLocks noGrp="1"/>
          </p:cNvSpPr>
          <p:nvPr>
            <p:ph idx="1"/>
          </p:nvPr>
        </p:nvSpPr>
        <p:spPr>
          <a:xfrm>
            <a:off x="677334" y="1556085"/>
            <a:ext cx="8596668" cy="4485278"/>
          </a:xfrm>
        </p:spPr>
        <p:txBody>
          <a:bodyPr>
            <a:normAutofit/>
          </a:bodyPr>
          <a:lstStyle/>
          <a:p>
            <a:r>
              <a:rPr lang="en-US" dirty="0"/>
              <a:t>1. </a:t>
            </a:r>
            <a:r>
              <a:rPr lang="en-US" u="sng" dirty="0"/>
              <a:t>Identify Key Issues</a:t>
            </a:r>
            <a:r>
              <a:rPr lang="en-US" dirty="0"/>
              <a:t>: Facilitate a collaborative discussion to identify and understand the primary challenges and issues related to relationships between residents in recovery housing.</a:t>
            </a:r>
          </a:p>
          <a:p>
            <a:endParaRPr lang="en-US" dirty="0"/>
          </a:p>
          <a:p>
            <a:r>
              <a:rPr lang="en-US" dirty="0"/>
              <a:t>2. </a:t>
            </a:r>
            <a:r>
              <a:rPr lang="en-US" u="sng" dirty="0"/>
              <a:t>Discuss Current Considerations</a:t>
            </a:r>
            <a:r>
              <a:rPr lang="en-US" dirty="0"/>
              <a:t>: Explore and share current practices, considerations, and experiences that impact resident dynamics, aiming to enhance mutual understanding and support.</a:t>
            </a:r>
          </a:p>
          <a:p>
            <a:endParaRPr lang="en-US" dirty="0"/>
          </a:p>
          <a:p>
            <a:r>
              <a:rPr lang="en-US" dirty="0"/>
              <a:t>3. </a:t>
            </a:r>
            <a:r>
              <a:rPr lang="en-US" u="sng" dirty="0"/>
              <a:t>Brainstorm Future Initiatives</a:t>
            </a:r>
            <a:r>
              <a:rPr lang="en-US" dirty="0"/>
              <a:t>: Engage participants in brainstorming and developing actionable strategies and initiatives that the community can undertake to foster healthier and more supportive relationships among residents.</a:t>
            </a:r>
          </a:p>
          <a:p>
            <a:endParaRPr lang="en-US" dirty="0"/>
          </a:p>
          <a:p>
            <a:endParaRPr lang="en-US" dirty="0"/>
          </a:p>
        </p:txBody>
      </p:sp>
    </p:spTree>
    <p:extLst>
      <p:ext uri="{BB962C8B-B14F-4D97-AF65-F5344CB8AC3E}">
        <p14:creationId xmlns:p14="http://schemas.microsoft.com/office/powerpoint/2010/main" val="283256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use of paper with a heart against sunlight">
            <a:extLst>
              <a:ext uri="{FF2B5EF4-FFF2-40B4-BE49-F238E27FC236}">
                <a16:creationId xmlns:a16="http://schemas.microsoft.com/office/drawing/2014/main" id="{AF6D5013-6870-76D2-3778-4C06811AD432}"/>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50D6E9D-D96B-A89E-94DE-55829B29C80B}"/>
              </a:ext>
            </a:extLst>
          </p:cNvPr>
          <p:cNvSpPr>
            <a:spLocks noGrp="1"/>
          </p:cNvSpPr>
          <p:nvPr>
            <p:ph type="title"/>
          </p:nvPr>
        </p:nvSpPr>
        <p:spPr>
          <a:xfrm>
            <a:off x="677333" y="609600"/>
            <a:ext cx="3851123" cy="1320800"/>
          </a:xfrm>
        </p:spPr>
        <p:txBody>
          <a:bodyPr>
            <a:normAutofit/>
          </a:bodyPr>
          <a:lstStyle/>
          <a:p>
            <a:r>
              <a:rPr lang="en-US" dirty="0"/>
              <a:t>Check-in</a:t>
            </a:r>
          </a:p>
        </p:txBody>
      </p:sp>
      <p:sp>
        <p:nvSpPr>
          <p:cNvPr id="3" name="Content Placeholder 2">
            <a:extLst>
              <a:ext uri="{FF2B5EF4-FFF2-40B4-BE49-F238E27FC236}">
                <a16:creationId xmlns:a16="http://schemas.microsoft.com/office/drawing/2014/main" id="{2D325FFC-B5BC-51E7-716D-415AA343AAC2}"/>
              </a:ext>
            </a:extLst>
          </p:cNvPr>
          <p:cNvSpPr>
            <a:spLocks noGrp="1"/>
          </p:cNvSpPr>
          <p:nvPr>
            <p:ph idx="1"/>
          </p:nvPr>
        </p:nvSpPr>
        <p:spPr>
          <a:xfrm>
            <a:off x="677334" y="2160589"/>
            <a:ext cx="3851122" cy="3880773"/>
          </a:xfrm>
        </p:spPr>
        <p:txBody>
          <a:bodyPr>
            <a:normAutofit/>
          </a:bodyPr>
          <a:lstStyle/>
          <a:p>
            <a:pPr>
              <a:lnSpc>
                <a:spcPct val="90000"/>
              </a:lnSpc>
            </a:pPr>
            <a:r>
              <a:rPr lang="en-US" dirty="0"/>
              <a:t>How many of you get calls or questions about recovery housing for couples (two adults) or families (parents with children)?</a:t>
            </a:r>
          </a:p>
          <a:p>
            <a:pPr>
              <a:lnSpc>
                <a:spcPct val="90000"/>
              </a:lnSpc>
            </a:pPr>
            <a:r>
              <a:rPr lang="en-US" dirty="0"/>
              <a:t>How many of you provide recovery housing for couples or families?</a:t>
            </a:r>
          </a:p>
          <a:p>
            <a:pPr>
              <a:lnSpc>
                <a:spcPct val="90000"/>
              </a:lnSpc>
            </a:pPr>
            <a:r>
              <a:rPr lang="en-US" dirty="0"/>
              <a:t>How many of you have residents who are looking for recovery housing for couples or families as they are planning to move-out?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2614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909-5145-675F-7EC4-5E809BBBEA65}"/>
              </a:ext>
            </a:extLst>
          </p:cNvPr>
          <p:cNvSpPr>
            <a:spLocks noGrp="1"/>
          </p:cNvSpPr>
          <p:nvPr>
            <p:ph type="title"/>
          </p:nvPr>
        </p:nvSpPr>
        <p:spPr>
          <a:xfrm>
            <a:off x="677334" y="609600"/>
            <a:ext cx="8596668" cy="750849"/>
          </a:xfrm>
        </p:spPr>
        <p:txBody>
          <a:bodyPr/>
          <a:lstStyle/>
          <a:p>
            <a:r>
              <a:rPr lang="en-US" dirty="0"/>
              <a:t>For Context</a:t>
            </a:r>
          </a:p>
        </p:txBody>
      </p:sp>
      <p:graphicFrame>
        <p:nvGraphicFramePr>
          <p:cNvPr id="15" name="Content Placeholder 2">
            <a:extLst>
              <a:ext uri="{FF2B5EF4-FFF2-40B4-BE49-F238E27FC236}">
                <a16:creationId xmlns:a16="http://schemas.microsoft.com/office/drawing/2014/main" id="{92DD194F-70EF-708F-BC8E-0CEB8309E813}"/>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13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6595-B9DE-F8DA-FB9C-0219333C6DAE}"/>
              </a:ext>
            </a:extLst>
          </p:cNvPr>
          <p:cNvSpPr>
            <a:spLocks noGrp="1"/>
          </p:cNvSpPr>
          <p:nvPr>
            <p:ph type="title"/>
          </p:nvPr>
        </p:nvSpPr>
        <p:spPr>
          <a:xfrm>
            <a:off x="5536734" y="609600"/>
            <a:ext cx="4354398" cy="734351"/>
          </a:xfrm>
        </p:spPr>
        <p:txBody>
          <a:bodyPr>
            <a:normAutofit/>
          </a:bodyPr>
          <a:lstStyle/>
          <a:p>
            <a:r>
              <a:rPr lang="en-US" dirty="0"/>
              <a:t>Additional Context</a:t>
            </a:r>
          </a:p>
        </p:txBody>
      </p:sp>
      <p:sp>
        <p:nvSpPr>
          <p:cNvPr id="3" name="Content Placeholder 2">
            <a:extLst>
              <a:ext uri="{FF2B5EF4-FFF2-40B4-BE49-F238E27FC236}">
                <a16:creationId xmlns:a16="http://schemas.microsoft.com/office/drawing/2014/main" id="{5C82EFDD-55B5-0592-912E-C661CF366BF7}"/>
              </a:ext>
            </a:extLst>
          </p:cNvPr>
          <p:cNvSpPr>
            <a:spLocks noGrp="1"/>
          </p:cNvSpPr>
          <p:nvPr>
            <p:ph idx="1"/>
          </p:nvPr>
        </p:nvSpPr>
        <p:spPr>
          <a:xfrm>
            <a:off x="5209563" y="2160589"/>
            <a:ext cx="4064439" cy="3880773"/>
          </a:xfrm>
        </p:spPr>
        <p:txBody>
          <a:bodyPr>
            <a:normAutofit/>
          </a:bodyPr>
          <a:lstStyle/>
          <a:p>
            <a:r>
              <a:rPr lang="en-US" dirty="0"/>
              <a:t>We don’t have a lot of options for couples and/or families in our current stock of recovery housing.</a:t>
            </a:r>
          </a:p>
          <a:p>
            <a:pPr lvl="1"/>
            <a:r>
              <a:rPr lang="en-US" dirty="0"/>
              <a:t>This situation may be because of the type of housing we own and operate</a:t>
            </a:r>
          </a:p>
          <a:p>
            <a:pPr lvl="1"/>
            <a:r>
              <a:rPr lang="en-US" dirty="0"/>
              <a:t>This situation might be because we have not envisioned how to create recovery housing that supports couples and families</a:t>
            </a:r>
          </a:p>
          <a:p>
            <a:pPr lvl="1"/>
            <a:r>
              <a:rPr lang="en-US" dirty="0"/>
              <a:t>This situation may be because we are not certain how to approach relationships…</a:t>
            </a:r>
          </a:p>
        </p:txBody>
      </p:sp>
      <p:pic>
        <p:nvPicPr>
          <p:cNvPr id="7" name="Picture 6" descr="Paper hearts on a string">
            <a:extLst>
              <a:ext uri="{FF2B5EF4-FFF2-40B4-BE49-F238E27FC236}">
                <a16:creationId xmlns:a16="http://schemas.microsoft.com/office/drawing/2014/main" id="{08FC7045-4656-FB24-B6D4-0D288D9564C1}"/>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292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Tiny paper houses erected on a white background">
            <a:extLst>
              <a:ext uri="{FF2B5EF4-FFF2-40B4-BE49-F238E27FC236}">
                <a16:creationId xmlns:a16="http://schemas.microsoft.com/office/drawing/2014/main" id="{FCE87FE6-C909-4761-D070-808C5EE16CAB}"/>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6928077B-4F4A-3319-3803-FC3BF609C34C}"/>
              </a:ext>
            </a:extLst>
          </p:cNvPr>
          <p:cNvSpPr>
            <a:spLocks noGrp="1"/>
          </p:cNvSpPr>
          <p:nvPr>
            <p:ph type="title"/>
          </p:nvPr>
        </p:nvSpPr>
        <p:spPr>
          <a:xfrm>
            <a:off x="677333" y="609600"/>
            <a:ext cx="3851123" cy="1320800"/>
          </a:xfrm>
        </p:spPr>
        <p:txBody>
          <a:bodyPr>
            <a:normAutofit/>
          </a:bodyPr>
          <a:lstStyle/>
          <a:p>
            <a:r>
              <a:rPr lang="en-US" dirty="0"/>
              <a:t>Let’s Imagine for a Moment</a:t>
            </a:r>
          </a:p>
        </p:txBody>
      </p:sp>
      <p:sp>
        <p:nvSpPr>
          <p:cNvPr id="6" name="Content Placeholder 5">
            <a:extLst>
              <a:ext uri="{FF2B5EF4-FFF2-40B4-BE49-F238E27FC236}">
                <a16:creationId xmlns:a16="http://schemas.microsoft.com/office/drawing/2014/main" id="{8B4B192E-1375-9552-94CA-558DF7250217}"/>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n-US" dirty="0"/>
              <a:t>We had an opportunity to create more recovery housing that could accommodate two people in recovery who want to live in recovery housing together, or for a family (one adult or two adults with children) who want to live in recovery housing together.</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2657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C8AA-8A8A-0AB9-A216-5DBFA46991E9}"/>
              </a:ext>
            </a:extLst>
          </p:cNvPr>
          <p:cNvSpPr>
            <a:spLocks noGrp="1"/>
          </p:cNvSpPr>
          <p:nvPr>
            <p:ph type="title"/>
          </p:nvPr>
        </p:nvSpPr>
        <p:spPr>
          <a:xfrm>
            <a:off x="2849562" y="609600"/>
            <a:ext cx="6424440" cy="1320800"/>
          </a:xfrm>
        </p:spPr>
        <p:txBody>
          <a:bodyPr>
            <a:normAutofit/>
          </a:bodyPr>
          <a:lstStyle/>
          <a:p>
            <a:r>
              <a:rPr lang="en-US" dirty="0"/>
              <a:t>The Residents</a:t>
            </a:r>
          </a:p>
        </p:txBody>
      </p:sp>
      <p:pic>
        <p:nvPicPr>
          <p:cNvPr id="5" name="Picture 4" descr="Family drawing on paper">
            <a:extLst>
              <a:ext uri="{FF2B5EF4-FFF2-40B4-BE49-F238E27FC236}">
                <a16:creationId xmlns:a16="http://schemas.microsoft.com/office/drawing/2014/main" id="{9268A33B-F766-3B39-93A5-E79FB3B7531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728D494-8123-9C99-9BCA-7044A9829E36}"/>
              </a:ext>
            </a:extLst>
          </p:cNvPr>
          <p:cNvSpPr>
            <a:spLocks noGrp="1"/>
          </p:cNvSpPr>
          <p:nvPr>
            <p:ph idx="1"/>
          </p:nvPr>
        </p:nvSpPr>
        <p:spPr>
          <a:xfrm>
            <a:off x="2849562" y="2160589"/>
            <a:ext cx="6424440" cy="3880773"/>
          </a:xfrm>
        </p:spPr>
        <p:txBody>
          <a:bodyPr vert="horz" lIns="91440" tIns="45720" rIns="91440" bIns="45720" rtlCol="0" anchor="t">
            <a:normAutofit/>
          </a:bodyPr>
          <a:lstStyle/>
          <a:p>
            <a:pPr>
              <a:lnSpc>
                <a:spcPct val="90000"/>
              </a:lnSpc>
            </a:pPr>
            <a:r>
              <a:rPr lang="en-US" sz="1400" dirty="0"/>
              <a:t>Who do you think are the residents who would want this type of housing? </a:t>
            </a:r>
          </a:p>
          <a:p>
            <a:pPr lvl="1">
              <a:lnSpc>
                <a:spcPct val="90000"/>
              </a:lnSpc>
            </a:pPr>
            <a:r>
              <a:rPr lang="en-US" sz="1400" dirty="0"/>
              <a:t>People in early recovery</a:t>
            </a:r>
          </a:p>
          <a:p>
            <a:pPr lvl="1">
              <a:lnSpc>
                <a:spcPct val="90000"/>
              </a:lnSpc>
            </a:pPr>
            <a:r>
              <a:rPr lang="en-US" sz="1400" dirty="0"/>
              <a:t>People in middle recovery </a:t>
            </a:r>
          </a:p>
          <a:p>
            <a:pPr lvl="1">
              <a:lnSpc>
                <a:spcPct val="90000"/>
              </a:lnSpc>
            </a:pPr>
            <a:r>
              <a:rPr lang="en-US" sz="1400" dirty="0"/>
              <a:t>People in long-term recovery</a:t>
            </a:r>
          </a:p>
          <a:p>
            <a:pPr lvl="1">
              <a:lnSpc>
                <a:spcPct val="90000"/>
              </a:lnSpc>
            </a:pPr>
            <a:r>
              <a:rPr lang="en-US" sz="1400" dirty="0"/>
              <a:t>Younger people</a:t>
            </a:r>
          </a:p>
          <a:p>
            <a:pPr lvl="1">
              <a:lnSpc>
                <a:spcPct val="90000"/>
              </a:lnSpc>
            </a:pPr>
            <a:r>
              <a:rPr lang="en-US" sz="1400" dirty="0"/>
              <a:t>Older people</a:t>
            </a:r>
          </a:p>
          <a:p>
            <a:pPr lvl="1">
              <a:lnSpc>
                <a:spcPct val="90000"/>
              </a:lnSpc>
            </a:pPr>
            <a:endParaRPr lang="en-US" sz="1400"/>
          </a:p>
          <a:p>
            <a:pPr lvl="1">
              <a:lnSpc>
                <a:spcPct val="90000"/>
              </a:lnSpc>
            </a:pPr>
            <a:r>
              <a:rPr lang="en-US" sz="1400" dirty="0"/>
              <a:t>I’ve heard many times over my career, “I wish there was a neighborhood I could live in where I knew everyone else was in recovery.”  People think about this as they are working, raising their children, and wanting to maintain their life in recovery.  They think about it as they age, lose their spouse, and worry about being older and in recovery without the supportive people who understand what it means to be in recovery.</a:t>
            </a:r>
          </a:p>
        </p:txBody>
      </p:sp>
    </p:spTree>
    <p:extLst>
      <p:ext uri="{BB962C8B-B14F-4D97-AF65-F5344CB8AC3E}">
        <p14:creationId xmlns:p14="http://schemas.microsoft.com/office/powerpoint/2010/main" val="903935255"/>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44546A"/>
      </a:dk2>
      <a:lt2>
        <a:srgbClr val="E7E6E6"/>
      </a:lt2>
      <a:accent1>
        <a:srgbClr val="1C2049"/>
      </a:accent1>
      <a:accent2>
        <a:srgbClr val="4F844D"/>
      </a:accent2>
      <a:accent3>
        <a:srgbClr val="A5A5A5"/>
      </a:accent3>
      <a:accent4>
        <a:srgbClr val="489CC7"/>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48a53b-7821-40ed-8e43-a3f1d38d81f5" xsi:nil="true"/>
    <lcf76f155ced4ddcb4097134ff3c332f xmlns="331ed7e6-3127-4f14-963d-e156ae1447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B2B6FF-61F1-441D-858D-A9E2A3FD86A9}"/>
</file>

<file path=customXml/itemProps2.xml><?xml version="1.0" encoding="utf-8"?>
<ds:datastoreItem xmlns:ds="http://schemas.openxmlformats.org/officeDocument/2006/customXml" ds:itemID="{7ED03CEB-FEB8-42B1-AE92-37AB194F12E9}"/>
</file>

<file path=customXml/itemProps3.xml><?xml version="1.0" encoding="utf-8"?>
<ds:datastoreItem xmlns:ds="http://schemas.openxmlformats.org/officeDocument/2006/customXml" ds:itemID="{CEBCBCC1-85E0-4CA8-B4E4-660E04A33E52}"/>
</file>

<file path=docProps/app.xml><?xml version="1.0" encoding="utf-8"?>
<Properties xmlns="http://schemas.openxmlformats.org/officeDocument/2006/extended-properties" xmlns:vt="http://schemas.openxmlformats.org/officeDocument/2006/docPropsVTypes">
  <Template>Facet</Template>
  <TotalTime>10855</TotalTime>
  <Words>1232</Words>
  <Application>Microsoft Macintosh PowerPoint</Application>
  <PresentationFormat>Widescreen</PresentationFormat>
  <Paragraphs>87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avenir-lt-w01_35-light1475496</vt:lpstr>
      <vt:lpstr>Calibri</vt:lpstr>
      <vt:lpstr>Candara</vt:lpstr>
      <vt:lpstr>Trebuchet MS</vt:lpstr>
      <vt:lpstr>Wingdings 3</vt:lpstr>
      <vt:lpstr>Facet</vt:lpstr>
      <vt:lpstr>Fostering Healthy Romantic Relationships:  A Community Discussion </vt:lpstr>
      <vt:lpstr>Welcome!</vt:lpstr>
      <vt:lpstr>What are we trying to accomplish in this session? </vt:lpstr>
      <vt:lpstr>Learning Objectives</vt:lpstr>
      <vt:lpstr>Check-in</vt:lpstr>
      <vt:lpstr>For Context</vt:lpstr>
      <vt:lpstr>Additional Context</vt:lpstr>
      <vt:lpstr>Let’s Imagine for a Moment</vt:lpstr>
      <vt:lpstr>The Residents</vt:lpstr>
      <vt:lpstr>PowerPoint Presentation</vt:lpstr>
      <vt:lpstr>PowerPoint Presentation</vt:lpstr>
      <vt:lpstr>7 Types of Emotional Baggage</vt:lpstr>
      <vt:lpstr>PowerPoint Presentation</vt:lpstr>
      <vt:lpstr>PowerPoint Presentation</vt:lpstr>
      <vt:lpstr>Family Rules that Come from Trauma and Dysfunction within Active Addiction</vt:lpstr>
      <vt:lpstr>Roles in the Addicted Family System</vt:lpstr>
      <vt:lpstr>PowerPoint Presentation</vt:lpstr>
      <vt:lpstr>From Celebrating Families! (a curriculum specifically for families in recovery from SUD)</vt:lpstr>
      <vt:lpstr>Knowing what we know, what could the future look like?</vt:lpstr>
      <vt:lpstr>Wrapping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Gretchen Hammond</cp:lastModifiedBy>
  <cp:revision>23</cp:revision>
  <dcterms:created xsi:type="dcterms:W3CDTF">2022-03-30T17:17:07Z</dcterms:created>
  <dcterms:modified xsi:type="dcterms:W3CDTF">2025-03-21T14:40:05Z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0x01010020CA24A353C5534B8E0DE01C901400D4</vt:lpwstr>
  </property>
</Properties>
</file>